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6" y="8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4231-9674-452D-B734-A1008440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–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7B92-57EB-4114-A98C-EDF01302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that the </a:t>
            </a:r>
            <a:r>
              <a:rPr lang="en-US" sz="2000" i="1" dirty="0"/>
              <a:t>file system</a:t>
            </a:r>
            <a:r>
              <a:rPr lang="en-US" sz="2000" dirty="0"/>
              <a:t> tells us:</a:t>
            </a:r>
          </a:p>
          <a:p>
            <a:r>
              <a:rPr lang="en-US" sz="2000" dirty="0"/>
              <a:t>How files are placed on the disk</a:t>
            </a:r>
          </a:p>
          <a:p>
            <a:r>
              <a:rPr lang="en-US" sz="2000" dirty="0"/>
              <a:t>How existing files are accessed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E.g. Contiguous allocation stores a start pointer and a length for each file: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5567C-A909-4268-9832-7E03D344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A16D5-63E2-4BA5-AD6B-E258C42B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DD3030-6E6B-43D9-B9BC-CACC6B4EE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44474"/>
              </p:ext>
            </p:extLst>
          </p:nvPr>
        </p:nvGraphicFramePr>
        <p:xfrm>
          <a:off x="971550" y="3971565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879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9727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73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22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7949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7233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473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05105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8959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0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74134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984B1EF9-FDCD-41D8-AD6A-64B8B34EE84B}"/>
              </a:ext>
            </a:extLst>
          </p:cNvPr>
          <p:cNvSpPr/>
          <p:nvPr/>
        </p:nvSpPr>
        <p:spPr>
          <a:xfrm rot="5400000">
            <a:off x="1808966" y="3573234"/>
            <a:ext cx="156975" cy="186389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959F0-7DA4-462C-BF9F-A8F552BD087D}"/>
              </a:ext>
            </a:extLst>
          </p:cNvPr>
          <p:cNvSpPr txBox="1"/>
          <p:nvPr/>
        </p:nvSpPr>
        <p:spPr>
          <a:xfrm>
            <a:off x="3670736" y="4583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DA5"/>
                </a:solidFill>
              </a:rPr>
              <a:t>File 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FC0985F-EA9E-4D00-AD3D-579E07529290}"/>
              </a:ext>
            </a:extLst>
          </p:cNvPr>
          <p:cNvSpPr/>
          <p:nvPr/>
        </p:nvSpPr>
        <p:spPr>
          <a:xfrm rot="5400000">
            <a:off x="5466566" y="3573234"/>
            <a:ext cx="156975" cy="1863892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4D30EA-91D7-432D-A063-77EC40F3DC20}"/>
              </a:ext>
            </a:extLst>
          </p:cNvPr>
          <p:cNvSpPr/>
          <p:nvPr/>
        </p:nvSpPr>
        <p:spPr>
          <a:xfrm rot="5400000">
            <a:off x="3922012" y="3933680"/>
            <a:ext cx="156975" cy="1143000"/>
          </a:xfrm>
          <a:prstGeom prst="rightBrace">
            <a:avLst/>
          </a:prstGeom>
          <a:ln w="38100">
            <a:solidFill>
              <a:srgbClr val="003D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46B42-B1A4-4822-91E3-60D0F39D5CB8}"/>
              </a:ext>
            </a:extLst>
          </p:cNvPr>
          <p:cNvSpPr txBox="1"/>
          <p:nvPr/>
        </p:nvSpPr>
        <p:spPr>
          <a:xfrm>
            <a:off x="1538639" y="4583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760B7-C6F4-42E7-B1F9-EF9751567500}"/>
              </a:ext>
            </a:extLst>
          </p:cNvPr>
          <p:cNvSpPr txBox="1"/>
          <p:nvPr/>
        </p:nvSpPr>
        <p:spPr>
          <a:xfrm>
            <a:off x="5196239" y="4583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 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6404D6-691D-4378-B9D2-BD5B9FD73EE8}"/>
              </a:ext>
            </a:extLst>
          </p:cNvPr>
          <p:cNvCxnSpPr/>
          <p:nvPr/>
        </p:nvCxnSpPr>
        <p:spPr>
          <a:xfrm flipV="1">
            <a:off x="1219200" y="4953000"/>
            <a:ext cx="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047848-5867-4F11-8DA9-EB0B5D2849B2}"/>
              </a:ext>
            </a:extLst>
          </p:cNvPr>
          <p:cNvCxnSpPr/>
          <p:nvPr/>
        </p:nvCxnSpPr>
        <p:spPr>
          <a:xfrm flipV="1">
            <a:off x="3699638" y="4953000"/>
            <a:ext cx="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770A8F-1947-40E9-8F7A-4CAABF55E6E1}"/>
              </a:ext>
            </a:extLst>
          </p:cNvPr>
          <p:cNvCxnSpPr/>
          <p:nvPr/>
        </p:nvCxnSpPr>
        <p:spPr>
          <a:xfrm flipV="1">
            <a:off x="4953000" y="4953000"/>
            <a:ext cx="0" cy="685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E0E088-66F8-4B52-BB9C-5A843F426B93}"/>
              </a:ext>
            </a:extLst>
          </p:cNvPr>
          <p:cNvSpPr txBox="1"/>
          <p:nvPr/>
        </p:nvSpPr>
        <p:spPr>
          <a:xfrm>
            <a:off x="509518" y="5638800"/>
            <a:ext cx="141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Block 0</a:t>
            </a:r>
            <a:br>
              <a:rPr lang="en-US" dirty="0"/>
            </a:br>
            <a:r>
              <a:rPr lang="en-US" dirty="0"/>
              <a:t>Length: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3D1E5-4B83-48AE-918B-3BDED3616074}"/>
              </a:ext>
            </a:extLst>
          </p:cNvPr>
          <p:cNvSpPr txBox="1"/>
          <p:nvPr/>
        </p:nvSpPr>
        <p:spPr>
          <a:xfrm>
            <a:off x="3086099" y="5636807"/>
            <a:ext cx="141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Block 4</a:t>
            </a:r>
            <a:br>
              <a:rPr lang="en-US" dirty="0"/>
            </a:br>
            <a:r>
              <a:rPr lang="en-US" dirty="0"/>
              <a:t>Length: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4CBD9-867F-486D-ACE7-B39D009A3BCC}"/>
              </a:ext>
            </a:extLst>
          </p:cNvPr>
          <p:cNvSpPr txBox="1"/>
          <p:nvPr/>
        </p:nvSpPr>
        <p:spPr>
          <a:xfrm>
            <a:off x="4862338" y="5636807"/>
            <a:ext cx="141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Start: Block 6</a:t>
            </a:r>
            <a:br>
              <a:rPr lang="en-US" dirty="0"/>
            </a:br>
            <a:r>
              <a:rPr lang="en-US" dirty="0"/>
              <a:t>Length: 3</a:t>
            </a:r>
          </a:p>
        </p:txBody>
      </p:sp>
    </p:spTree>
    <p:extLst>
      <p:ext uri="{BB962C8B-B14F-4D97-AF65-F5344CB8AC3E}">
        <p14:creationId xmlns:p14="http://schemas.microsoft.com/office/powerpoint/2010/main" val="422099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926E-2A23-4472-8004-7123FD3A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How do we navigate filesystems?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22CE-4C16-46C1-B310-830C0E20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Originally there were only concrete filesystems: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Each filesystem presented to the user corresponds to a physical filesystem on disk – somewhat inflexible</a:t>
            </a:r>
          </a:p>
          <a:p>
            <a:r>
              <a:rPr lang="en-US" sz="2000" dirty="0"/>
              <a:t>What if we have a filesystem split across multiple disks?</a:t>
            </a:r>
          </a:p>
          <a:p>
            <a:r>
              <a:rPr lang="en-US" sz="2000" dirty="0"/>
              <a:t>What if we have a network filesystem?</a:t>
            </a:r>
          </a:p>
          <a:p>
            <a:r>
              <a:rPr lang="en-US" sz="2000" dirty="0"/>
              <a:t>What if we want a filesystem that is not backed by any real device?</a:t>
            </a:r>
          </a:p>
          <a:p>
            <a:r>
              <a:rPr lang="en-US" sz="2000" dirty="0"/>
              <a:t>What if we want filesystem adaptors- like encryption or compression?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92D1D-067D-4481-AFF2-DCF6DA4E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B8400-E0AA-492C-9110-8311692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15C65E-FEAA-48CD-A518-5E942D38D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437765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2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72EE-C75F-4586-B512-70686D86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Virtual Filesystem (VFS)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A1C0-D7A2-4E72-B417-38732CFD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single directory structure with multiple filesystems</a:t>
            </a:r>
          </a:p>
          <a:p>
            <a:r>
              <a:rPr lang="en-US" sz="2000" dirty="0"/>
              <a:t>File systems are </a:t>
            </a:r>
            <a:r>
              <a:rPr lang="en-US" sz="2000" i="1" dirty="0"/>
              <a:t>mounted</a:t>
            </a:r>
            <a:r>
              <a:rPr lang="en-US" sz="2000" dirty="0"/>
              <a:t> at a specified point, and moving across that point seamlessly transitions to other filesystems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FEFEF-6804-44FF-B461-7CDF42C8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264DA-F5AD-45E7-BC31-73D226D5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F6DB44-5D3D-4916-9357-AB2A32030EAC}"/>
              </a:ext>
            </a:extLst>
          </p:cNvPr>
          <p:cNvSpPr/>
          <p:nvPr/>
        </p:nvSpPr>
        <p:spPr>
          <a:xfrm>
            <a:off x="4267200" y="3108981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0611B6-5A97-4B4C-99DD-E0A27315D4A6}"/>
              </a:ext>
            </a:extLst>
          </p:cNvPr>
          <p:cNvSpPr/>
          <p:nvPr/>
        </p:nvSpPr>
        <p:spPr>
          <a:xfrm>
            <a:off x="3371362" y="383324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usr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43B36D-9C50-4C02-BC0B-698EA144FA6A}"/>
              </a:ext>
            </a:extLst>
          </p:cNvPr>
          <p:cNvSpPr/>
          <p:nvPr/>
        </p:nvSpPr>
        <p:spPr>
          <a:xfrm>
            <a:off x="5934808" y="3809862"/>
            <a:ext cx="1124438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05D49-5BC0-4D77-868C-900BB4F21D8B}"/>
              </a:ext>
            </a:extLst>
          </p:cNvPr>
          <p:cNvSpPr/>
          <p:nvPr/>
        </p:nvSpPr>
        <p:spPr>
          <a:xfrm>
            <a:off x="7401841" y="4648200"/>
            <a:ext cx="914400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41F9A5-0931-4C6C-A509-081C3C0CDFEC}"/>
              </a:ext>
            </a:extLst>
          </p:cNvPr>
          <p:cNvSpPr/>
          <p:nvPr/>
        </p:nvSpPr>
        <p:spPr>
          <a:xfrm>
            <a:off x="6828754" y="5448369"/>
            <a:ext cx="87141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dirA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523E37-1417-484B-83A1-3FA80B5FDD11}"/>
              </a:ext>
            </a:extLst>
          </p:cNvPr>
          <p:cNvSpPr/>
          <p:nvPr/>
        </p:nvSpPr>
        <p:spPr>
          <a:xfrm>
            <a:off x="8043985" y="5448369"/>
            <a:ext cx="871415" cy="381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dirB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A7E013-B649-41D6-AA44-B3E6BB8749CA}"/>
              </a:ext>
            </a:extLst>
          </p:cNvPr>
          <p:cNvSpPr/>
          <p:nvPr/>
        </p:nvSpPr>
        <p:spPr>
          <a:xfrm>
            <a:off x="5001846" y="4601803"/>
            <a:ext cx="932962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B72DD6-7654-40FD-B98A-8DB2025968AD}"/>
              </a:ext>
            </a:extLst>
          </p:cNvPr>
          <p:cNvSpPr/>
          <p:nvPr/>
        </p:nvSpPr>
        <p:spPr>
          <a:xfrm>
            <a:off x="4276359" y="5393745"/>
            <a:ext cx="871415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dirA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B7527E-4CA5-4D4C-BCB1-C8A1F7D6CA45}"/>
              </a:ext>
            </a:extLst>
          </p:cNvPr>
          <p:cNvSpPr/>
          <p:nvPr/>
        </p:nvSpPr>
        <p:spPr>
          <a:xfrm>
            <a:off x="5529385" y="5393745"/>
            <a:ext cx="871415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dirB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1CDD68-B601-4805-ADDB-C984EA3BA2AB}"/>
              </a:ext>
            </a:extLst>
          </p:cNvPr>
          <p:cNvSpPr/>
          <p:nvPr/>
        </p:nvSpPr>
        <p:spPr>
          <a:xfrm>
            <a:off x="947615" y="3809862"/>
            <a:ext cx="932962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1CA17E-E972-4828-AE0F-905D77458DE1}"/>
              </a:ext>
            </a:extLst>
          </p:cNvPr>
          <p:cNvSpPr/>
          <p:nvPr/>
        </p:nvSpPr>
        <p:spPr>
          <a:xfrm>
            <a:off x="381000" y="4556781"/>
            <a:ext cx="871415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PID1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C54D9A-21F2-437D-A9E0-AA4617024F86}"/>
              </a:ext>
            </a:extLst>
          </p:cNvPr>
          <p:cNvSpPr/>
          <p:nvPr/>
        </p:nvSpPr>
        <p:spPr>
          <a:xfrm>
            <a:off x="1633415" y="4556781"/>
            <a:ext cx="871415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PID2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6CE89C-6A9F-46D1-BE33-9F744B7C7796}"/>
              </a:ext>
            </a:extLst>
          </p:cNvPr>
          <p:cNvSpPr/>
          <p:nvPr/>
        </p:nvSpPr>
        <p:spPr>
          <a:xfrm>
            <a:off x="2985109" y="4552446"/>
            <a:ext cx="1068144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29D2A7-8817-43E0-B979-18B1F86B3AD7}"/>
              </a:ext>
            </a:extLst>
          </p:cNvPr>
          <p:cNvSpPr/>
          <p:nvPr/>
        </p:nvSpPr>
        <p:spPr>
          <a:xfrm>
            <a:off x="2632441" y="5393745"/>
            <a:ext cx="1068144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dferry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713DA1-A8EF-49CF-8EC9-D0E97630D480}"/>
              </a:ext>
            </a:extLst>
          </p:cNvPr>
          <p:cNvCxnSpPr>
            <a:cxnSpLocks/>
            <a:stCxn id="6" idx="2"/>
            <a:endCxn id="17" idx="7"/>
          </p:cNvCxnSpPr>
          <p:nvPr/>
        </p:nvCxnSpPr>
        <p:spPr>
          <a:xfrm flipH="1">
            <a:off x="1743948" y="3299481"/>
            <a:ext cx="2523252" cy="566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E6BD77-3A8D-4EFD-B53A-78B0B914FEF3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876800" y="3299481"/>
            <a:ext cx="1222678" cy="566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234435-5109-4D71-B113-33626AD8CD06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021770" y="3434185"/>
            <a:ext cx="334704" cy="454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373A29-B780-4F99-AD62-CCC1653D065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816708" y="4135066"/>
            <a:ext cx="267536" cy="4217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E7EC8-1808-480F-B9FC-324B6A8496B7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1743948" y="4135066"/>
            <a:ext cx="136629" cy="4667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2E829-2BEB-4B28-B483-1E22B383E063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700585" y="4214240"/>
            <a:ext cx="51777" cy="338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8B6D89-5466-4942-9F6C-99BFC576E987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3371362" y="4933446"/>
            <a:ext cx="147819" cy="460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A5C237-14FF-4E3A-8B1A-3DD6430C8304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5798179" y="4135066"/>
            <a:ext cx="301299" cy="522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1EA34F-00EE-4412-969B-137D118BB45E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894576" y="4135066"/>
            <a:ext cx="641176" cy="568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FAE9A4-3701-4122-A3AB-B8A5F388A75D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5020158" y="4927007"/>
            <a:ext cx="118317" cy="522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ABCE06-703B-4D3C-B88A-FB972FED140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>
            <a:off x="5798179" y="4927007"/>
            <a:ext cx="166914" cy="4667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0E8660-AA81-4B58-820F-2C9AFB37BFAD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7417142" y="4973404"/>
            <a:ext cx="118610" cy="4925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F285FF-35D2-42AF-A242-5775D1235603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8182330" y="4973404"/>
            <a:ext cx="128050" cy="458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1E308AC-0147-4DAA-AFB1-4E06DBFC119E}"/>
              </a:ext>
            </a:extLst>
          </p:cNvPr>
          <p:cNvSpPr txBox="1"/>
          <p:nvPr/>
        </p:nvSpPr>
        <p:spPr>
          <a:xfrm>
            <a:off x="4749453" y="4240699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9CA2BC-50E3-4EF9-BDC0-8C4B8215B09B}"/>
              </a:ext>
            </a:extLst>
          </p:cNvPr>
          <p:cNvSpPr txBox="1"/>
          <p:nvPr/>
        </p:nvSpPr>
        <p:spPr>
          <a:xfrm>
            <a:off x="7370519" y="4266144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750BCD-4E75-4DC2-B2B7-47D29509D1BB}"/>
              </a:ext>
            </a:extLst>
          </p:cNvPr>
          <p:cNvSpPr txBox="1"/>
          <p:nvPr/>
        </p:nvSpPr>
        <p:spPr>
          <a:xfrm>
            <a:off x="533400" y="3440668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filesystem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0C2F57-EBB1-4E4D-96EA-9104C2903652}"/>
              </a:ext>
            </a:extLst>
          </p:cNvPr>
          <p:cNvSpPr/>
          <p:nvPr/>
        </p:nvSpPr>
        <p:spPr>
          <a:xfrm>
            <a:off x="45120" y="3299481"/>
            <a:ext cx="2758586" cy="209426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90E65B-4E95-477A-BEFE-6BD31729CFE1}"/>
              </a:ext>
            </a:extLst>
          </p:cNvPr>
          <p:cNvSpPr/>
          <p:nvPr/>
        </p:nvSpPr>
        <p:spPr>
          <a:xfrm>
            <a:off x="4107143" y="4186240"/>
            <a:ext cx="2416326" cy="19679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6CE5CCF-7334-4937-BEAD-E2E3A51B6CF4}"/>
              </a:ext>
            </a:extLst>
          </p:cNvPr>
          <p:cNvSpPr/>
          <p:nvPr/>
        </p:nvSpPr>
        <p:spPr>
          <a:xfrm>
            <a:off x="6669594" y="4237414"/>
            <a:ext cx="2446788" cy="19679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D2A4-85F8-462D-95FD-216A7C7D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r>
              <a:rPr lang="en-US" dirty="0"/>
              <a:t>Directory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5E67-3163-42FF-9F69-8FDAB22E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0660"/>
            <a:ext cx="8229600" cy="493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Recall that files are implemented with </a:t>
            </a:r>
            <a:r>
              <a:rPr lang="en-US" sz="2000" dirty="0" err="1"/>
              <a:t>inodes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inodes</a:t>
            </a:r>
            <a:r>
              <a:rPr lang="en-US" sz="2000" dirty="0"/>
              <a:t> are fixed-size data structures, so they contain block pointers and file metadata (permissions, etc.) but not filenames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Directories serve two purposes: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human-readable names to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Organize the contents of the disk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fact, directories are just special files that contain a list of names and associated </a:t>
            </a:r>
            <a:r>
              <a:rPr lang="en-US" sz="2000" dirty="0" err="1"/>
              <a:t>inodes</a:t>
            </a:r>
            <a:r>
              <a:rPr lang="en-US" sz="2000" dirty="0"/>
              <a:t>:</a:t>
            </a:r>
          </a:p>
          <a:p>
            <a:r>
              <a:rPr lang="en-US" sz="2000" dirty="0"/>
              <a:t>Everything is an </a:t>
            </a:r>
            <a:r>
              <a:rPr lang="en-US" sz="2000" dirty="0" err="1"/>
              <a:t>inode</a:t>
            </a:r>
            <a:r>
              <a:rPr lang="en-US" sz="2000" dirty="0"/>
              <a:t> or a block on a disk: directories are thus described by an </a:t>
            </a:r>
            <a:r>
              <a:rPr lang="en-US" sz="2000" dirty="0" err="1"/>
              <a:t>inode</a:t>
            </a:r>
            <a:r>
              <a:rPr lang="en-US" sz="2000" dirty="0"/>
              <a:t> as well</a:t>
            </a:r>
          </a:p>
          <a:p>
            <a:r>
              <a:rPr lang="en-US" sz="2000" dirty="0"/>
              <a:t>The filesystem has to refer to the directory file to convert filenames to </a:t>
            </a:r>
            <a:r>
              <a:rPr lang="en-US" sz="2000" dirty="0" err="1"/>
              <a:t>inodes</a:t>
            </a:r>
            <a:r>
              <a:rPr lang="en-US" sz="2000" dirty="0"/>
              <a:t> when you ask for a file by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F293-1515-43C3-9D74-3AD93E26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3E055-5F5E-47A2-9FD4-D765FEAF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41F0-E818-420C-AE2D-7BAD7ACB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C320-6C92-4DD8-A43A-59D626E0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 what actually happens when a file is accessed? Say for example I run the command “cat data.txt”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directory “.” is queried for the </a:t>
            </a:r>
            <a:r>
              <a:rPr lang="en-US" sz="2000" dirty="0" err="1"/>
              <a:t>inode</a:t>
            </a:r>
            <a:r>
              <a:rPr lang="en-US" sz="2000" dirty="0"/>
              <a:t> that corresponds to “data.txt”</a:t>
            </a:r>
          </a:p>
          <a:p>
            <a:pPr lvl="1"/>
            <a:r>
              <a:rPr lang="en-US" sz="1600" dirty="0"/>
              <a:t>Try: “stat data.txt –c %</a:t>
            </a:r>
            <a:r>
              <a:rPr lang="en-US" sz="1600" dirty="0" err="1"/>
              <a:t>i</a:t>
            </a:r>
            <a:r>
              <a:rPr lang="en-US" sz="1600" dirty="0"/>
              <a:t>” or use the stat() system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filesystem driver takes the </a:t>
            </a:r>
            <a:r>
              <a:rPr lang="en-US" sz="2000" dirty="0" err="1"/>
              <a:t>inode</a:t>
            </a:r>
            <a:r>
              <a:rPr lang="en-US" sz="2000" dirty="0"/>
              <a:t> number and queries the </a:t>
            </a:r>
            <a:r>
              <a:rPr lang="en-US" sz="2000" dirty="0" err="1"/>
              <a:t>inode</a:t>
            </a:r>
            <a:r>
              <a:rPr lang="en-US" sz="2000" dirty="0"/>
              <a:t> for the block pointers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block pointers are given to the storage device, which returns the data on those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0CA71-CBEF-4B2B-BB1D-0BC110D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55D27-144E-4820-B02D-711E338F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7008-1D1D-4148-9DE1-94058156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2F0F-BF6D-4733-AB0D-0CBEA23F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Files:</a:t>
            </a:r>
          </a:p>
          <a:p>
            <a:r>
              <a:rPr lang="en-US" sz="2000" dirty="0"/>
              <a:t>Byte-oriented devices, though alternatives exist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filesystem:</a:t>
            </a:r>
          </a:p>
          <a:p>
            <a:r>
              <a:rPr lang="en-US" sz="2000" dirty="0"/>
              <a:t>Allocates, reads, and writes files on disk</a:t>
            </a:r>
          </a:p>
          <a:p>
            <a:r>
              <a:rPr lang="en-US" sz="2000" dirty="0"/>
              <a:t>Linux/Unix filesystems track files as </a:t>
            </a:r>
            <a:r>
              <a:rPr lang="en-US" sz="2000" dirty="0" err="1"/>
              <a:t>inodes</a:t>
            </a:r>
            <a:r>
              <a:rPr lang="en-US" sz="2000" dirty="0"/>
              <a:t>, which are a collection of pointers to drive blocks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Directories:</a:t>
            </a:r>
          </a:p>
          <a:p>
            <a:r>
              <a:rPr lang="en-US" sz="2000" dirty="0"/>
              <a:t>Implemented as a file itself with an </a:t>
            </a:r>
            <a:r>
              <a:rPr lang="en-US" sz="2000" dirty="0" err="1"/>
              <a:t>inode</a:t>
            </a:r>
            <a:endParaRPr lang="en-US" sz="2000" dirty="0"/>
          </a:p>
          <a:p>
            <a:r>
              <a:rPr lang="en-US" sz="2000" dirty="0"/>
              <a:t>Contain mappings between file names and </a:t>
            </a:r>
            <a:r>
              <a:rPr lang="en-US" sz="2000" dirty="0" err="1"/>
              <a:t>inodes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12E78-144A-4EE0-9452-FF8FA467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ED10C-38C8-4CDE-9AC1-69372623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517</Words>
  <Application>Microsoft Office PowerPoint</Application>
  <PresentationFormat>On-screen Show 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Verdana</vt:lpstr>
      <vt:lpstr>Office Theme</vt:lpstr>
      <vt:lpstr>Directories</vt:lpstr>
      <vt:lpstr>Recall – File Systems</vt:lpstr>
      <vt:lpstr>How do we navigate filesystems?</vt:lpstr>
      <vt:lpstr>The Virtual Filesystem (VFS)</vt:lpstr>
      <vt:lpstr>Directory Implementation</vt:lpstr>
      <vt:lpstr>File Access</vt:lpstr>
      <vt:lpstr>Filesystem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58</cp:revision>
  <dcterms:created xsi:type="dcterms:W3CDTF">2016-01-21T02:03:40Z</dcterms:created>
  <dcterms:modified xsi:type="dcterms:W3CDTF">2020-04-08T00:21:33Z</dcterms:modified>
</cp:coreProperties>
</file>