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9" d="100"/>
          <a:sy n="29" d="100"/>
        </p:scale>
        <p:origin x="-2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1/22/16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20D1A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52400" y="5715000"/>
            <a:ext cx="9448800" cy="12954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hool_of_Engineering_and_Applied_Science_1line_rev(RGB)1000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72098"/>
            <a:ext cx="4331804" cy="10859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School_of_Engineering_and_Applied_Science_1line_rev(RGB)1000-01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0" y="6157082"/>
            <a:ext cx="3200400" cy="8022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&amp; When The Kernel Runs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David Ferry, Chris Gill</a:t>
            </a:r>
          </a:p>
          <a:p>
            <a:r>
              <a:rPr lang="en-US" sz="1800" dirty="0" smtClean="0"/>
              <a:t>Department of Computer Science and Engineering</a:t>
            </a:r>
          </a:p>
          <a:p>
            <a:r>
              <a:rPr lang="en-US" sz="1800" dirty="0" smtClean="0"/>
              <a:t>Washington University, St. Louis MO</a:t>
            </a:r>
          </a:p>
          <a:p>
            <a:r>
              <a:rPr lang="en-US" sz="1800" dirty="0" smtClean="0"/>
              <a:t>davidferry@wustl.edu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20D1A"/>
                </a:solidFill>
              </a:rPr>
              <a:t>Traditional View of Process Execution</a:t>
            </a:r>
            <a:endParaRPr lang="en-US" dirty="0">
              <a:solidFill>
                <a:srgbClr val="720D1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411163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dirty="0" smtClean="0"/>
              <a:t>However, the kernel is not traditional!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" y="3048000"/>
            <a:ext cx="1371600" cy="1371600"/>
            <a:chOff x="762000" y="1676400"/>
            <a:chExt cx="1371600" cy="1371600"/>
          </a:xfrm>
        </p:grpSpPr>
        <p:sp>
          <p:nvSpPr>
            <p:cNvPr id="4" name="Oval 3"/>
            <p:cNvSpPr/>
            <p:nvPr/>
          </p:nvSpPr>
          <p:spPr>
            <a:xfrm>
              <a:off x="762000" y="1676400"/>
              <a:ext cx="1371600" cy="1371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20D1A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14400" y="2133600"/>
              <a:ext cx="10899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Creation</a:t>
              </a:r>
              <a:endParaRPr lang="en-US" sz="20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590800" y="1371600"/>
            <a:ext cx="1371600" cy="1371600"/>
            <a:chOff x="762000" y="1676400"/>
            <a:chExt cx="1371600" cy="1371600"/>
          </a:xfrm>
        </p:grpSpPr>
        <p:sp>
          <p:nvSpPr>
            <p:cNvPr id="8" name="Oval 7"/>
            <p:cNvSpPr/>
            <p:nvPr/>
          </p:nvSpPr>
          <p:spPr>
            <a:xfrm>
              <a:off x="762000" y="1676400"/>
              <a:ext cx="1371600" cy="1371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20D1A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66800" y="2133600"/>
              <a:ext cx="8413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Ready</a:t>
              </a:r>
              <a:endParaRPr lang="en-US" sz="20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57800" y="1447800"/>
            <a:ext cx="1371600" cy="1371600"/>
            <a:chOff x="762000" y="1676400"/>
            <a:chExt cx="1371600" cy="1371600"/>
          </a:xfrm>
        </p:grpSpPr>
        <p:sp>
          <p:nvSpPr>
            <p:cNvPr id="11" name="Oval 10"/>
            <p:cNvSpPr/>
            <p:nvPr/>
          </p:nvSpPr>
          <p:spPr>
            <a:xfrm>
              <a:off x="762000" y="1676400"/>
              <a:ext cx="1371600" cy="1371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20D1A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14400" y="2133600"/>
              <a:ext cx="10647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Running</a:t>
              </a:r>
              <a:endParaRPr lang="en-US" sz="20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10000" y="4114800"/>
            <a:ext cx="1371600" cy="1371600"/>
            <a:chOff x="762000" y="1676400"/>
            <a:chExt cx="1371600" cy="1371600"/>
          </a:xfrm>
        </p:grpSpPr>
        <p:sp>
          <p:nvSpPr>
            <p:cNvPr id="14" name="Oval 13"/>
            <p:cNvSpPr/>
            <p:nvPr/>
          </p:nvSpPr>
          <p:spPr>
            <a:xfrm>
              <a:off x="762000" y="1676400"/>
              <a:ext cx="1371600" cy="1371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20D1A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90600" y="2190690"/>
              <a:ext cx="10073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Waiting</a:t>
              </a:r>
              <a:endParaRPr lang="en-US" sz="20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67600" y="3200400"/>
            <a:ext cx="1371600" cy="1371600"/>
            <a:chOff x="762000" y="1676400"/>
            <a:chExt cx="1371600" cy="1371600"/>
          </a:xfrm>
        </p:grpSpPr>
        <p:sp>
          <p:nvSpPr>
            <p:cNvPr id="17" name="Oval 16"/>
            <p:cNvSpPr/>
            <p:nvPr/>
          </p:nvSpPr>
          <p:spPr>
            <a:xfrm>
              <a:off x="762000" y="1676400"/>
              <a:ext cx="1371600" cy="1371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20D1A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8200" y="2133600"/>
              <a:ext cx="12582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Terminate</a:t>
              </a:r>
              <a:endParaRPr lang="en-US" sz="2000" b="1" dirty="0"/>
            </a:p>
          </p:txBody>
        </p:sp>
      </p:grpSp>
      <p:cxnSp>
        <p:nvCxnSpPr>
          <p:cNvPr id="20" name="Shape 19"/>
          <p:cNvCxnSpPr>
            <a:stCxn id="4" idx="0"/>
            <a:endCxn id="8" idx="2"/>
          </p:cNvCxnSpPr>
          <p:nvPr/>
        </p:nvCxnSpPr>
        <p:spPr>
          <a:xfrm rot="5400000" flipH="1" flipV="1">
            <a:off x="1295400" y="1752600"/>
            <a:ext cx="990600" cy="160020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11" idx="6"/>
            <a:endCxn id="17" idx="0"/>
          </p:cNvCxnSpPr>
          <p:nvPr/>
        </p:nvCxnSpPr>
        <p:spPr>
          <a:xfrm>
            <a:off x="6629400" y="2133600"/>
            <a:ext cx="1524000" cy="1066800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/>
          <p:cNvSpPr/>
          <p:nvPr/>
        </p:nvSpPr>
        <p:spPr>
          <a:xfrm>
            <a:off x="3048000" y="1752600"/>
            <a:ext cx="3048000" cy="762000"/>
          </a:xfrm>
          <a:prstGeom prst="arc">
            <a:avLst>
              <a:gd name="adj1" fmla="val 12604648"/>
              <a:gd name="adj2" fmla="val 20097281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/>
          <p:cNvSpPr/>
          <p:nvPr/>
        </p:nvSpPr>
        <p:spPr>
          <a:xfrm rot="10800000">
            <a:off x="3124200" y="1676400"/>
            <a:ext cx="3048000" cy="762000"/>
          </a:xfrm>
          <a:prstGeom prst="arc">
            <a:avLst>
              <a:gd name="adj1" fmla="val 12568669"/>
              <a:gd name="adj2" fmla="val 2011815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/>
          <p:nvPr/>
        </p:nvSpPr>
        <p:spPr>
          <a:xfrm rot="7159005">
            <a:off x="3733800" y="3039368"/>
            <a:ext cx="3048000" cy="762000"/>
          </a:xfrm>
          <a:prstGeom prst="arc">
            <a:avLst>
              <a:gd name="adj1" fmla="val 12069905"/>
              <a:gd name="adj2" fmla="val 2053053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/>
          <p:cNvSpPr/>
          <p:nvPr/>
        </p:nvSpPr>
        <p:spPr>
          <a:xfrm rot="14377103">
            <a:off x="2394854" y="3031413"/>
            <a:ext cx="3048000" cy="762000"/>
          </a:xfrm>
          <a:prstGeom prst="arc">
            <a:avLst>
              <a:gd name="adj1" fmla="val 12069905"/>
              <a:gd name="adj2" fmla="val 2053053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486400" y="3810000"/>
            <a:ext cx="91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Blocked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038600" y="2438400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Preempted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038600" y="13716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590800" y="3810000"/>
            <a:ext cx="118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Unblocked</a:t>
            </a:r>
            <a:endParaRPr lang="en-US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20D1A"/>
                </a:solidFill>
              </a:rPr>
              <a:t>Kernel Execution: Boot</a:t>
            </a:r>
            <a:endParaRPr lang="en-US" dirty="0">
              <a:solidFill>
                <a:srgbClr val="720D1A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43000" y="1600200"/>
            <a:ext cx="1371600" cy="1371600"/>
            <a:chOff x="762000" y="1676400"/>
            <a:chExt cx="1371600" cy="1371600"/>
          </a:xfrm>
        </p:grpSpPr>
        <p:sp>
          <p:nvSpPr>
            <p:cNvPr id="4" name="Oval 3"/>
            <p:cNvSpPr/>
            <p:nvPr/>
          </p:nvSpPr>
          <p:spPr>
            <a:xfrm>
              <a:off x="762000" y="1676400"/>
              <a:ext cx="1371600" cy="1371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20D1A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90600" y="2057400"/>
              <a:ext cx="9460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System</a:t>
              </a:r>
              <a:br>
                <a:rPr lang="en-US" sz="2000" b="1" dirty="0" smtClean="0"/>
              </a:br>
              <a:r>
                <a:rPr lang="en-US" sz="2000" b="1" dirty="0" smtClean="0"/>
                <a:t>Boot</a:t>
              </a:r>
              <a:endParaRPr lang="en-US" sz="20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62400" y="1600200"/>
            <a:ext cx="1371600" cy="1371600"/>
            <a:chOff x="762000" y="1676400"/>
            <a:chExt cx="1371600" cy="1371600"/>
          </a:xfrm>
        </p:grpSpPr>
        <p:sp>
          <p:nvSpPr>
            <p:cNvPr id="8" name="Oval 7"/>
            <p:cNvSpPr/>
            <p:nvPr/>
          </p:nvSpPr>
          <p:spPr>
            <a:xfrm>
              <a:off x="762000" y="1676400"/>
              <a:ext cx="1371600" cy="1371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20D1A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14400" y="2057400"/>
              <a:ext cx="10840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Initialize</a:t>
              </a:r>
              <a:br>
                <a:rPr lang="en-US" sz="2000" b="1" dirty="0" smtClean="0"/>
              </a:br>
              <a:r>
                <a:rPr lang="en-US" sz="2000" b="1" dirty="0" smtClean="0"/>
                <a:t>System</a:t>
              </a:r>
              <a:endParaRPr lang="en-US" sz="20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781800" y="1600200"/>
            <a:ext cx="1371600" cy="1371600"/>
            <a:chOff x="762000" y="1676400"/>
            <a:chExt cx="1371600" cy="1371600"/>
          </a:xfrm>
        </p:grpSpPr>
        <p:sp>
          <p:nvSpPr>
            <p:cNvPr id="11" name="Oval 10"/>
            <p:cNvSpPr/>
            <p:nvPr/>
          </p:nvSpPr>
          <p:spPr>
            <a:xfrm>
              <a:off x="762000" y="1676400"/>
              <a:ext cx="1371600" cy="1371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20D1A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3237" y="2035314"/>
              <a:ext cx="11197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Idle Task</a:t>
              </a:r>
              <a:br>
                <a:rPr lang="en-US" sz="2000" b="1" dirty="0" smtClean="0"/>
              </a:br>
              <a:r>
                <a:rPr lang="en-US" sz="2000" b="1" dirty="0" smtClean="0"/>
                <a:t>(</a:t>
              </a:r>
              <a:r>
                <a:rPr lang="en-US" sz="2000" b="1" dirty="0" err="1" smtClean="0"/>
                <a:t>pid</a:t>
              </a:r>
              <a:r>
                <a:rPr lang="en-US" sz="2000" b="1" dirty="0" smtClean="0"/>
                <a:t> 0)</a:t>
              </a:r>
              <a:endParaRPr lang="en-US" sz="2000" b="1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5334000" y="4343400"/>
            <a:ext cx="16002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648200" y="2971800"/>
            <a:ext cx="0" cy="838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257800" y="3886200"/>
            <a:ext cx="17526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105400" y="2971800"/>
            <a:ext cx="2493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Creates Init, which</a:t>
            </a:r>
          </a:p>
          <a:p>
            <a:r>
              <a:rPr lang="en-US" dirty="0" smtClean="0"/>
              <a:t>creates all other threads</a:t>
            </a:r>
          </a:p>
        </p:txBody>
      </p:sp>
      <p:sp>
        <p:nvSpPr>
          <p:cNvPr id="56" name="Freeform 55"/>
          <p:cNvSpPr/>
          <p:nvPr/>
        </p:nvSpPr>
        <p:spPr>
          <a:xfrm>
            <a:off x="7010400" y="4267200"/>
            <a:ext cx="226219" cy="600075"/>
          </a:xfrm>
          <a:custGeom>
            <a:avLst/>
            <a:gdLst>
              <a:gd name="connsiteX0" fmla="*/ 73819 w 226219"/>
              <a:gd name="connsiteY0" fmla="*/ 0 h 600075"/>
              <a:gd name="connsiteX1" fmla="*/ 216694 w 226219"/>
              <a:gd name="connsiteY1" fmla="*/ 228600 h 600075"/>
              <a:gd name="connsiteX2" fmla="*/ 16669 w 226219"/>
              <a:gd name="connsiteY2" fmla="*/ 400050 h 600075"/>
              <a:gd name="connsiteX3" fmla="*/ 116682 w 226219"/>
              <a:gd name="connsiteY3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219" h="600075">
                <a:moveTo>
                  <a:pt x="73819" y="0"/>
                </a:moveTo>
                <a:cubicBezTo>
                  <a:pt x="150019" y="80962"/>
                  <a:pt x="226219" y="161925"/>
                  <a:pt x="216694" y="228600"/>
                </a:cubicBezTo>
                <a:cubicBezTo>
                  <a:pt x="207169" y="295275"/>
                  <a:pt x="33338" y="338138"/>
                  <a:pt x="16669" y="400050"/>
                </a:cubicBezTo>
                <a:cubicBezTo>
                  <a:pt x="0" y="461962"/>
                  <a:pt x="58341" y="531018"/>
                  <a:pt x="116682" y="600075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4495800" y="3919536"/>
            <a:ext cx="226219" cy="600075"/>
          </a:xfrm>
          <a:custGeom>
            <a:avLst/>
            <a:gdLst>
              <a:gd name="connsiteX0" fmla="*/ 73819 w 226219"/>
              <a:gd name="connsiteY0" fmla="*/ 0 h 600075"/>
              <a:gd name="connsiteX1" fmla="*/ 216694 w 226219"/>
              <a:gd name="connsiteY1" fmla="*/ 228600 h 600075"/>
              <a:gd name="connsiteX2" fmla="*/ 16669 w 226219"/>
              <a:gd name="connsiteY2" fmla="*/ 400050 h 600075"/>
              <a:gd name="connsiteX3" fmla="*/ 116682 w 226219"/>
              <a:gd name="connsiteY3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219" h="600075">
                <a:moveTo>
                  <a:pt x="73819" y="0"/>
                </a:moveTo>
                <a:cubicBezTo>
                  <a:pt x="150019" y="80962"/>
                  <a:pt x="226219" y="161925"/>
                  <a:pt x="216694" y="228600"/>
                </a:cubicBezTo>
                <a:cubicBezTo>
                  <a:pt x="207169" y="295275"/>
                  <a:pt x="33338" y="338138"/>
                  <a:pt x="16669" y="400050"/>
                </a:cubicBezTo>
                <a:cubicBezTo>
                  <a:pt x="0" y="461962"/>
                  <a:pt x="58341" y="531018"/>
                  <a:pt x="116682" y="600075"/>
                </a:cubicBezTo>
              </a:path>
            </a:pathLst>
          </a:cu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7086600" y="3581400"/>
            <a:ext cx="226219" cy="600075"/>
          </a:xfrm>
          <a:custGeom>
            <a:avLst/>
            <a:gdLst>
              <a:gd name="connsiteX0" fmla="*/ 73819 w 226219"/>
              <a:gd name="connsiteY0" fmla="*/ 0 h 600075"/>
              <a:gd name="connsiteX1" fmla="*/ 216694 w 226219"/>
              <a:gd name="connsiteY1" fmla="*/ 228600 h 600075"/>
              <a:gd name="connsiteX2" fmla="*/ 16669 w 226219"/>
              <a:gd name="connsiteY2" fmla="*/ 400050 h 600075"/>
              <a:gd name="connsiteX3" fmla="*/ 116682 w 226219"/>
              <a:gd name="connsiteY3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219" h="600075">
                <a:moveTo>
                  <a:pt x="73819" y="0"/>
                </a:moveTo>
                <a:cubicBezTo>
                  <a:pt x="150019" y="80962"/>
                  <a:pt x="226219" y="161925"/>
                  <a:pt x="216694" y="228600"/>
                </a:cubicBezTo>
                <a:cubicBezTo>
                  <a:pt x="207169" y="295275"/>
                  <a:pt x="33338" y="338138"/>
                  <a:pt x="16669" y="400050"/>
                </a:cubicBezTo>
                <a:cubicBezTo>
                  <a:pt x="0" y="461962"/>
                  <a:pt x="58341" y="531018"/>
                  <a:pt x="116682" y="600075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67600" y="3733800"/>
            <a:ext cx="897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ksoftirq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65136" y="4038600"/>
            <a:ext cx="789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Init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pid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1)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91400" y="4419600"/>
            <a:ext cx="108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migration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2" name="Straight Arrow Connector 61"/>
          <p:cNvCxnSpPr>
            <a:endCxn id="8" idx="2"/>
          </p:cNvCxnSpPr>
          <p:nvPr/>
        </p:nvCxnSpPr>
        <p:spPr>
          <a:xfrm>
            <a:off x="2514600" y="2286000"/>
            <a:ext cx="1447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334000" y="2286000"/>
            <a:ext cx="1447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57200" y="3166408"/>
            <a:ext cx="30480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kernel only runs deterministically at boot time. Otherwise, the kernel is entirely event driven. 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0" y="2057400"/>
            <a:ext cx="110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On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667000" y="1600200"/>
            <a:ext cx="1316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Bootloader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loads kernel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334000" y="1600200"/>
            <a:ext cx="1458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kernel</a:t>
            </a:r>
          </a:p>
          <a:p>
            <a:r>
              <a:rPr lang="en-US" dirty="0"/>
              <a:t>n</a:t>
            </a:r>
            <a:r>
              <a:rPr lang="en-US" dirty="0" smtClean="0"/>
              <a:t>ever returns</a:t>
            </a:r>
            <a:endParaRPr lang="en-US" dirty="0"/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0" name="Footer Placeholder 6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029200" y="4876800"/>
            <a:ext cx="3048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Kernel threads are scheduled as any other process.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" y="5181600"/>
            <a:ext cx="30480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Kernel entry point:</a:t>
            </a:r>
          </a:p>
          <a:p>
            <a:r>
              <a:rPr lang="en-US" sz="2000" dirty="0" err="1" smtClean="0">
                <a:latin typeface="Courier"/>
                <a:cs typeface="Courier"/>
              </a:rPr>
              <a:t>start_kernel</a:t>
            </a:r>
            <a:r>
              <a:rPr lang="en-US" sz="2000" dirty="0" smtClean="0">
                <a:latin typeface="Courier"/>
                <a:cs typeface="Courier"/>
              </a:rPr>
              <a:t>()</a:t>
            </a:r>
            <a:r>
              <a:rPr lang="en-US" sz="2000" dirty="0" smtClean="0"/>
              <a:t> in </a:t>
            </a:r>
            <a:br>
              <a:rPr lang="en-US" sz="2000" dirty="0" smtClean="0"/>
            </a:br>
            <a:r>
              <a:rPr lang="en-US" sz="2000" dirty="0" smtClean="0"/>
              <a:t>/</a:t>
            </a:r>
            <a:r>
              <a:rPr lang="en-US" sz="2000" dirty="0" err="1" smtClean="0"/>
              <a:t>init</a:t>
            </a:r>
            <a:r>
              <a:rPr lang="en-US" sz="2000" dirty="0" smtClean="0"/>
              <a:t>/</a:t>
            </a:r>
            <a:r>
              <a:rPr lang="en-US" sz="2000" dirty="0" err="1" smtClean="0"/>
              <a:t>main.c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20D1A"/>
                </a:solidFill>
              </a:rPr>
              <a:t>Kernel Execution: Threads</a:t>
            </a:r>
            <a:endParaRPr lang="en-US" dirty="0">
              <a:solidFill>
                <a:srgbClr val="720D1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Kernel threads perform background operations, e.g.</a:t>
            </a:r>
          </a:p>
          <a:p>
            <a:pPr lvl="1"/>
            <a:r>
              <a:rPr lang="en-US" sz="2000" dirty="0" smtClean="0"/>
              <a:t>[</a:t>
            </a:r>
            <a:r>
              <a:rPr lang="en-US" sz="2000" dirty="0" err="1" smtClean="0"/>
              <a:t>ksoftirq</a:t>
            </a:r>
            <a:r>
              <a:rPr lang="en-US" sz="2000" dirty="0" smtClean="0"/>
              <a:t>] does delayed interrupt handling</a:t>
            </a:r>
          </a:p>
          <a:p>
            <a:pPr lvl="1"/>
            <a:r>
              <a:rPr lang="en-US" sz="2000" dirty="0" smtClean="0"/>
              <a:t>[migrate] does inter-processor load balancing</a:t>
            </a:r>
          </a:p>
          <a:p>
            <a:pPr lvl="1"/>
            <a:r>
              <a:rPr lang="en-US" sz="2000" dirty="0" smtClean="0"/>
              <a:t>[</a:t>
            </a:r>
            <a:r>
              <a:rPr lang="en-US" sz="2000" dirty="0" err="1" smtClean="0"/>
              <a:t>kworker</a:t>
            </a:r>
            <a:r>
              <a:rPr lang="en-US" sz="2000" dirty="0" smtClean="0"/>
              <a:t>] handles misc. tasks</a:t>
            </a:r>
          </a:p>
          <a:p>
            <a:pPr lvl="1"/>
            <a:endParaRPr lang="en-US" sz="2000" dirty="0" smtClean="0"/>
          </a:p>
          <a:p>
            <a:pPr>
              <a:buNone/>
            </a:pPr>
            <a:r>
              <a:rPr lang="en-US" sz="2400" dirty="0" smtClean="0"/>
              <a:t>Kernel threads are almost just like user threads:</a:t>
            </a:r>
          </a:p>
          <a:p>
            <a:pPr lvl="1"/>
            <a:r>
              <a:rPr lang="en-US" sz="2000" dirty="0" smtClean="0"/>
              <a:t>are scheduled</a:t>
            </a:r>
          </a:p>
          <a:p>
            <a:pPr lvl="1"/>
            <a:r>
              <a:rPr lang="en-US" sz="2000" dirty="0" smtClean="0"/>
              <a:t>can be preempted</a:t>
            </a:r>
          </a:p>
          <a:p>
            <a:pPr lvl="1"/>
            <a:r>
              <a:rPr lang="en-US" sz="2000" dirty="0" smtClean="0"/>
              <a:t>runs in kernel context</a:t>
            </a:r>
          </a:p>
          <a:p>
            <a:pPr lvl="1"/>
            <a:r>
              <a:rPr lang="en-US" sz="2000" dirty="0" smtClean="0"/>
              <a:t>has no process memory space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20D1A"/>
                </a:solidFill>
              </a:rPr>
              <a:t>Kernel Execution: Event Driven</a:t>
            </a:r>
            <a:endParaRPr lang="en-US" dirty="0">
              <a:solidFill>
                <a:srgbClr val="720D1A"/>
              </a:solidFill>
            </a:endParaRPr>
          </a:p>
        </p:txBody>
      </p:sp>
      <p:grpSp>
        <p:nvGrpSpPr>
          <p:cNvPr id="3" name="Group 5"/>
          <p:cNvGrpSpPr/>
          <p:nvPr/>
        </p:nvGrpSpPr>
        <p:grpSpPr>
          <a:xfrm>
            <a:off x="4191000" y="3657600"/>
            <a:ext cx="1371600" cy="1371600"/>
            <a:chOff x="762000" y="1676400"/>
            <a:chExt cx="1371600" cy="1371600"/>
          </a:xfrm>
        </p:grpSpPr>
        <p:sp>
          <p:nvSpPr>
            <p:cNvPr id="4" name="Oval 3"/>
            <p:cNvSpPr/>
            <p:nvPr/>
          </p:nvSpPr>
          <p:spPr>
            <a:xfrm>
              <a:off x="762000" y="1676400"/>
              <a:ext cx="1371600" cy="1371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20D1A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72742" y="1879937"/>
              <a:ext cx="9817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Runs in</a:t>
              </a:r>
              <a:br>
                <a:rPr lang="en-US" sz="2000" b="1" dirty="0" smtClean="0"/>
              </a:br>
              <a:r>
                <a:rPr lang="en-US" sz="2000" b="1" dirty="0" err="1" smtClean="0"/>
                <a:t>syscall</a:t>
              </a:r>
              <a:r>
                <a:rPr lang="en-US" sz="2000" b="1" dirty="0" smtClean="0"/>
                <a:t/>
              </a:r>
              <a:br>
                <a:rPr lang="en-US" sz="2000" b="1" dirty="0" smtClean="0"/>
              </a:br>
              <a:r>
                <a:rPr lang="en-US" sz="2000" b="1" dirty="0" smtClean="0"/>
                <a:t>context</a:t>
              </a:r>
              <a:endParaRPr lang="en-US" sz="2000" b="1" dirty="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667000" y="1600200"/>
            <a:ext cx="1371600" cy="1371600"/>
            <a:chOff x="762000" y="1676400"/>
            <a:chExt cx="1371600" cy="1371600"/>
          </a:xfrm>
        </p:grpSpPr>
        <p:sp>
          <p:nvSpPr>
            <p:cNvPr id="8" name="Oval 7"/>
            <p:cNvSpPr/>
            <p:nvPr/>
          </p:nvSpPr>
          <p:spPr>
            <a:xfrm>
              <a:off x="762000" y="1676400"/>
              <a:ext cx="1371600" cy="1371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20D1A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81637" y="2057400"/>
              <a:ext cx="11495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Interrupt</a:t>
              </a:r>
              <a:br>
                <a:rPr lang="en-US" sz="2000" b="1" dirty="0" smtClean="0"/>
              </a:br>
              <a:r>
                <a:rPr lang="en-US" sz="2000" b="1" dirty="0" smtClean="0"/>
                <a:t>Handler</a:t>
              </a:r>
              <a:endParaRPr lang="en-US" sz="2000" b="1" dirty="0"/>
            </a:p>
          </p:txBody>
        </p:sp>
      </p:grpSp>
      <p:grpSp>
        <p:nvGrpSpPr>
          <p:cNvPr id="7" name="Group 9"/>
          <p:cNvGrpSpPr/>
          <p:nvPr/>
        </p:nvGrpSpPr>
        <p:grpSpPr>
          <a:xfrm>
            <a:off x="5486400" y="1600200"/>
            <a:ext cx="1371600" cy="1371600"/>
            <a:chOff x="762000" y="1676400"/>
            <a:chExt cx="1371600" cy="1371600"/>
          </a:xfrm>
        </p:grpSpPr>
        <p:sp>
          <p:nvSpPr>
            <p:cNvPr id="11" name="Oval 10"/>
            <p:cNvSpPr/>
            <p:nvPr/>
          </p:nvSpPr>
          <p:spPr>
            <a:xfrm>
              <a:off x="762000" y="1676400"/>
              <a:ext cx="1371600" cy="1371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20D1A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8200" y="1905000"/>
              <a:ext cx="114313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Runs in</a:t>
              </a:r>
              <a:br>
                <a:rPr lang="en-US" sz="2000" b="1" dirty="0" smtClean="0"/>
              </a:br>
              <a:r>
                <a:rPr lang="en-US" sz="2000" b="1" dirty="0" smtClean="0"/>
                <a:t>interrupt</a:t>
              </a:r>
            </a:p>
            <a:p>
              <a:pPr algn="ctr"/>
              <a:r>
                <a:rPr lang="en-US" sz="2000" b="1" dirty="0" smtClean="0"/>
                <a:t>context</a:t>
              </a:r>
              <a:endParaRPr lang="en-US" sz="2000" b="1" dirty="0"/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143000" y="2286000"/>
            <a:ext cx="1447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5800" y="1600200"/>
            <a:ext cx="2012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Software/hardware</a:t>
            </a:r>
          </a:p>
          <a:p>
            <a:pPr algn="ctr"/>
            <a:r>
              <a:rPr lang="en-US" dirty="0" smtClean="0"/>
              <a:t>Interrupt arrives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038600" y="2286000"/>
            <a:ext cx="1447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58000" y="2286000"/>
            <a:ext cx="1447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86600" y="1752600"/>
            <a:ext cx="168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Returns control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91000" y="1600200"/>
            <a:ext cx="1104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Hardware</a:t>
            </a:r>
            <a:br>
              <a:rPr lang="en-US" dirty="0" smtClean="0"/>
            </a:br>
            <a:r>
              <a:rPr lang="en-US" dirty="0" smtClean="0"/>
              <a:t>interrupt</a:t>
            </a:r>
          </a:p>
        </p:txBody>
      </p:sp>
      <p:cxnSp>
        <p:nvCxnSpPr>
          <p:cNvPr id="29" name="Straight Arrow Connector 28"/>
          <p:cNvCxnSpPr>
            <a:stCxn id="8" idx="4"/>
            <a:endCxn id="4" idx="1"/>
          </p:cNvCxnSpPr>
          <p:nvPr/>
        </p:nvCxnSpPr>
        <p:spPr>
          <a:xfrm>
            <a:off x="3352800" y="2971800"/>
            <a:ext cx="1039066" cy="8866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38600" y="2819400"/>
            <a:ext cx="1025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Software</a:t>
            </a:r>
            <a:br>
              <a:rPr lang="en-US" dirty="0" smtClean="0"/>
            </a:br>
            <a:r>
              <a:rPr lang="en-US" dirty="0" smtClean="0"/>
              <a:t>interrupt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638800" y="4343400"/>
            <a:ext cx="1447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62600" y="3810000"/>
            <a:ext cx="162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Returns control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43000" y="5105400"/>
            <a:ext cx="6836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Interrupt context is </a:t>
            </a:r>
            <a:r>
              <a:rPr lang="en-US" dirty="0" err="1" smtClean="0"/>
              <a:t>unpreemptible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Syscall</a:t>
            </a:r>
            <a:r>
              <a:rPr lang="en-US" dirty="0" smtClean="0"/>
              <a:t> context is </a:t>
            </a:r>
            <a:r>
              <a:rPr lang="en-US" dirty="0" err="1" smtClean="0"/>
              <a:t>preemptible</a:t>
            </a:r>
            <a:r>
              <a:rPr lang="en-US" dirty="0" smtClean="0"/>
              <a:t> (though may disable preemption)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Return path may return control to kernel, </a:t>
            </a:r>
            <a:r>
              <a:rPr lang="en-US" dirty="0" err="1" smtClean="0"/>
              <a:t>userspace</a:t>
            </a:r>
            <a:r>
              <a:rPr lang="en-US" dirty="0" smtClean="0"/>
              <a:t>, or call schedule()</a:t>
            </a:r>
          </a:p>
        </p:txBody>
      </p:sp>
      <p:grpSp>
        <p:nvGrpSpPr>
          <p:cNvPr id="31" name="Group 5"/>
          <p:cNvGrpSpPr/>
          <p:nvPr/>
        </p:nvGrpSpPr>
        <p:grpSpPr>
          <a:xfrm>
            <a:off x="1676400" y="3581400"/>
            <a:ext cx="1442318" cy="1371600"/>
            <a:chOff x="762000" y="1676400"/>
            <a:chExt cx="1442318" cy="1371600"/>
          </a:xfrm>
        </p:grpSpPr>
        <p:sp>
          <p:nvSpPr>
            <p:cNvPr id="32" name="Oval 31"/>
            <p:cNvSpPr/>
            <p:nvPr/>
          </p:nvSpPr>
          <p:spPr>
            <a:xfrm>
              <a:off x="762000" y="1676400"/>
              <a:ext cx="1371600" cy="1371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20D1A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2000" y="1981200"/>
              <a:ext cx="14423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Kernel</a:t>
              </a:r>
            </a:p>
            <a:p>
              <a:pPr algn="ctr"/>
              <a:r>
                <a:rPr lang="en-US" sz="2000" b="1" dirty="0" smtClean="0"/>
                <a:t>preemption</a:t>
              </a:r>
              <a:endParaRPr lang="en-US" sz="2000" b="1" dirty="0"/>
            </a:p>
          </p:txBody>
        </p:sp>
      </p:grpSp>
      <p:sp>
        <p:nvSpPr>
          <p:cNvPr id="36" name="Arc 35"/>
          <p:cNvSpPr/>
          <p:nvPr/>
        </p:nvSpPr>
        <p:spPr>
          <a:xfrm rot="10800000">
            <a:off x="2133601" y="3962400"/>
            <a:ext cx="3048000" cy="762000"/>
          </a:xfrm>
          <a:prstGeom prst="arc">
            <a:avLst>
              <a:gd name="adj1" fmla="val 12568669"/>
              <a:gd name="adj2" fmla="val 2011815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>
            <a:off x="2057400" y="3886200"/>
            <a:ext cx="3048000" cy="762000"/>
          </a:xfrm>
          <a:prstGeom prst="arc">
            <a:avLst>
              <a:gd name="adj1" fmla="val 12568669"/>
              <a:gd name="adj2" fmla="val 2011815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20D1A"/>
                </a:solidFill>
              </a:rPr>
              <a:t>System Calls</a:t>
            </a:r>
            <a:endParaRPr lang="en-US" dirty="0">
              <a:solidFill>
                <a:srgbClr val="720D1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syscall</a:t>
            </a:r>
            <a:r>
              <a:rPr lang="en-US" dirty="0" smtClean="0"/>
              <a:t> interface is a single integer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200" dirty="0" smtClean="0"/>
              <a:t>User loads </a:t>
            </a:r>
            <a:r>
              <a:rPr lang="en-US" sz="2200" dirty="0" err="1" smtClean="0"/>
              <a:t>syscall</a:t>
            </a:r>
            <a:r>
              <a:rPr lang="en-US" sz="2200" dirty="0" smtClean="0"/>
              <a:t> number into register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200" dirty="0" smtClean="0"/>
              <a:t>May load </a:t>
            </a:r>
            <a:r>
              <a:rPr lang="en-US" sz="2200" dirty="0" err="1" smtClean="0"/>
              <a:t>syscall</a:t>
            </a:r>
            <a:r>
              <a:rPr lang="en-US" sz="2200" dirty="0" smtClean="0"/>
              <a:t> arguments into other registers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200" dirty="0" smtClean="0"/>
              <a:t>Executes </a:t>
            </a:r>
            <a:r>
              <a:rPr lang="en-US" sz="2200" dirty="0" err="1" smtClean="0"/>
              <a:t>syscall</a:t>
            </a:r>
            <a:r>
              <a:rPr lang="en-US" sz="2200" dirty="0" smtClean="0"/>
              <a:t> trap (software exception)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200" dirty="0" smtClean="0"/>
              <a:t>Trap is caught by the kernel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200" dirty="0" smtClean="0"/>
              <a:t>Puts arguments on kernel stack (</a:t>
            </a:r>
            <a:r>
              <a:rPr lang="en-US" sz="2200" dirty="0" err="1" smtClean="0"/>
              <a:t>asmlinkage</a:t>
            </a:r>
            <a:r>
              <a:rPr lang="en-US" sz="2200" dirty="0" smtClean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200" dirty="0" smtClean="0"/>
              <a:t>Kernel looks up </a:t>
            </a:r>
            <a:r>
              <a:rPr lang="en-US" sz="2200" dirty="0" err="1" smtClean="0"/>
              <a:t>syscall</a:t>
            </a:r>
            <a:r>
              <a:rPr lang="en-US" sz="2200" dirty="0" smtClean="0"/>
              <a:t> number in the interrupt vector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200" dirty="0" smtClean="0"/>
              <a:t>Jumps to </a:t>
            </a:r>
            <a:r>
              <a:rPr lang="en-US" sz="2200" dirty="0" err="1" smtClean="0"/>
              <a:t>syscall</a:t>
            </a:r>
            <a:r>
              <a:rPr lang="en-US" sz="2200" dirty="0" smtClean="0"/>
              <a:t> routine specified in interrupt table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20D1A"/>
                </a:solidFill>
              </a:rPr>
              <a:t>System Calls on ARM</a:t>
            </a:r>
            <a:endParaRPr lang="en-US" dirty="0">
              <a:solidFill>
                <a:srgbClr val="720D1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syscall</a:t>
            </a:r>
            <a:r>
              <a:rPr lang="en-US" dirty="0" smtClean="0"/>
              <a:t> interface is a single integer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200" dirty="0" smtClean="0"/>
              <a:t>User loads </a:t>
            </a:r>
            <a:r>
              <a:rPr lang="en-US" sz="2200" dirty="0" err="1" smtClean="0"/>
              <a:t>syscall</a:t>
            </a:r>
            <a:r>
              <a:rPr lang="en-US" sz="2200" dirty="0" smtClean="0"/>
              <a:t> number into register R7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200" dirty="0" smtClean="0"/>
              <a:t>May load </a:t>
            </a:r>
            <a:r>
              <a:rPr lang="en-US" sz="2200" dirty="0" err="1" smtClean="0"/>
              <a:t>syscall</a:t>
            </a:r>
            <a:r>
              <a:rPr lang="en-US" sz="2200" dirty="0" smtClean="0"/>
              <a:t> arguments into R0-R6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200" dirty="0" smtClean="0"/>
              <a:t>Executes SWI instruction(software exception)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200" dirty="0" smtClean="0"/>
              <a:t>Trap is caught by the kernel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200" dirty="0" smtClean="0"/>
              <a:t>Control jumps to function </a:t>
            </a:r>
            <a:r>
              <a:rPr lang="en-US" sz="2200" dirty="0" err="1" smtClean="0"/>
              <a:t>vector_swi</a:t>
            </a:r>
            <a:r>
              <a:rPr lang="en-US" sz="2200" dirty="0" smtClean="0"/>
              <a:t>() in arch/arm/kernel/entry-</a:t>
            </a:r>
            <a:r>
              <a:rPr lang="en-US" sz="2200" dirty="0" err="1" smtClean="0"/>
              <a:t>common.S</a:t>
            </a:r>
            <a:endParaRPr lang="en-US" sz="22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2200" dirty="0" smtClean="0"/>
              <a:t>Control eventually jumps to a C function inside the kernel</a:t>
            </a:r>
          </a:p>
          <a:p>
            <a:pPr marL="914400" lvl="1" indent="-514350">
              <a:buFont typeface="+mj-lt"/>
              <a:buAutoNum type="arabicPeriod"/>
            </a:pPr>
            <a:endParaRPr lang="en-US" sz="2200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20D1A"/>
                </a:solidFill>
              </a:rPr>
              <a:t>Class Notes</a:t>
            </a:r>
            <a:endParaRPr lang="en-US" dirty="0">
              <a:solidFill>
                <a:srgbClr val="720D1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do studios in groups of 2 or 3</a:t>
            </a:r>
          </a:p>
          <a:p>
            <a:r>
              <a:rPr lang="en-US" dirty="0" smtClean="0"/>
              <a:t>Meet in </a:t>
            </a:r>
            <a:r>
              <a:rPr lang="en-US" dirty="0" err="1" smtClean="0"/>
              <a:t>Urbauer</a:t>
            </a:r>
            <a:r>
              <a:rPr lang="en-US" dirty="0" smtClean="0"/>
              <a:t> 115 </a:t>
            </a:r>
            <a:r>
              <a:rPr lang="en-US" smtClean="0"/>
              <a:t>next time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0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422</Words>
  <Application>Microsoft Macintosh PowerPoint</Application>
  <PresentationFormat>On-screen Show (4:3)</PresentationFormat>
  <Paragraphs>96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How &amp; When The Kernel Runs</vt:lpstr>
      <vt:lpstr>Traditional View of Process Execution</vt:lpstr>
      <vt:lpstr>Kernel Execution: Boot</vt:lpstr>
      <vt:lpstr>Kernel Execution: Threads</vt:lpstr>
      <vt:lpstr>Kernel Execution: Event Driven</vt:lpstr>
      <vt:lpstr>System Calls</vt:lpstr>
      <vt:lpstr>System Calls on ARM</vt:lpstr>
      <vt:lpstr>Class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user</cp:lastModifiedBy>
  <cp:revision>20</cp:revision>
  <dcterms:created xsi:type="dcterms:W3CDTF">2016-01-21T02:03:40Z</dcterms:created>
  <dcterms:modified xsi:type="dcterms:W3CDTF">2016-01-22T18:23:47Z</dcterms:modified>
</cp:coreProperties>
</file>