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66" r:id="rId4"/>
    <p:sldId id="267" r:id="rId5"/>
    <p:sldId id="268" r:id="rId6"/>
    <p:sldId id="269" r:id="rId7"/>
    <p:sldId id="258" r:id="rId8"/>
    <p:sldId id="272" r:id="rId9"/>
    <p:sldId id="259" r:id="rId10"/>
    <p:sldId id="271" r:id="rId11"/>
    <p:sldId id="270" r:id="rId12"/>
    <p:sldId id="260" r:id="rId13"/>
    <p:sldId id="261" r:id="rId14"/>
    <p:sldId id="262" r:id="rId15"/>
    <p:sldId id="263" r:id="rId16"/>
    <p:sldId id="264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DA5"/>
    <a:srgbClr val="47FF4D"/>
    <a:srgbClr val="720D1A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8" d="100"/>
          <a:sy n="118" d="100"/>
        </p:scale>
        <p:origin x="1018" y="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74FB44-D9BB-4AE5-A1A8-90C00510A7C0}" type="datetimeFigureOut">
              <a:rPr lang="en-US" smtClean="0"/>
              <a:pPr/>
              <a:t>8/16/2020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DD4BF9-4F82-4169-95B0-797E1744D4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9731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95400"/>
            <a:ext cx="7772400" cy="1470025"/>
          </a:xfrm>
        </p:spPr>
        <p:txBody>
          <a:bodyPr>
            <a:normAutofit/>
          </a:bodyPr>
          <a:lstStyle>
            <a:lvl1pPr>
              <a:defRPr sz="4000">
                <a:solidFill>
                  <a:srgbClr val="003DA5"/>
                </a:solidFill>
                <a:latin typeface="Georgia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0480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CSE 522S – Advanced Operating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5715000"/>
            <a:ext cx="9144000" cy="1143000"/>
          </a:xfrm>
          <a:prstGeom prst="rect">
            <a:avLst/>
          </a:prstGeom>
          <a:solidFill>
            <a:srgbClr val="003DA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C:\Users\dferry\Desktop\logohorizontal_white_rgb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6825" y="5775701"/>
            <a:ext cx="4070350" cy="1021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3DA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CSCI 3500 - Operating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>
                <a:solidFill>
                  <a:srgbClr val="003DA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CSCI 3500 - Operating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CSCI 3500 - Operating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rgbClr val="003DA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CSCI 3500 - Operating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3DA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CSCI 3500 - Operating Systems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3DA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CSCI 3500 - Operating Systems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3DA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CSCI 3500 - Operating Systems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CSCI 3500 - Operating Systems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CSCI 3500 - Operating Systems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CSCI 3500 - Operating Systems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248400"/>
            <a:ext cx="9144000" cy="609600"/>
          </a:xfrm>
          <a:prstGeom prst="rect">
            <a:avLst/>
          </a:prstGeom>
          <a:solidFill>
            <a:srgbClr val="003DA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38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CSCI 3500 - Operating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BFBFBF"/>
                </a:solidFill>
              </a:defRPr>
            </a:lvl1pPr>
          </a:lstStyle>
          <a:p>
            <a:fld id="{A773B20C-5347-4FF9-A9F0-76F937F6021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2" descr="C:\Users\dferry\Desktop\logohorizontal_white_rgb.pn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6261419"/>
            <a:ext cx="2286000" cy="573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000" kern="1200">
          <a:solidFill>
            <a:srgbClr val="003DA5"/>
          </a:solidFill>
          <a:latin typeface="Georgia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 to </a:t>
            </a:r>
            <a:br>
              <a:rPr lang="en-US" dirty="0"/>
            </a:br>
            <a:r>
              <a:rPr lang="en-US" dirty="0"/>
              <a:t>Operating Systems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1371600" y="3048000"/>
            <a:ext cx="6400800" cy="1752600"/>
          </a:xfrm>
        </p:spPr>
        <p:txBody>
          <a:bodyPr>
            <a:normAutofit/>
          </a:bodyPr>
          <a:lstStyle/>
          <a:p>
            <a:r>
              <a:rPr lang="en-US" sz="1800" dirty="0"/>
              <a:t>David Ferry</a:t>
            </a:r>
            <a:br>
              <a:rPr lang="en-US" sz="1800" dirty="0"/>
            </a:br>
            <a:r>
              <a:rPr lang="en-US" sz="1800" dirty="0"/>
              <a:t>CSCI 3500 – Operating Systems</a:t>
            </a:r>
          </a:p>
          <a:p>
            <a:r>
              <a:rPr lang="en-US" sz="1800" dirty="0"/>
              <a:t>Saint Louis University</a:t>
            </a:r>
            <a:br>
              <a:rPr lang="en-US" sz="1800" dirty="0"/>
            </a:br>
            <a:r>
              <a:rPr lang="en-US" sz="1800" dirty="0"/>
              <a:t>St. Louis, MO 63103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7C7345A-AE2A-4028-8A5F-A39FDCF1E3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968"/>
          <a:stretch/>
        </p:blipFill>
        <p:spPr>
          <a:xfrm>
            <a:off x="1181100" y="933450"/>
            <a:ext cx="6515100" cy="508635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BB1E90-7138-4AA5-ABBD-5D3F2B96E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3500 - Operating Systems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E5AADF-8621-4E43-BA01-A070D9BD2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321A65D-DA5C-4718-9177-C2ADAB23587A}"/>
              </a:ext>
            </a:extLst>
          </p:cNvPr>
          <p:cNvSpPr/>
          <p:nvPr/>
        </p:nvSpPr>
        <p:spPr>
          <a:xfrm>
            <a:off x="3048000" y="762000"/>
            <a:ext cx="990600" cy="685800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296A9A5-B85D-48FF-A85E-BE230DCD189C}"/>
              </a:ext>
            </a:extLst>
          </p:cNvPr>
          <p:cNvSpPr txBox="1"/>
          <p:nvPr/>
        </p:nvSpPr>
        <p:spPr>
          <a:xfrm>
            <a:off x="381000" y="478393"/>
            <a:ext cx="1938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 of August 2020:</a:t>
            </a:r>
          </a:p>
        </p:txBody>
      </p:sp>
    </p:spTree>
    <p:extLst>
      <p:ext uri="{BB962C8B-B14F-4D97-AF65-F5344CB8AC3E}">
        <p14:creationId xmlns:p14="http://schemas.microsoft.com/office/powerpoint/2010/main" val="37094132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Operating System?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The OS serves two basic functions:</a:t>
            </a:r>
          </a:p>
          <a:p>
            <a:pPr lvl="2"/>
            <a:endParaRPr lang="en-US" sz="1600" dirty="0"/>
          </a:p>
          <a:p>
            <a:pPr marL="514350" indent="-514350">
              <a:buFont typeface="+mj-lt"/>
              <a:buAutoNum type="arabicPeriod" startAt="2"/>
            </a:pPr>
            <a:r>
              <a:rPr lang="en-US" sz="2000" dirty="0"/>
              <a:t>Resource manager</a:t>
            </a:r>
          </a:p>
          <a:p>
            <a:pPr lvl="1"/>
            <a:r>
              <a:rPr lang="en-US" sz="1800" dirty="0"/>
              <a:t>Some resources need to be shared</a:t>
            </a:r>
          </a:p>
          <a:p>
            <a:pPr lvl="2"/>
            <a:r>
              <a:rPr lang="en-US" sz="1600" dirty="0"/>
              <a:t>HW resources: processor time, memory, disk drive read head, etc.</a:t>
            </a:r>
          </a:p>
          <a:p>
            <a:pPr lvl="2"/>
            <a:r>
              <a:rPr lang="en-US" sz="1600" dirty="0"/>
              <a:t>SW resources: Mouse/keyboard focus, terminal console output</a:t>
            </a:r>
          </a:p>
          <a:p>
            <a:pPr lvl="1"/>
            <a:r>
              <a:rPr lang="en-US" sz="1800" dirty="0"/>
              <a:t>Prioritization</a:t>
            </a:r>
          </a:p>
          <a:p>
            <a:pPr lvl="2"/>
            <a:r>
              <a:rPr lang="en-US" sz="1600" dirty="0"/>
              <a:t>It’s my hardware, I paid for it</a:t>
            </a:r>
          </a:p>
          <a:p>
            <a:pPr lvl="2"/>
            <a:r>
              <a:rPr lang="en-US" sz="1600" dirty="0"/>
              <a:t>Some programs are more important than others</a:t>
            </a:r>
          </a:p>
          <a:p>
            <a:pPr lvl="2"/>
            <a:r>
              <a:rPr lang="en-US" sz="1600" dirty="0"/>
              <a:t>Some programs may be malicious</a:t>
            </a:r>
          </a:p>
          <a:p>
            <a:pPr lvl="2"/>
            <a:r>
              <a:rPr lang="en-US" sz="1600" dirty="0"/>
              <a:t>Some users may not be aware they can do harmful things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3500 - Operating Systems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8970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Modern Software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1600200"/>
            <a:ext cx="5715000" cy="4525963"/>
          </a:xfrm>
        </p:spPr>
        <p:txBody>
          <a:bodyPr>
            <a:normAutofit/>
          </a:bodyPr>
          <a:lstStyle/>
          <a:p>
            <a:r>
              <a:rPr lang="en-US" sz="1800" dirty="0"/>
              <a:t>Middleware – Can be a set of libraries specialized for a specific purpose. </a:t>
            </a:r>
          </a:p>
          <a:p>
            <a:pPr lvl="1"/>
            <a:r>
              <a:rPr lang="en-US" sz="1400" dirty="0"/>
              <a:t>Unity is a platform to build video games so that they “run anywhere” (smartphone, PC, browser, etc.)</a:t>
            </a:r>
          </a:p>
          <a:p>
            <a:pPr lvl="1"/>
            <a:r>
              <a:rPr lang="en-US" sz="1400" dirty="0" err="1"/>
              <a:t>OpenMP</a:t>
            </a:r>
            <a:r>
              <a:rPr lang="en-US" sz="1400" dirty="0"/>
              <a:t> and </a:t>
            </a:r>
            <a:r>
              <a:rPr lang="en-US" sz="1400" dirty="0" err="1"/>
              <a:t>Cilk</a:t>
            </a:r>
            <a:r>
              <a:rPr lang="en-US" sz="1400" dirty="0"/>
              <a:t> Plus take an active role in managing parallel computing</a:t>
            </a:r>
          </a:p>
          <a:p>
            <a:r>
              <a:rPr lang="en-US" sz="1800" dirty="0"/>
              <a:t>System Libraries – Portable software libraries that exist above the OS</a:t>
            </a:r>
          </a:p>
          <a:p>
            <a:pPr lvl="1"/>
            <a:r>
              <a:rPr lang="en-US" sz="1400" dirty="0"/>
              <a:t>Standard C Library is </a:t>
            </a:r>
            <a:r>
              <a:rPr lang="en-US" sz="1400" dirty="0" err="1"/>
              <a:t>cstdlib</a:t>
            </a:r>
            <a:endParaRPr lang="en-US" sz="1400" dirty="0"/>
          </a:p>
          <a:p>
            <a:pPr lvl="1"/>
            <a:r>
              <a:rPr lang="en-US" sz="1400" dirty="0"/>
              <a:t>Applications libraries for math, graphics, etc.</a:t>
            </a:r>
          </a:p>
          <a:p>
            <a:pPr lvl="1"/>
            <a:r>
              <a:rPr lang="en-US" sz="1400" dirty="0"/>
              <a:t>Provides an OS-independent user interface for programming and application development</a:t>
            </a:r>
          </a:p>
          <a:p>
            <a:r>
              <a:rPr lang="en-US" sz="1800" dirty="0"/>
              <a:t>OS Kernel – Provides a high level interface to the hardware and maps actions to hardware device drivers</a:t>
            </a:r>
          </a:p>
          <a:p>
            <a:pPr lvl="1"/>
            <a:r>
              <a:rPr lang="en-US" sz="1400" dirty="0"/>
              <a:t>Provides </a:t>
            </a:r>
            <a:r>
              <a:rPr lang="en-US" sz="1400" i="1" dirty="0"/>
              <a:t>system calls</a:t>
            </a:r>
            <a:r>
              <a:rPr lang="en-US" sz="1400" dirty="0"/>
              <a:t> as its fundamental interface</a:t>
            </a:r>
          </a:p>
          <a:p>
            <a:pPr lvl="1"/>
            <a:endParaRPr lang="en-US" sz="1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3500 - Operating Systems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62000" y="1973094"/>
            <a:ext cx="18288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Application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762000" y="2726988"/>
            <a:ext cx="18288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Middleware</a:t>
            </a:r>
          </a:p>
          <a:p>
            <a:pPr algn="ctr"/>
            <a:r>
              <a:rPr lang="en-US" dirty="0"/>
              <a:t>(Optional)</a:t>
            </a:r>
          </a:p>
        </p:txBody>
      </p:sp>
      <p:sp>
        <p:nvSpPr>
          <p:cNvPr id="8" name="Rectangle 7"/>
          <p:cNvSpPr/>
          <p:nvPr/>
        </p:nvSpPr>
        <p:spPr>
          <a:xfrm>
            <a:off x="762000" y="3488988"/>
            <a:ext cx="18288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System</a:t>
            </a:r>
            <a:br>
              <a:rPr lang="en-US" dirty="0"/>
            </a:br>
            <a:r>
              <a:rPr lang="en-US" dirty="0"/>
              <a:t>Libraries</a:t>
            </a:r>
          </a:p>
        </p:txBody>
      </p:sp>
      <p:sp>
        <p:nvSpPr>
          <p:cNvPr id="9" name="Rectangle 8"/>
          <p:cNvSpPr/>
          <p:nvPr/>
        </p:nvSpPr>
        <p:spPr>
          <a:xfrm>
            <a:off x="762000" y="4250988"/>
            <a:ext cx="18288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OS Kernel</a:t>
            </a:r>
          </a:p>
        </p:txBody>
      </p:sp>
      <p:sp>
        <p:nvSpPr>
          <p:cNvPr id="10" name="Rectangle 9"/>
          <p:cNvSpPr/>
          <p:nvPr/>
        </p:nvSpPr>
        <p:spPr>
          <a:xfrm>
            <a:off x="762000" y="5012988"/>
            <a:ext cx="18288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Hardware</a:t>
            </a:r>
          </a:p>
        </p:txBody>
      </p:sp>
    </p:spTree>
    <p:extLst>
      <p:ext uri="{BB962C8B-B14F-4D97-AF65-F5344CB8AC3E}">
        <p14:creationId xmlns:p14="http://schemas.microsoft.com/office/powerpoint/2010/main" val="19313069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Scales of OSes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/>
              <a:t>All OSes exist to make hardware functional</a:t>
            </a:r>
          </a:p>
          <a:p>
            <a:pPr marL="0" indent="0">
              <a:buNone/>
            </a:pPr>
            <a:endParaRPr lang="en-US" sz="2400" dirty="0"/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Mainframe (data centers or supercomputers)</a:t>
            </a:r>
          </a:p>
          <a:p>
            <a:pPr lvl="1"/>
            <a:r>
              <a:rPr lang="en-US" sz="2000" dirty="0"/>
              <a:t>1000’s of disks</a:t>
            </a:r>
          </a:p>
          <a:p>
            <a:pPr lvl="1"/>
            <a:r>
              <a:rPr lang="en-US" sz="2000" dirty="0"/>
              <a:t>1000’s of processors</a:t>
            </a:r>
          </a:p>
          <a:p>
            <a:pPr lvl="1"/>
            <a:r>
              <a:rPr lang="en-US" sz="2000" dirty="0"/>
              <a:t>Networked system of systems</a:t>
            </a:r>
          </a:p>
          <a:p>
            <a:pPr lvl="1"/>
            <a:endParaRPr lang="en-US" sz="2000" dirty="0"/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Individual servers (e.g. hopper.slu.edu)</a:t>
            </a:r>
          </a:p>
          <a:p>
            <a:pPr lvl="1"/>
            <a:r>
              <a:rPr lang="en-US" sz="2000" dirty="0"/>
              <a:t>Many concurrent users</a:t>
            </a:r>
          </a:p>
          <a:p>
            <a:pPr lvl="2"/>
            <a:r>
              <a:rPr lang="en-US" sz="1600" dirty="0"/>
              <a:t>Protect system from users</a:t>
            </a:r>
          </a:p>
          <a:p>
            <a:pPr lvl="2"/>
            <a:r>
              <a:rPr lang="en-US" sz="1600" dirty="0"/>
              <a:t>Protect users from users</a:t>
            </a:r>
          </a:p>
          <a:p>
            <a:pPr lvl="1"/>
            <a:r>
              <a:rPr lang="en-US" sz="2000" dirty="0"/>
              <a:t>Responsiveness critical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3500 - Operating Systems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9236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Scales of OSes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en-US" sz="2400" dirty="0"/>
              <a:t>Personal Computers</a:t>
            </a:r>
          </a:p>
          <a:p>
            <a:pPr lvl="1"/>
            <a:r>
              <a:rPr lang="en-US" sz="2000" dirty="0"/>
              <a:t>Must do everything pretty well</a:t>
            </a:r>
          </a:p>
          <a:p>
            <a:pPr lvl="1"/>
            <a:r>
              <a:rPr lang="en-US" sz="2000" dirty="0"/>
              <a:t>Games, media, browsing, videos, …</a:t>
            </a:r>
          </a:p>
          <a:p>
            <a:pPr lvl="1"/>
            <a:r>
              <a:rPr lang="en-US" sz="2000" dirty="0"/>
              <a:t>… often at the same time</a:t>
            </a:r>
          </a:p>
          <a:p>
            <a:pPr lvl="1"/>
            <a:endParaRPr lang="en-US" sz="2000" dirty="0"/>
          </a:p>
          <a:p>
            <a:pPr marL="514350" indent="-514350">
              <a:buFont typeface="+mj-lt"/>
              <a:buAutoNum type="arabicPeriod" startAt="4"/>
            </a:pPr>
            <a:r>
              <a:rPr lang="en-US" sz="2400" dirty="0"/>
              <a:t>Mobile Devices</a:t>
            </a:r>
          </a:p>
          <a:p>
            <a:pPr lvl="1"/>
            <a:r>
              <a:rPr lang="en-US" sz="2000" dirty="0"/>
              <a:t>Just as capable of PCs</a:t>
            </a:r>
          </a:p>
          <a:p>
            <a:pPr lvl="1"/>
            <a:r>
              <a:rPr lang="en-US" sz="2000" dirty="0"/>
              <a:t>Additional hardware such as cell radios/GPS</a:t>
            </a:r>
          </a:p>
          <a:p>
            <a:pPr lvl="1"/>
            <a:r>
              <a:rPr lang="en-US" sz="2000" dirty="0"/>
              <a:t>Battery life critical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3500 - Operating Systems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8021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Scales of OSes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 startAt="5"/>
            </a:pPr>
            <a:r>
              <a:rPr lang="en-US" sz="2600" dirty="0"/>
              <a:t>Embedded OSes</a:t>
            </a:r>
          </a:p>
          <a:p>
            <a:pPr lvl="1"/>
            <a:r>
              <a:rPr lang="en-US" sz="2200" dirty="0"/>
              <a:t>Small, low power</a:t>
            </a:r>
          </a:p>
          <a:p>
            <a:pPr lvl="1"/>
            <a:r>
              <a:rPr lang="en-US" sz="2200" dirty="0"/>
              <a:t>Often battery sensitive</a:t>
            </a:r>
          </a:p>
          <a:p>
            <a:pPr lvl="1"/>
            <a:r>
              <a:rPr lang="en-US" sz="2200" dirty="0"/>
              <a:t>Special purpose hardware</a:t>
            </a:r>
          </a:p>
          <a:p>
            <a:pPr lvl="2"/>
            <a:r>
              <a:rPr lang="en-US" sz="1900" dirty="0"/>
              <a:t>E.g. flash/RAM memory</a:t>
            </a:r>
          </a:p>
          <a:p>
            <a:pPr lvl="2"/>
            <a:endParaRPr lang="en-US" sz="1800" dirty="0"/>
          </a:p>
          <a:p>
            <a:pPr marL="514350" indent="-514350">
              <a:buSzPct val="100000"/>
              <a:buFont typeface="+mj-lt"/>
              <a:buAutoNum type="arabicPeriod" startAt="6"/>
            </a:pPr>
            <a:r>
              <a:rPr lang="en-US" sz="2600" dirty="0"/>
              <a:t>Special Purpose Systems (E.g. Real-Time)</a:t>
            </a:r>
          </a:p>
          <a:p>
            <a:pPr lvl="1"/>
            <a:r>
              <a:rPr lang="en-US" sz="2200" dirty="0"/>
              <a:t>Application specific, behavior and features depend on purpose</a:t>
            </a:r>
          </a:p>
          <a:p>
            <a:pPr lvl="1"/>
            <a:r>
              <a:rPr lang="en-US" sz="2200" dirty="0"/>
              <a:t>E.g. might need deterministic execution</a:t>
            </a:r>
          </a:p>
          <a:p>
            <a:pPr lvl="1"/>
            <a:r>
              <a:rPr lang="en-US" sz="2200" dirty="0"/>
              <a:t>E.g. might be safety critical</a:t>
            </a:r>
          </a:p>
          <a:p>
            <a:endParaRPr lang="en-US" dirty="0"/>
          </a:p>
          <a:p>
            <a:r>
              <a:rPr lang="en-US" sz="2600" dirty="0"/>
              <a:t>OSes for all these systems need to accomplish the same kinds of things, but may have very different considerations.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3500 - Operating Systems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4246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 for This Course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System Calls and the OS Interface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Processes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Threads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Race conditions, </a:t>
            </a:r>
            <a:r>
              <a:rPr lang="en-US" dirty="0" err="1"/>
              <a:t>mutexes</a:t>
            </a:r>
            <a:r>
              <a:rPr lang="en-US" dirty="0"/>
              <a:t>, atomicity</a:t>
            </a:r>
          </a:p>
          <a:p>
            <a:pPr marL="514350" indent="-457200">
              <a:buFont typeface="+mj-lt"/>
              <a:buAutoNum type="arabicPeriod"/>
            </a:pPr>
            <a:r>
              <a:rPr lang="en-US" dirty="0"/>
              <a:t>Scheduling</a:t>
            </a:r>
          </a:p>
          <a:p>
            <a:pPr marL="514350" indent="-457200">
              <a:buFont typeface="+mj-lt"/>
              <a:buAutoNum type="arabicPeriod"/>
            </a:pPr>
            <a:r>
              <a:rPr lang="en-US" dirty="0"/>
              <a:t>Memory Management, paging, TLB</a:t>
            </a:r>
          </a:p>
          <a:p>
            <a:pPr marL="514350" indent="-457200">
              <a:buFont typeface="+mj-lt"/>
              <a:buAutoNum type="arabicPeriod"/>
            </a:pPr>
            <a:r>
              <a:rPr lang="en-US" dirty="0"/>
              <a:t>Files and the File System</a:t>
            </a:r>
          </a:p>
          <a:p>
            <a:pPr marL="514350" indent="-457200">
              <a:buFont typeface="+mj-lt"/>
              <a:buAutoNum type="arabicPeriod"/>
            </a:pPr>
            <a:r>
              <a:rPr lang="en-US" dirty="0"/>
              <a:t>Networking, layers of the OSI model</a:t>
            </a:r>
          </a:p>
          <a:p>
            <a:pPr marL="514350" indent="-457200">
              <a:buFont typeface="+mj-lt"/>
              <a:buAutoNum type="arabicPeriod"/>
            </a:pPr>
            <a:r>
              <a:rPr lang="en-US" dirty="0"/>
              <a:t>A short week on Security </a:t>
            </a:r>
            <a:r>
              <a:rPr lang="en-US" sz="2600" dirty="0">
                <a:solidFill>
                  <a:srgbClr val="FF0000"/>
                </a:solidFill>
              </a:rPr>
              <a:t>(maybe – Fall 2020)</a:t>
            </a:r>
            <a:endParaRPr lang="en-US" dirty="0">
              <a:solidFill>
                <a:srgbClr val="FF0000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3500 - Operating Systems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809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Take This Course?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Knowledge</a:t>
            </a:r>
          </a:p>
          <a:p>
            <a:pPr lvl="1"/>
            <a:r>
              <a:rPr lang="en-US" dirty="0"/>
              <a:t>Systems programming using the OS</a:t>
            </a:r>
          </a:p>
          <a:p>
            <a:pPr lvl="1"/>
            <a:r>
              <a:rPr lang="en-US" dirty="0"/>
              <a:t>Become an avid consumer of OS mechanisms</a:t>
            </a:r>
          </a:p>
          <a:p>
            <a:pPr lvl="1"/>
            <a:r>
              <a:rPr lang="en-US" dirty="0"/>
              <a:t>Jumping off point to higher systems courses</a:t>
            </a:r>
          </a:p>
          <a:p>
            <a:r>
              <a:rPr lang="en-US" dirty="0"/>
              <a:t>History</a:t>
            </a:r>
          </a:p>
          <a:p>
            <a:pPr lvl="1"/>
            <a:r>
              <a:rPr lang="en-US" dirty="0"/>
              <a:t>See the evolution of computing</a:t>
            </a:r>
          </a:p>
          <a:p>
            <a:pPr lvl="1"/>
            <a:r>
              <a:rPr lang="en-US" dirty="0"/>
              <a:t>Understand different computing paradigms</a:t>
            </a:r>
          </a:p>
          <a:p>
            <a:r>
              <a:rPr lang="en-US" dirty="0"/>
              <a:t>Practice</a:t>
            </a:r>
          </a:p>
          <a:p>
            <a:pPr lvl="1"/>
            <a:r>
              <a:rPr lang="en-US" dirty="0"/>
              <a:t>Programming intensive course</a:t>
            </a:r>
          </a:p>
          <a:p>
            <a:pPr lvl="1"/>
            <a:r>
              <a:rPr lang="en-US" dirty="0"/>
              <a:t>Understand your own ability before you start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3500 - Operating Systems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075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BE2B6-34B9-4F32-ACEC-78A960F04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Knowledge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AE2828-603F-406B-8651-FB673F4C17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295400"/>
            <a:ext cx="8839200" cy="4525963"/>
          </a:xfrm>
        </p:spPr>
        <p:txBody>
          <a:bodyPr>
            <a:normAutofit/>
          </a:bodyPr>
          <a:lstStyle/>
          <a:p>
            <a:r>
              <a:rPr lang="en-US" sz="2400" dirty="0"/>
              <a:t>“Systems programming” vs. regular programming</a:t>
            </a:r>
          </a:p>
          <a:p>
            <a:r>
              <a:rPr lang="en-US" sz="2400" dirty="0"/>
              <a:t>What makes the computer hardware usable</a:t>
            </a:r>
          </a:p>
          <a:p>
            <a:pPr lvl="1"/>
            <a:r>
              <a:rPr lang="en-US" sz="2000" dirty="0" err="1"/>
              <a:t>cstdlib</a:t>
            </a:r>
            <a:r>
              <a:rPr lang="en-US" sz="2000" dirty="0"/>
              <a:t>, compilers, shell, </a:t>
            </a:r>
            <a:r>
              <a:rPr lang="en-US" sz="2000" dirty="0" err="1"/>
              <a:t>etc</a:t>
            </a:r>
            <a:r>
              <a:rPr lang="en-US" sz="2000" dirty="0"/>
              <a:t>…</a:t>
            </a:r>
          </a:p>
          <a:p>
            <a:r>
              <a:rPr lang="en-US" sz="2400" dirty="0"/>
              <a:t>Be an avid consumer of the system</a:t>
            </a:r>
          </a:p>
          <a:p>
            <a:pPr lvl="1"/>
            <a:r>
              <a:rPr lang="en-US" sz="2000" dirty="0"/>
              <a:t>Lots of great features we don’t normally use</a:t>
            </a:r>
          </a:p>
          <a:p>
            <a:pPr lvl="1"/>
            <a:r>
              <a:rPr lang="en-US" sz="2000" dirty="0"/>
              <a:t>Understand where different capabilities lie</a:t>
            </a:r>
          </a:p>
          <a:p>
            <a:pPr lvl="1"/>
            <a:r>
              <a:rPr lang="en-US" sz="2000" dirty="0"/>
              <a:t>One hallmark of systems work is in satisfying </a:t>
            </a:r>
            <a:br>
              <a:rPr lang="en-US" sz="2000" dirty="0"/>
            </a:br>
            <a:r>
              <a:rPr lang="en-US" sz="2000" i="1" dirty="0"/>
              <a:t>non-functional requirements: </a:t>
            </a:r>
            <a:r>
              <a:rPr lang="en-US" sz="2000" dirty="0"/>
              <a:t>timing, scalability, security, etc.</a:t>
            </a:r>
          </a:p>
          <a:p>
            <a:pPr lvl="1"/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36A805-8B46-45C0-A2C3-0B94F06CB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3500 - Operating Systems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199945-841C-48A2-8C04-F3324CAC4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3</a:t>
            </a:fld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EEB0647-507C-4F8C-B2E6-AAD73845ACA4}"/>
              </a:ext>
            </a:extLst>
          </p:cNvPr>
          <p:cNvGrpSpPr/>
          <p:nvPr/>
        </p:nvGrpSpPr>
        <p:grpSpPr>
          <a:xfrm>
            <a:off x="6013315" y="4440624"/>
            <a:ext cx="2444885" cy="1844852"/>
            <a:chOff x="4260715" y="4440624"/>
            <a:chExt cx="2444885" cy="1844852"/>
          </a:xfrm>
        </p:grpSpPr>
        <p:pic>
          <p:nvPicPr>
            <p:cNvPr id="8" name="Picture 7" descr="A close up of a computer&#10;&#10;Description automatically generated">
              <a:extLst>
                <a:ext uri="{FF2B5EF4-FFF2-40B4-BE49-F238E27FC236}">
                  <a16:creationId xmlns:a16="http://schemas.microsoft.com/office/drawing/2014/main" id="{58F0CCAE-72C6-4DE1-8F6B-F0A23DA69BD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60715" y="4440624"/>
              <a:ext cx="2444885" cy="1631961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C94AE67-8280-4C55-BA29-4EAF4E6E9C79}"/>
                </a:ext>
              </a:extLst>
            </p:cNvPr>
            <p:cNvSpPr txBox="1"/>
            <p:nvPr/>
          </p:nvSpPr>
          <p:spPr>
            <a:xfrm>
              <a:off x="4691113" y="6039255"/>
              <a:ext cx="158408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Image: www.bluecoat.com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4361682-0F66-4C30-BE60-C81C4DB22C93}"/>
              </a:ext>
            </a:extLst>
          </p:cNvPr>
          <p:cNvGrpSpPr/>
          <p:nvPr/>
        </p:nvGrpSpPr>
        <p:grpSpPr>
          <a:xfrm>
            <a:off x="685800" y="4440624"/>
            <a:ext cx="2057400" cy="1857285"/>
            <a:chOff x="1295400" y="4419600"/>
            <a:chExt cx="2057400" cy="1857285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9D5E33F0-1A55-4FE8-B5AA-5DCF1591BF1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5000" t="9456" r="13095" b="17214"/>
            <a:stretch/>
          </p:blipFill>
          <p:spPr>
            <a:xfrm>
              <a:off x="1295400" y="4419600"/>
              <a:ext cx="2057400" cy="1622181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1A1A07B-BAA4-4FA6-A99C-18F5DD3D963C}"/>
                </a:ext>
              </a:extLst>
            </p:cNvPr>
            <p:cNvSpPr txBox="1"/>
            <p:nvPr/>
          </p:nvSpPr>
          <p:spPr>
            <a:xfrm>
              <a:off x="1371600" y="6030664"/>
              <a:ext cx="198002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Image: US Air Force Public Domain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2BA7DDA-3626-4815-80C6-3D408845F1E4}"/>
              </a:ext>
            </a:extLst>
          </p:cNvPr>
          <p:cNvGrpSpPr/>
          <p:nvPr/>
        </p:nvGrpSpPr>
        <p:grpSpPr>
          <a:xfrm>
            <a:off x="3198640" y="4446182"/>
            <a:ext cx="2359235" cy="1839293"/>
            <a:chOff x="3032370" y="4446182"/>
            <a:chExt cx="2359235" cy="1839293"/>
          </a:xfrm>
        </p:grpSpPr>
        <p:pic>
          <p:nvPicPr>
            <p:cNvPr id="15" name="Picture 14" descr="A picture containing snow, indoor, train, covered&#10;&#10;Description automatically generated">
              <a:extLst>
                <a:ext uri="{FF2B5EF4-FFF2-40B4-BE49-F238E27FC236}">
                  <a16:creationId xmlns:a16="http://schemas.microsoft.com/office/drawing/2014/main" id="{7F016BE1-5905-41A2-96CB-5BF828B7BFE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443" t="18067" r="207" b="18147"/>
            <a:stretch/>
          </p:blipFill>
          <p:spPr>
            <a:xfrm>
              <a:off x="3032370" y="4446182"/>
              <a:ext cx="2359235" cy="1611064"/>
            </a:xfrm>
            <a:prstGeom prst="rect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DC9256B-8755-498C-A34A-8F12B80ED609}"/>
                </a:ext>
              </a:extLst>
            </p:cNvPr>
            <p:cNvSpPr txBox="1"/>
            <p:nvPr/>
          </p:nvSpPr>
          <p:spPr>
            <a:xfrm>
              <a:off x="3396473" y="6039254"/>
              <a:ext cx="1688283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Image: CommScope on Flickr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20016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43904-FA04-4568-8852-0988C0F82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– Evolution Over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790323-EB04-46BB-A8AD-BF7BCFAC38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7000" y="1219200"/>
            <a:ext cx="61722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History of computing: getting the machine to do what you want</a:t>
            </a:r>
          </a:p>
          <a:p>
            <a:r>
              <a:rPr lang="en-US" sz="2000" dirty="0"/>
              <a:t>Early computers programmed by hand</a:t>
            </a:r>
          </a:p>
          <a:p>
            <a:r>
              <a:rPr lang="en-US" sz="2000" dirty="0"/>
              <a:t>Once setting up a program became easy the challenge was operating the machine</a:t>
            </a:r>
          </a:p>
          <a:p>
            <a:r>
              <a:rPr lang="en-US" sz="2000" dirty="0"/>
              <a:t>Modern machines run many programs for us simultaneously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44F88D-9287-476A-8655-283A9F4AC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3500 - Operating Systems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30A0A2-5197-4F0F-AACF-8DF1A4FE1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7" name="Picture 6" descr="A person standing in a room&#10;&#10;Description automatically generated">
            <a:extLst>
              <a:ext uri="{FF2B5EF4-FFF2-40B4-BE49-F238E27FC236}">
                <a16:creationId xmlns:a16="http://schemas.microsoft.com/office/drawing/2014/main" id="{0F23A98E-B1BE-44AF-83C0-C879D585A8E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>
          <a:xfrm>
            <a:off x="101664" y="1329447"/>
            <a:ext cx="2488290" cy="324255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23D2539-95D5-4D62-B882-1086B48F5F1D}"/>
              </a:ext>
            </a:extLst>
          </p:cNvPr>
          <p:cNvSpPr txBox="1"/>
          <p:nvPr/>
        </p:nvSpPr>
        <p:spPr>
          <a:xfrm>
            <a:off x="241179" y="4572000"/>
            <a:ext cx="22092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ENIAC - Image: US Army Public Domain</a:t>
            </a:r>
          </a:p>
        </p:txBody>
      </p:sp>
      <p:pic>
        <p:nvPicPr>
          <p:cNvPr id="11" name="Picture 10" descr="A group of people standing in front of a store&#10;&#10;Description automatically generated">
            <a:extLst>
              <a:ext uri="{FF2B5EF4-FFF2-40B4-BE49-F238E27FC236}">
                <a16:creationId xmlns:a16="http://schemas.microsoft.com/office/drawing/2014/main" id="{E53CE7B9-5FD5-4825-83B6-2A46EC7E31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3732240"/>
            <a:ext cx="2824591" cy="218678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9F63DA0-FAB4-4A33-AF1F-AC566B756C52}"/>
              </a:ext>
            </a:extLst>
          </p:cNvPr>
          <p:cNvSpPr txBox="1"/>
          <p:nvPr/>
        </p:nvSpPr>
        <p:spPr>
          <a:xfrm>
            <a:off x="3472124" y="5932248"/>
            <a:ext cx="13147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Image: Public Domain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4B2F91B-E911-4726-8BA1-1F7C5EF8F35C}"/>
              </a:ext>
            </a:extLst>
          </p:cNvPr>
          <p:cNvSpPr txBox="1"/>
          <p:nvPr/>
        </p:nvSpPr>
        <p:spPr>
          <a:xfrm>
            <a:off x="6354189" y="5919279"/>
            <a:ext cx="17908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Image: </a:t>
            </a:r>
            <a:r>
              <a:rPr lang="en-US" sz="1000" dirty="0" err="1"/>
              <a:t>mbbrutmann</a:t>
            </a:r>
            <a:r>
              <a:rPr lang="en-US" sz="1000" dirty="0"/>
              <a:t> on Reddit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C62EE12-E5FD-4FF2-9E84-68FD3C6113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635773" y="3727748"/>
            <a:ext cx="3227709" cy="2180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76257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9D92F-380F-4121-9051-40C1A8801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– Evolution of Hardware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189230-296E-4D4A-BBF8-83157F0454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763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OSes evolve in response to demand</a:t>
            </a:r>
          </a:p>
          <a:p>
            <a:pPr marL="457200" indent="-457200">
              <a:buAutoNum type="arabicPeriod"/>
            </a:pPr>
            <a:r>
              <a:rPr lang="en-US" sz="2400" dirty="0"/>
              <a:t>Changes in computer hardware</a:t>
            </a:r>
          </a:p>
          <a:p>
            <a:pPr lvl="1"/>
            <a:r>
              <a:rPr lang="en-US" sz="2000" dirty="0"/>
              <a:t>PC’s, mainframes, data centers, cloud computing, </a:t>
            </a:r>
            <a:br>
              <a:rPr lang="en-US" sz="2000" dirty="0"/>
            </a:br>
            <a:r>
              <a:rPr lang="en-US" sz="2000" dirty="0"/>
              <a:t>embedded systems, etc.</a:t>
            </a:r>
          </a:p>
          <a:p>
            <a:pPr marL="0" indent="0">
              <a:buNone/>
            </a:pPr>
            <a:r>
              <a:rPr lang="en-US" sz="2400" dirty="0"/>
              <a:t>2. The way we use computers</a:t>
            </a:r>
          </a:p>
          <a:p>
            <a:pPr lvl="1"/>
            <a:r>
              <a:rPr lang="en-US" sz="2000" dirty="0"/>
              <a:t>Networking, desktop vs. laptop vs. portable, GPS, etc.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6F2A7A-4543-487D-A008-4DDD84C29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3500 - Operating Systems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A49153-570A-4E9F-A24A-FA726EB98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5</a:t>
            </a:fld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1CAA481-FFFF-47FF-85E9-BAEBB41F8EF8}"/>
              </a:ext>
            </a:extLst>
          </p:cNvPr>
          <p:cNvGrpSpPr/>
          <p:nvPr/>
        </p:nvGrpSpPr>
        <p:grpSpPr>
          <a:xfrm>
            <a:off x="413109" y="4270679"/>
            <a:ext cx="8197491" cy="1825321"/>
            <a:chOff x="114570" y="4235314"/>
            <a:chExt cx="8197491" cy="1825321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D028E36E-885C-452D-B52D-F6FE4789124D}"/>
                </a:ext>
              </a:extLst>
            </p:cNvPr>
            <p:cNvGrpSpPr/>
            <p:nvPr/>
          </p:nvGrpSpPr>
          <p:grpSpPr>
            <a:xfrm>
              <a:off x="114570" y="4267200"/>
              <a:ext cx="2161169" cy="1639546"/>
              <a:chOff x="114570" y="4267200"/>
              <a:chExt cx="2161169" cy="1639546"/>
            </a:xfrm>
          </p:grpSpPr>
          <p:pic>
            <p:nvPicPr>
              <p:cNvPr id="7" name="Picture 6" descr="A close up of a computer&#10;&#10;Description automatically generated">
                <a:extLst>
                  <a:ext uri="{FF2B5EF4-FFF2-40B4-BE49-F238E27FC236}">
                    <a16:creationId xmlns:a16="http://schemas.microsoft.com/office/drawing/2014/main" id="{0FB1EF5C-0F15-4246-9B49-190B51DCE71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8600" y="4267200"/>
                <a:ext cx="1981200" cy="1386840"/>
              </a:xfrm>
              <a:prstGeom prst="rect">
                <a:avLst/>
              </a:prstGeom>
            </p:spPr>
          </p:pic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189BD05-2E30-4B79-8BEB-DC02F20902A8}"/>
                  </a:ext>
                </a:extLst>
              </p:cNvPr>
              <p:cNvSpPr txBox="1"/>
              <p:nvPr/>
            </p:nvSpPr>
            <p:spPr>
              <a:xfrm>
                <a:off x="114570" y="5660525"/>
                <a:ext cx="2161169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Image: </a:t>
                </a:r>
                <a:r>
                  <a:rPr lang="el-GR" sz="1000" dirty="0"/>
                  <a:t>Π</a:t>
                </a:r>
                <a:r>
                  <a:rPr lang="en-US" sz="1000" dirty="0"/>
                  <a:t>rate on Wikimedia Commons</a:t>
                </a: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C92AA665-DD95-43B7-A647-895BF838F37D}"/>
                </a:ext>
              </a:extLst>
            </p:cNvPr>
            <p:cNvGrpSpPr/>
            <p:nvPr/>
          </p:nvGrpSpPr>
          <p:grpSpPr>
            <a:xfrm>
              <a:off x="2440348" y="4239638"/>
              <a:ext cx="2161170" cy="1684879"/>
              <a:chOff x="3032370" y="4446182"/>
              <a:chExt cx="2359235" cy="1839293"/>
            </a:xfrm>
          </p:grpSpPr>
          <p:pic>
            <p:nvPicPr>
              <p:cNvPr id="14" name="Picture 13" descr="A picture containing snow, indoor, train, covered&#10;&#10;Description automatically generated">
                <a:extLst>
                  <a:ext uri="{FF2B5EF4-FFF2-40B4-BE49-F238E27FC236}">
                    <a16:creationId xmlns:a16="http://schemas.microsoft.com/office/drawing/2014/main" id="{4C35D137-38C0-4FB3-9FA0-92A7B1349F7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7443" t="18067" r="207" b="18147"/>
              <a:stretch/>
            </p:blipFill>
            <p:spPr>
              <a:xfrm>
                <a:off x="3032370" y="4446182"/>
                <a:ext cx="2359235" cy="1611064"/>
              </a:xfrm>
              <a:prstGeom prst="rect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</p:pic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6EEE486-AE18-4AA0-94A9-87290F926AF3}"/>
                  </a:ext>
                </a:extLst>
              </p:cNvPr>
              <p:cNvSpPr txBox="1"/>
              <p:nvPr/>
            </p:nvSpPr>
            <p:spPr>
              <a:xfrm>
                <a:off x="3396473" y="6039254"/>
                <a:ext cx="1688283" cy="24622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Image: CommScope on Flickr</a:t>
                </a: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09E5F940-11B0-4751-B3BD-B39997D37106}"/>
                </a:ext>
              </a:extLst>
            </p:cNvPr>
            <p:cNvGrpSpPr/>
            <p:nvPr/>
          </p:nvGrpSpPr>
          <p:grpSpPr>
            <a:xfrm>
              <a:off x="4724400" y="4235314"/>
              <a:ext cx="2209800" cy="1787376"/>
              <a:chOff x="5244854" y="4235314"/>
              <a:chExt cx="2209800" cy="1787376"/>
            </a:xfrm>
          </p:grpSpPr>
          <p:pic>
            <p:nvPicPr>
              <p:cNvPr id="16" name="Graphic 15">
                <a:extLst>
                  <a:ext uri="{FF2B5EF4-FFF2-40B4-BE49-F238E27FC236}">
                    <a16:creationId xmlns:a16="http://schemas.microsoft.com/office/drawing/2014/main" id="{FF14CDB8-B9EB-4B5D-B3C9-D06A4225839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244854" y="4235314"/>
                <a:ext cx="2209800" cy="1473200"/>
              </a:xfrm>
              <a:prstGeom prst="rect">
                <a:avLst/>
              </a:prstGeom>
            </p:spPr>
          </p:pic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57D108C-BA80-4DF5-84BA-156EAA9B572C}"/>
                  </a:ext>
                </a:extLst>
              </p:cNvPr>
              <p:cNvSpPr txBox="1"/>
              <p:nvPr/>
            </p:nvSpPr>
            <p:spPr>
              <a:xfrm>
                <a:off x="5621830" y="5622580"/>
                <a:ext cx="145584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000" dirty="0"/>
                  <a:t>Image: Public Domain </a:t>
                </a:r>
                <a:br>
                  <a:rPr lang="en-US" sz="1000" dirty="0"/>
                </a:br>
                <a:r>
                  <a:rPr lang="en-US" sz="1000" dirty="0"/>
                  <a:t>on Wikimedia Commons</a:t>
                </a:r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6F355428-8519-4ACE-87E6-C77724108330}"/>
                </a:ext>
              </a:extLst>
            </p:cNvPr>
            <p:cNvGrpSpPr/>
            <p:nvPr/>
          </p:nvGrpSpPr>
          <p:grpSpPr>
            <a:xfrm>
              <a:off x="6856213" y="4245474"/>
              <a:ext cx="1455848" cy="1815161"/>
              <a:chOff x="7628014" y="4245474"/>
              <a:chExt cx="1455848" cy="1815161"/>
            </a:xfrm>
          </p:grpSpPr>
          <p:pic>
            <p:nvPicPr>
              <p:cNvPr id="22" name="Picture 21" descr="A close up of electronics&#10;&#10;Description automatically generated">
                <a:extLst>
                  <a:ext uri="{FF2B5EF4-FFF2-40B4-BE49-F238E27FC236}">
                    <a16:creationId xmlns:a16="http://schemas.microsoft.com/office/drawing/2014/main" id="{8E753AE5-2D5F-4F18-A2CB-D0921ED85F0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24596" y="4245474"/>
                <a:ext cx="1097280" cy="1463040"/>
              </a:xfrm>
              <a:prstGeom prst="rect">
                <a:avLst/>
              </a:prstGeom>
            </p:spPr>
          </p:pic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B464A58-8FDF-41D6-B0D6-3052779589DD}"/>
                  </a:ext>
                </a:extLst>
              </p:cNvPr>
              <p:cNvSpPr txBox="1"/>
              <p:nvPr/>
            </p:nvSpPr>
            <p:spPr>
              <a:xfrm>
                <a:off x="7628014" y="5660525"/>
                <a:ext cx="145584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000" dirty="0"/>
                  <a:t>Image: LG Electronics </a:t>
                </a:r>
                <a:br>
                  <a:rPr lang="en-US" sz="1000" dirty="0"/>
                </a:br>
                <a:r>
                  <a:rPr lang="en-US" sz="1000" dirty="0"/>
                  <a:t>on Wikimedia Commons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663275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1EF0E-5060-458C-83E6-5122BC7C9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/>
              <a:t>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E1742D-0533-4A5D-9E3D-35751AFECC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20762"/>
            <a:ext cx="8229600" cy="53038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dirty="0"/>
              <a:t>Practice allows you to understand your own ability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Goal is to go along the path from</a:t>
            </a:r>
          </a:p>
          <a:p>
            <a:pPr marL="0" indent="0">
              <a:buNone/>
            </a:pPr>
            <a:r>
              <a:rPr lang="en-US" sz="2000" dirty="0"/>
              <a:t>“conscious incompetence” to</a:t>
            </a:r>
            <a:br>
              <a:rPr lang="en-US" sz="2000" dirty="0"/>
            </a:br>
            <a:r>
              <a:rPr lang="en-US" sz="2000" dirty="0"/>
              <a:t>“conscious competence”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My experience as undergrad:</a:t>
            </a:r>
          </a:p>
          <a:p>
            <a:r>
              <a:rPr lang="en-US" sz="2000" dirty="0"/>
              <a:t>Projects full of uncertainty as to</a:t>
            </a:r>
            <a:br>
              <a:rPr lang="en-US" sz="2000" dirty="0"/>
            </a:br>
            <a:r>
              <a:rPr lang="en-US" sz="2000" dirty="0"/>
              <a:t>whether I’d succeed or how far</a:t>
            </a:r>
            <a:br>
              <a:rPr lang="en-US" sz="2000" dirty="0"/>
            </a:br>
            <a:r>
              <a:rPr lang="en-US" sz="2000" dirty="0"/>
              <a:t>I could go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Sometime during grad school:</a:t>
            </a:r>
          </a:p>
          <a:p>
            <a:r>
              <a:rPr lang="en-US" sz="2000" dirty="0"/>
              <a:t>This project requires A, B, and C.</a:t>
            </a:r>
            <a:br>
              <a:rPr lang="en-US" sz="2000" dirty="0"/>
            </a:br>
            <a:r>
              <a:rPr lang="en-US" sz="2000" dirty="0"/>
              <a:t>I know A, I kind of know B, I don’t know C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000" dirty="0"/>
              <a:t>Understanding your own ability </a:t>
            </a:r>
            <a:r>
              <a:rPr lang="en-US" sz="2000" i="1" dirty="0"/>
              <a:t>before you start</a:t>
            </a:r>
            <a:br>
              <a:rPr lang="en-US" sz="2000" dirty="0"/>
            </a:br>
            <a:r>
              <a:rPr lang="en-US" sz="2000" dirty="0"/>
              <a:t>is a critical life and professional skill.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8C51FF-E564-4659-A0A7-331DA9D8F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3500 - Operating Systems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4774B5-834F-47A5-A81B-8FB6ADE9D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D8C0747B-E726-4735-8CA7-3CF024E6CA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48721" y="1477962"/>
            <a:ext cx="4473436" cy="31242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0E4367D-BBC2-4BCC-A3E3-23A6EA588129}"/>
              </a:ext>
            </a:extLst>
          </p:cNvPr>
          <p:cNvSpPr txBox="1"/>
          <p:nvPr/>
        </p:nvSpPr>
        <p:spPr>
          <a:xfrm>
            <a:off x="6881678" y="5995035"/>
            <a:ext cx="2247731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/>
              <a:t>Image: </a:t>
            </a:r>
            <a:r>
              <a:rPr lang="en-US" sz="1000" dirty="0" err="1"/>
              <a:t>TylzaeL</a:t>
            </a:r>
            <a:r>
              <a:rPr lang="en-US" sz="1000" dirty="0"/>
              <a:t> on Wikimedia Commons</a:t>
            </a:r>
          </a:p>
        </p:txBody>
      </p:sp>
    </p:spTree>
    <p:extLst>
      <p:ext uri="{BB962C8B-B14F-4D97-AF65-F5344CB8AC3E}">
        <p14:creationId xmlns:p14="http://schemas.microsoft.com/office/powerpoint/2010/main" val="793810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This Course Approaches 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Two basic types of OS courses: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003DA5"/>
                </a:solidFill>
              </a:rPr>
              <a:t>Practical systems programming, with lecture focus on OS theory / practice (this course)</a:t>
            </a:r>
          </a:p>
          <a:p>
            <a:pPr lvl="1"/>
            <a:r>
              <a:rPr lang="en-US" dirty="0"/>
              <a:t>See better how the OS facilitates applications</a:t>
            </a:r>
          </a:p>
          <a:p>
            <a:pPr lvl="1"/>
            <a:r>
              <a:rPr lang="en-US" dirty="0"/>
              <a:t>Can touch a lot more systems topics</a:t>
            </a:r>
          </a:p>
          <a:p>
            <a:pPr lvl="1"/>
            <a:r>
              <a:rPr lang="en-US" dirty="0"/>
              <a:t>More relevant skill set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Build an OS from first principles (not us)</a:t>
            </a:r>
          </a:p>
          <a:p>
            <a:pPr lvl="1"/>
            <a:r>
              <a:rPr lang="en-US" dirty="0"/>
              <a:t>Focuses on nuts and bolts from boot to running first programs</a:t>
            </a:r>
          </a:p>
          <a:p>
            <a:pPr lvl="1"/>
            <a:r>
              <a:rPr lang="en-US" dirty="0"/>
              <a:t>Lots of details, some are not that important</a:t>
            </a:r>
          </a:p>
          <a:p>
            <a:pPr lvl="1"/>
            <a:r>
              <a:rPr lang="en-US" dirty="0"/>
              <a:t>Not a skill most of us will need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3500 - Operating Systems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7794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Operating System?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3500 - Operating Systems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8</a:t>
            </a:fld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47C96FE-DB71-4C15-97E0-4EC7D7643EC2}"/>
              </a:ext>
            </a:extLst>
          </p:cNvPr>
          <p:cNvGrpSpPr/>
          <p:nvPr/>
        </p:nvGrpSpPr>
        <p:grpSpPr>
          <a:xfrm>
            <a:off x="685800" y="1752600"/>
            <a:ext cx="4391548" cy="3801894"/>
            <a:chOff x="1018652" y="1752600"/>
            <a:chExt cx="4391548" cy="3801894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54C9D13B-9991-4C1C-9877-7143FAC9D603}"/>
                </a:ext>
              </a:extLst>
            </p:cNvPr>
            <p:cNvGrpSpPr/>
            <p:nvPr/>
          </p:nvGrpSpPr>
          <p:grpSpPr>
            <a:xfrm>
              <a:off x="3581400" y="1752600"/>
              <a:ext cx="1828800" cy="3801894"/>
              <a:chOff x="762000" y="1973094"/>
              <a:chExt cx="1828800" cy="3801894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762000" y="1973094"/>
                <a:ext cx="1828800" cy="762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Application</a:t>
                </a: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762000" y="2726988"/>
                <a:ext cx="1828800" cy="762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Middleware</a:t>
                </a:r>
              </a:p>
              <a:p>
                <a:pPr algn="ctr"/>
                <a:r>
                  <a:rPr lang="en-US" dirty="0"/>
                  <a:t>(Optional)</a:t>
                </a: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762000" y="3488988"/>
                <a:ext cx="1828800" cy="762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System</a:t>
                </a:r>
                <a:br>
                  <a:rPr lang="en-US" dirty="0"/>
                </a:br>
                <a:r>
                  <a:rPr lang="en-US" dirty="0"/>
                  <a:t>Libraries</a:t>
                </a: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762000" y="4250988"/>
                <a:ext cx="1828800" cy="7620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OS Kernel</a:t>
                </a: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762000" y="5012988"/>
                <a:ext cx="1828800" cy="762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Hardware</a:t>
                </a:r>
              </a:p>
            </p:txBody>
          </p:sp>
        </p:grp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39C1BD1A-C0F9-4F31-8680-AC61DA128017}"/>
                </a:ext>
              </a:extLst>
            </p:cNvPr>
            <p:cNvCxnSpPr/>
            <p:nvPr/>
          </p:nvCxnSpPr>
          <p:spPr>
            <a:xfrm>
              <a:off x="2514600" y="4411494"/>
              <a:ext cx="990600" cy="0"/>
            </a:xfrm>
            <a:prstGeom prst="straightConnector1">
              <a:avLst/>
            </a:prstGeom>
            <a:ln w="508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AC2D72B-75D8-4087-AD78-50B316B5559D}"/>
                </a:ext>
              </a:extLst>
            </p:cNvPr>
            <p:cNvSpPr txBox="1"/>
            <p:nvPr/>
          </p:nvSpPr>
          <p:spPr>
            <a:xfrm>
              <a:off x="1018652" y="4210455"/>
              <a:ext cx="14197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You are here.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904BDC27-0E5B-440F-BCA6-2333CA1C46FB}"/>
              </a:ext>
            </a:extLst>
          </p:cNvPr>
          <p:cNvSpPr txBox="1"/>
          <p:nvPr/>
        </p:nvSpPr>
        <p:spPr>
          <a:xfrm>
            <a:off x="5510474" y="3962400"/>
            <a:ext cx="31157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Sits between the hardware and</a:t>
            </a:r>
            <a:br>
              <a:rPr lang="en-US" dirty="0"/>
            </a:br>
            <a:r>
              <a:rPr lang="en-US" dirty="0"/>
              <a:t>all of the other software that</a:t>
            </a:r>
            <a:br>
              <a:rPr lang="en-US" dirty="0"/>
            </a:br>
            <a:r>
              <a:rPr lang="en-US" dirty="0"/>
              <a:t>runs on the system.</a:t>
            </a:r>
          </a:p>
        </p:txBody>
      </p:sp>
    </p:spTree>
    <p:extLst>
      <p:ext uri="{BB962C8B-B14F-4D97-AF65-F5344CB8AC3E}">
        <p14:creationId xmlns:p14="http://schemas.microsoft.com/office/powerpoint/2010/main" val="21766779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Operating System?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0"/>
            <a:ext cx="88392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The OS serves two basic functions: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Abstracts hardware</a:t>
            </a:r>
          </a:p>
          <a:p>
            <a:pPr lvl="1"/>
            <a:r>
              <a:rPr lang="en-US" sz="1800" dirty="0"/>
              <a:t>The OS provides a single, consistent and beautiful interface to different hardware devices</a:t>
            </a:r>
          </a:p>
          <a:p>
            <a:pPr lvl="1"/>
            <a:r>
              <a:rPr lang="en-US" sz="1800" dirty="0"/>
              <a:t>Different manufacturers (E.g. Intel vs. AMD) have different ways of doing things</a:t>
            </a:r>
          </a:p>
          <a:p>
            <a:pPr lvl="2"/>
            <a:r>
              <a:rPr lang="en-US" sz="1600" dirty="0"/>
              <a:t>The Intel Software Developer’s Manual for their CPUs is over 5000 pages</a:t>
            </a:r>
          </a:p>
          <a:p>
            <a:pPr lvl="1"/>
            <a:r>
              <a:rPr lang="en-US" sz="1800" dirty="0"/>
              <a:t>Many hardware devices serve the same purpose but have very different underlying technologies</a:t>
            </a:r>
          </a:p>
          <a:p>
            <a:pPr lvl="2"/>
            <a:r>
              <a:rPr lang="en-US" sz="1600" dirty="0"/>
              <a:t>E.g. files on hard drives vs. SSDs vs. DVD etc. are all opened and accessed in the same way</a:t>
            </a:r>
          </a:p>
          <a:p>
            <a:pPr lvl="2"/>
            <a:endParaRPr lang="en-US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3500 - Operating Systems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4713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1827</TotalTime>
  <Words>1139</Words>
  <Application>Microsoft Office PowerPoint</Application>
  <PresentationFormat>On-screen Show (4:3)</PresentationFormat>
  <Paragraphs>193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Georgia</vt:lpstr>
      <vt:lpstr>Verdana</vt:lpstr>
      <vt:lpstr>Office Theme</vt:lpstr>
      <vt:lpstr>Introduction to  Operating Systems</vt:lpstr>
      <vt:lpstr>Why Take This Course?</vt:lpstr>
      <vt:lpstr>Knowledge</vt:lpstr>
      <vt:lpstr>History – Evolution Over Time</vt:lpstr>
      <vt:lpstr>History – Evolution of Hardware</vt:lpstr>
      <vt:lpstr>Practice</vt:lpstr>
      <vt:lpstr>How This Course Approaches OS</vt:lpstr>
      <vt:lpstr>What is an Operating System?</vt:lpstr>
      <vt:lpstr>What is an Operating System?</vt:lpstr>
      <vt:lpstr>PowerPoint Presentation</vt:lpstr>
      <vt:lpstr>What is an Operating System?</vt:lpstr>
      <vt:lpstr>The Modern Software Stack</vt:lpstr>
      <vt:lpstr>Different Scales of OSes</vt:lpstr>
      <vt:lpstr>Different Scales of OSes</vt:lpstr>
      <vt:lpstr>Different Scales of OSes </vt:lpstr>
      <vt:lpstr>Topics for This Course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david_n_laura</dc:creator>
  <cp:lastModifiedBy>David Ferry</cp:lastModifiedBy>
  <cp:revision>67</cp:revision>
  <dcterms:created xsi:type="dcterms:W3CDTF">2016-01-21T02:03:40Z</dcterms:created>
  <dcterms:modified xsi:type="dcterms:W3CDTF">2020-08-16T21:12:24Z</dcterms:modified>
</cp:coreProperties>
</file>