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71" r:id="rId13"/>
    <p:sldId id="267" r:id="rId14"/>
    <p:sldId id="268" r:id="rId15"/>
    <p:sldId id="270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FF4D"/>
    <a:srgbClr val="003DA5"/>
    <a:srgbClr val="720D1A"/>
    <a:srgbClr val="8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77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10/4/2019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3DA5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36825" y="5775701"/>
            <a:ext cx="4070350" cy="102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CSCI 3500 -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61419"/>
            <a:ext cx="2286000" cy="5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3DA5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CPU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David Ferry</a:t>
            </a:r>
            <a:br>
              <a:rPr lang="en-US" sz="1800" dirty="0" smtClean="0"/>
            </a:br>
            <a:r>
              <a:rPr lang="en-US" sz="1800" dirty="0" smtClean="0"/>
              <a:t>CSCI 3500 – Operating Systems</a:t>
            </a:r>
          </a:p>
          <a:p>
            <a:r>
              <a:rPr lang="en-US" sz="1800" dirty="0" smtClean="0"/>
              <a:t>Saint Louis University</a:t>
            </a:r>
            <a:br>
              <a:rPr lang="en-US" sz="1800" dirty="0" smtClean="0"/>
            </a:br>
            <a:r>
              <a:rPr lang="en-US" sz="1800" dirty="0" smtClean="0"/>
              <a:t>St. Louis, MO 63103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Scheduling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Round-Robin – Go through all processes in some arbitrary order, giving each a single quantum of processor time.</a:t>
            </a:r>
          </a:p>
          <a:p>
            <a:pPr marL="400050" lvl="1" indent="0"/>
            <a:r>
              <a:rPr lang="en-US" sz="2000" dirty="0" smtClean="0"/>
              <a:t> Fixed quantum, variable fairness</a:t>
            </a:r>
          </a:p>
          <a:p>
            <a:pPr marL="400050" lvl="1" indent="0"/>
            <a:r>
              <a:rPr lang="en-US" sz="2000" dirty="0" smtClean="0"/>
              <a:t> Less fair to I/O bound tasks</a:t>
            </a:r>
          </a:p>
          <a:p>
            <a:pPr marL="400050" lvl="1" indent="0"/>
            <a:r>
              <a:rPr lang="en-US" sz="2000" dirty="0" smtClean="0"/>
              <a:t> Can have large response times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Completely Fair Scheduling (CFS) – Processes that use less CPU time are afforded higher priority and longer time slices</a:t>
            </a:r>
          </a:p>
          <a:p>
            <a:pPr marL="400050" lvl="1" indent="0"/>
            <a:r>
              <a:rPr lang="en-US" sz="2000" dirty="0" smtClean="0"/>
              <a:t> Variable quantum, fixed fairness</a:t>
            </a:r>
          </a:p>
          <a:p>
            <a:pPr marL="400050" lvl="1" indent="0"/>
            <a:r>
              <a:rPr lang="en-US" sz="2000" dirty="0" smtClean="0"/>
              <a:t> Current default Linux scheduler</a:t>
            </a:r>
          </a:p>
          <a:p>
            <a:pPr marL="400050" lvl="1" indent="0"/>
            <a:r>
              <a:rPr lang="en-US" sz="2000" dirty="0" smtClean="0"/>
              <a:t> I/O bound tasks </a:t>
            </a:r>
            <a:r>
              <a:rPr lang="en-US" sz="2000" i="1" dirty="0" smtClean="0"/>
              <a:t>tend</a:t>
            </a:r>
            <a:r>
              <a:rPr lang="en-US" sz="2000" dirty="0" smtClean="0"/>
              <a:t> to have short response times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8561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Suppose the following jobs enter the system at the same time, ties broken in alphabetical order: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2590800"/>
          <a:ext cx="2362200" cy="2494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81100"/>
                <a:gridCol w="1181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Execution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3276600" y="4648200"/>
            <a:ext cx="5410200" cy="1436132"/>
            <a:chOff x="3276600" y="2971800"/>
            <a:chExt cx="5410200" cy="1436132"/>
          </a:xfrm>
        </p:grpSpPr>
        <p:grpSp>
          <p:nvGrpSpPr>
            <p:cNvPr id="10" name="Group 9"/>
            <p:cNvGrpSpPr/>
            <p:nvPr/>
          </p:nvGrpSpPr>
          <p:grpSpPr>
            <a:xfrm>
              <a:off x="3276600" y="3962400"/>
              <a:ext cx="5410200" cy="445532"/>
              <a:chOff x="3276600" y="3200400"/>
              <a:chExt cx="5410200" cy="4455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3276600" y="3200400"/>
                <a:ext cx="54102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6600" y="3276600"/>
                <a:ext cx="14350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CPU Timeline</a:t>
                </a:r>
                <a:endParaRPr lang="en-US" dirty="0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3276600" y="2971800"/>
              <a:ext cx="1778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First-in, First Out</a:t>
              </a:r>
              <a:endParaRPr lang="en-US" b="1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3352800" y="5257800"/>
            <a:ext cx="73152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114800" y="5257800"/>
            <a:ext cx="109728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241472" y="5257800"/>
            <a:ext cx="73152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011636" y="5257800"/>
            <a:ext cx="182880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873092" y="5257800"/>
            <a:ext cx="36576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3276600" y="2819400"/>
            <a:ext cx="5410200" cy="1436132"/>
            <a:chOff x="3276600" y="2819400"/>
            <a:chExt cx="5410200" cy="1436132"/>
          </a:xfrm>
        </p:grpSpPr>
        <p:grpSp>
          <p:nvGrpSpPr>
            <p:cNvPr id="13" name="Group 12"/>
            <p:cNvGrpSpPr/>
            <p:nvPr/>
          </p:nvGrpSpPr>
          <p:grpSpPr>
            <a:xfrm>
              <a:off x="3276600" y="2819400"/>
              <a:ext cx="5410200" cy="1436132"/>
              <a:chOff x="3276600" y="2971800"/>
              <a:chExt cx="5410200" cy="1436132"/>
            </a:xfrm>
          </p:grpSpPr>
          <p:grpSp>
            <p:nvGrpSpPr>
              <p:cNvPr id="14" name="Group 9"/>
              <p:cNvGrpSpPr/>
              <p:nvPr/>
            </p:nvGrpSpPr>
            <p:grpSpPr>
              <a:xfrm>
                <a:off x="3276600" y="3962400"/>
                <a:ext cx="5410200" cy="445532"/>
                <a:chOff x="3276600" y="3200400"/>
                <a:chExt cx="5410200" cy="445532"/>
              </a:xfrm>
            </p:grpSpPr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3276600" y="3200400"/>
                  <a:ext cx="5410200" cy="0"/>
                </a:xfrm>
                <a:prstGeom prst="straightConnector1">
                  <a:avLst/>
                </a:prstGeom>
                <a:ln w="508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/>
                <p:cNvSpPr txBox="1"/>
                <p:nvPr/>
              </p:nvSpPr>
              <p:spPr>
                <a:xfrm>
                  <a:off x="3276600" y="3276600"/>
                  <a:ext cx="14350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CPU Timeline</a:t>
                  </a:r>
                  <a:endParaRPr lang="en-US" dirty="0"/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3276600" y="2971800"/>
                <a:ext cx="1823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Shortest Job First</a:t>
                </a:r>
                <a:endParaRPr lang="en-US" b="1" dirty="0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3352800" y="3429000"/>
              <a:ext cx="365760" cy="3048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750128" y="3429000"/>
              <a:ext cx="731520" cy="304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512128" y="3429000"/>
              <a:ext cx="731520" cy="304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274128" y="3429000"/>
              <a:ext cx="109728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400800" y="3429000"/>
              <a:ext cx="1828800" cy="3048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Scheduling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Job Release – The time at which a job becomes eligible to execute on the system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Response Time – The time between job release and the start of execution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Finish Time – The time between job release and the end of execution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Non-Preemptive FIFO Scheduling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3657600"/>
          <a:ext cx="4800600" cy="2494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00150"/>
                <a:gridCol w="1200150"/>
                <a:gridCol w="1200150"/>
                <a:gridCol w="12001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Execution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Response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Finish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3352800" y="1524000"/>
            <a:ext cx="5410200" cy="990600"/>
            <a:chOff x="3352800" y="3124200"/>
            <a:chExt cx="5410200" cy="990600"/>
          </a:xfrm>
        </p:grpSpPr>
        <p:grpSp>
          <p:nvGrpSpPr>
            <p:cNvPr id="7" name="Group 11"/>
            <p:cNvGrpSpPr/>
            <p:nvPr/>
          </p:nvGrpSpPr>
          <p:grpSpPr>
            <a:xfrm>
              <a:off x="3352800" y="3124200"/>
              <a:ext cx="5410200" cy="990600"/>
              <a:chOff x="3276600" y="2971800"/>
              <a:chExt cx="5410200" cy="990600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3276600" y="3962400"/>
                <a:ext cx="54102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3276600" y="2971800"/>
                <a:ext cx="1778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First-in, First Out</a:t>
                </a:r>
                <a:endParaRPr lang="en-US" b="1" dirty="0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3429000" y="3733800"/>
              <a:ext cx="731520" cy="304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91000" y="3733800"/>
              <a:ext cx="109728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17672" y="3733800"/>
              <a:ext cx="731520" cy="304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87836" y="3733800"/>
              <a:ext cx="1828800" cy="3048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949292" y="3733800"/>
              <a:ext cx="365760" cy="3048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V="1">
            <a:off x="3429000" y="2590800"/>
            <a:ext cx="0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191000" y="2590800"/>
            <a:ext cx="0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317672" y="2590800"/>
            <a:ext cx="0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079672" y="2590800"/>
            <a:ext cx="0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7924800" y="2590800"/>
            <a:ext cx="0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8305800" y="2590800"/>
            <a:ext cx="0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00400" y="327660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0ms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62400" y="327660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2ms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05400" y="327660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5ms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867400" y="327660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7ms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467600" y="327660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12ms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153400" y="327660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13ms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791200" y="4191000"/>
            <a:ext cx="26003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Response Time:</a:t>
            </a:r>
            <a:br>
              <a:rPr lang="en-US" dirty="0" smtClean="0"/>
            </a:br>
            <a:r>
              <a:rPr lang="en-US" dirty="0" smtClean="0"/>
              <a:t>(0+2+5+7+12)/5 = 5.2ms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Average Finish Time:</a:t>
            </a:r>
            <a:br>
              <a:rPr lang="en-US" dirty="0" smtClean="0"/>
            </a:br>
            <a:r>
              <a:rPr lang="en-US" dirty="0" smtClean="0"/>
              <a:t>(2+5+7+12+13)/5 = 7.8ms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Non-Preemptive Shortest Job First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3657600"/>
          <a:ext cx="4800600" cy="2494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00150"/>
                <a:gridCol w="1200150"/>
                <a:gridCol w="1200150"/>
                <a:gridCol w="12001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Execution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Response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Finish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 flipV="1">
            <a:off x="3429000" y="2590800"/>
            <a:ext cx="0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810000" y="2590800"/>
            <a:ext cx="0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580164" y="2590800"/>
            <a:ext cx="0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350328" y="2590800"/>
            <a:ext cx="0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469982" y="2590800"/>
            <a:ext cx="0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8305800" y="2590800"/>
            <a:ext cx="0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00400" y="320040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0ms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733800" y="320040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1ms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367892" y="320040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3ms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38056" y="320040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5ms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165182" y="320040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8ms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153400" y="320040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13ms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791200" y="4191000"/>
            <a:ext cx="24693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Response Time:</a:t>
            </a:r>
            <a:br>
              <a:rPr lang="en-US" dirty="0" smtClean="0"/>
            </a:br>
            <a:r>
              <a:rPr lang="en-US" dirty="0" smtClean="0"/>
              <a:t>(1+5+3+8+0)/5 = 3.4ms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Average Finish Time:</a:t>
            </a:r>
            <a:br>
              <a:rPr lang="en-US" dirty="0" smtClean="0"/>
            </a:br>
            <a:r>
              <a:rPr lang="en-US" dirty="0" smtClean="0"/>
              <a:t>(3+8+5+13+1)/5 = 6ms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3352800" y="1524000"/>
            <a:ext cx="5410200" cy="990600"/>
            <a:chOff x="3276600" y="2819400"/>
            <a:chExt cx="5410200" cy="990600"/>
          </a:xfrm>
        </p:grpSpPr>
        <p:grpSp>
          <p:nvGrpSpPr>
            <p:cNvPr id="29" name="Group 12"/>
            <p:cNvGrpSpPr/>
            <p:nvPr/>
          </p:nvGrpSpPr>
          <p:grpSpPr>
            <a:xfrm>
              <a:off x="3276600" y="2819400"/>
              <a:ext cx="5410200" cy="990600"/>
              <a:chOff x="3276600" y="2971800"/>
              <a:chExt cx="5410200" cy="990600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>
                <a:off x="3276600" y="3962400"/>
                <a:ext cx="5410200" cy="0"/>
              </a:xfrm>
              <a:prstGeom prst="straightConnector1">
                <a:avLst/>
              </a:prstGeom>
              <a:ln w="508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3276600" y="2971800"/>
                <a:ext cx="1823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Shortest Job First</a:t>
                </a:r>
                <a:endParaRPr lang="en-US" b="1" dirty="0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3352800" y="3429000"/>
              <a:ext cx="365760" cy="3048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50128" y="3429000"/>
              <a:ext cx="731520" cy="304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512128" y="3429000"/>
              <a:ext cx="731520" cy="304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274128" y="3429000"/>
              <a:ext cx="1097280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0800" y="3429000"/>
              <a:ext cx="1828800" cy="3048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Preemptive Round Robin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3657600"/>
          <a:ext cx="4800600" cy="2494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00150"/>
                <a:gridCol w="1200150"/>
                <a:gridCol w="1200150"/>
                <a:gridCol w="12001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Execution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Response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Finish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 flipV="1">
            <a:off x="3429000" y="2590800"/>
            <a:ext cx="0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810000" y="2590800"/>
            <a:ext cx="0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580164" y="2590800"/>
            <a:ext cx="0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350328" y="2590800"/>
            <a:ext cx="0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469982" y="2590800"/>
            <a:ext cx="0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8305800" y="2590800"/>
            <a:ext cx="0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79714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57600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419600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81600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324600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093528" y="320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791200" y="4191000"/>
            <a:ext cx="26003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Response Time:</a:t>
            </a:r>
            <a:br>
              <a:rPr lang="en-US" dirty="0" smtClean="0"/>
            </a:br>
            <a:r>
              <a:rPr lang="en-US" dirty="0" smtClean="0"/>
              <a:t>(1+2+3+4+5)/5 = 3ms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Average Finish Time:</a:t>
            </a:r>
            <a:br>
              <a:rPr lang="en-US" dirty="0" smtClean="0"/>
            </a:br>
            <a:r>
              <a:rPr lang="en-US" dirty="0" smtClean="0"/>
              <a:t>(6+10+8+13+5)/5 = 8.2ms</a:t>
            </a:r>
            <a:endParaRPr lang="en-US" dirty="0"/>
          </a:p>
        </p:txBody>
      </p:sp>
      <p:grpSp>
        <p:nvGrpSpPr>
          <p:cNvPr id="7" name="Group 12"/>
          <p:cNvGrpSpPr/>
          <p:nvPr/>
        </p:nvGrpSpPr>
        <p:grpSpPr>
          <a:xfrm>
            <a:off x="3352800" y="1524000"/>
            <a:ext cx="5410200" cy="990600"/>
            <a:chOff x="3276600" y="2971800"/>
            <a:chExt cx="5410200" cy="990600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3276600" y="3962400"/>
              <a:ext cx="5410200" cy="0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276600" y="2971800"/>
              <a:ext cx="1409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Round Robin</a:t>
              </a:r>
              <a:endParaRPr lang="en-US" b="1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3429000" y="2133600"/>
            <a:ext cx="36576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810000" y="2133600"/>
            <a:ext cx="36576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191000" y="2133600"/>
            <a:ext cx="36576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572000" y="2133600"/>
            <a:ext cx="36576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953000" y="2133600"/>
            <a:ext cx="36576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334000" y="2133600"/>
            <a:ext cx="36576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5715000" y="2133600"/>
            <a:ext cx="36576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6096000" y="2133600"/>
            <a:ext cx="36576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477000" y="2133600"/>
            <a:ext cx="36576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858000" y="2133600"/>
            <a:ext cx="36576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239000" y="2133600"/>
            <a:ext cx="36576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620000" y="2133600"/>
            <a:ext cx="36576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8001000" y="2133600"/>
            <a:ext cx="365760" cy="304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4191000" y="2590800"/>
            <a:ext cx="0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953000" y="2590800"/>
            <a:ext cx="0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715000" y="2590800"/>
            <a:ext cx="0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7239000" y="2590800"/>
            <a:ext cx="0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562600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800600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038600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048896" y="320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Heuristics vs. Guarantees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scheduler </a:t>
            </a:r>
            <a:r>
              <a:rPr lang="en-US" sz="2400" i="1" dirty="0" smtClean="0"/>
              <a:t>guarantees</a:t>
            </a:r>
            <a:r>
              <a:rPr lang="en-US" sz="2400" dirty="0" smtClean="0"/>
              <a:t> behavior if that behavior will always happen.</a:t>
            </a:r>
          </a:p>
          <a:p>
            <a:r>
              <a:rPr lang="en-US" sz="2400" dirty="0" smtClean="0"/>
              <a:t>A </a:t>
            </a:r>
            <a:r>
              <a:rPr lang="en-US" sz="2400" i="1" dirty="0" smtClean="0"/>
              <a:t>heuristic</a:t>
            </a:r>
            <a:r>
              <a:rPr lang="en-US" sz="2400" dirty="0" smtClean="0"/>
              <a:t> behavior is a tendency we expect, but is not guaranteed. 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Question: Does Round Robin </a:t>
            </a:r>
            <a:r>
              <a:rPr lang="en-US" sz="2400" i="1" dirty="0" smtClean="0"/>
              <a:t>guarantee</a:t>
            </a:r>
            <a:r>
              <a:rPr lang="en-US" sz="2400" dirty="0" smtClean="0"/>
              <a:t> a short response time?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Heuristics vs. Guarantees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scheduler </a:t>
            </a:r>
            <a:r>
              <a:rPr lang="en-US" sz="2400" i="1" dirty="0" smtClean="0"/>
              <a:t>guarantees</a:t>
            </a:r>
            <a:r>
              <a:rPr lang="en-US" sz="2400" dirty="0" smtClean="0"/>
              <a:t> behavior if that behavior will always happen.</a:t>
            </a:r>
          </a:p>
          <a:p>
            <a:r>
              <a:rPr lang="en-US" sz="2400" dirty="0" smtClean="0"/>
              <a:t>A </a:t>
            </a:r>
            <a:r>
              <a:rPr lang="en-US" sz="2400" i="1" dirty="0" smtClean="0"/>
              <a:t>heuristic</a:t>
            </a:r>
            <a:r>
              <a:rPr lang="en-US" sz="2400" dirty="0" smtClean="0"/>
              <a:t> behavior is a tendency we expect, but is not guaranteed. 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Question: Does Round Robin </a:t>
            </a:r>
            <a:r>
              <a:rPr lang="en-US" sz="2400" i="1" dirty="0" smtClean="0"/>
              <a:t>guarantee</a:t>
            </a:r>
            <a:r>
              <a:rPr lang="en-US" sz="2400" dirty="0" smtClean="0"/>
              <a:t> a short response time? </a:t>
            </a:r>
            <a:r>
              <a:rPr lang="en-US" sz="2400" b="1" i="1" dirty="0" smtClean="0"/>
              <a:t>No!</a:t>
            </a:r>
            <a:r>
              <a:rPr lang="en-US" sz="2400" dirty="0" smtClean="0"/>
              <a:t> In fact, RR guarantees the “shortest possible” response time, but not that this is “short.”</a:t>
            </a:r>
          </a:p>
          <a:p>
            <a:pPr lvl="1"/>
            <a:r>
              <a:rPr lang="en-US" sz="2000" dirty="0" smtClean="0"/>
              <a:t>Consider a system with 1000 processes and a 1ms quantum, or 100 processes and a 10ms quantum</a:t>
            </a:r>
          </a:p>
          <a:p>
            <a:pPr lvl="1"/>
            <a:r>
              <a:rPr lang="en-US" sz="2000" dirty="0" smtClean="0"/>
              <a:t>Real-time schedulers tend to make precise guarantees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Completely Fair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Observation: Round Robin (i.e. a fixed time quantum) can lead to long response times and is less fair to I/O bound tasks</a:t>
            </a:r>
          </a:p>
          <a:p>
            <a:pPr lvl="1"/>
            <a:r>
              <a:rPr lang="en-US" sz="2000" dirty="0" smtClean="0"/>
              <a:t>Why?</a:t>
            </a:r>
          </a:p>
          <a:p>
            <a:pPr lvl="1"/>
            <a:endParaRPr lang="en-US" sz="2000" dirty="0" smtClean="0"/>
          </a:p>
          <a:p>
            <a:pPr>
              <a:buNone/>
            </a:pPr>
            <a:r>
              <a:rPr lang="en-US" sz="2400" dirty="0" smtClean="0"/>
              <a:t>Solution: Each process is entitled to a certain amount of time budget, and the process with the most time budget remaining has highest priority.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CFS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Uses Red-Black Tree- not a perfect binary tree, but enough to guarantee O(log(n)) operations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Scheduler picks leftmost node to run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If node finishes, it is removed from tree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If not, runs until it blocks or runs out of time, and is reinserted into tree in time with new execution time</a:t>
            </a:r>
          </a:p>
          <a:p>
            <a:pPr marL="400050">
              <a:buFont typeface="+mj-lt"/>
              <a:buAutoNum type="arabicPeriod"/>
            </a:pPr>
            <a:endParaRPr lang="en-US" sz="2000" dirty="0" smtClean="0"/>
          </a:p>
          <a:p>
            <a:pPr marL="400050">
              <a:buNone/>
            </a:pPr>
            <a:r>
              <a:rPr lang="en-US" sz="2000" i="1" dirty="0" smtClean="0"/>
              <a:t>Virtual Runtime</a:t>
            </a:r>
            <a:r>
              <a:rPr lang="en-US" sz="2000" dirty="0" smtClean="0"/>
              <a:t> is the measure</a:t>
            </a:r>
            <a:br>
              <a:rPr lang="en-US" sz="2000" dirty="0" smtClean="0"/>
            </a:br>
            <a:r>
              <a:rPr lang="en-US" sz="2000" dirty="0" smtClean="0"/>
              <a:t>of execution time</a:t>
            </a:r>
          </a:p>
          <a:p>
            <a:pPr marL="800100" lvl="1"/>
            <a:r>
              <a:rPr lang="en-US" sz="1600" dirty="0" smtClean="0"/>
              <a:t>Accounts for priority levels,</a:t>
            </a:r>
            <a:br>
              <a:rPr lang="en-US" sz="1600" dirty="0" smtClean="0"/>
            </a:br>
            <a:r>
              <a:rPr lang="en-US" sz="1600" dirty="0" smtClean="0"/>
              <a:t>nice values, process groups,</a:t>
            </a:r>
            <a:br>
              <a:rPr lang="en-US" sz="1600" dirty="0" smtClean="0"/>
            </a:br>
            <a:r>
              <a:rPr lang="en-US" sz="1600" dirty="0" smtClean="0"/>
              <a:t>so full calculation is tricky</a:t>
            </a:r>
          </a:p>
          <a:p>
            <a:pPr marL="800100" lvl="1"/>
            <a:r>
              <a:rPr lang="en-US" sz="1600" dirty="0" smtClean="0"/>
              <a:t>For default priority:</a:t>
            </a:r>
            <a:br>
              <a:rPr lang="en-US" sz="1600" dirty="0" smtClean="0"/>
            </a:br>
            <a:r>
              <a:rPr lang="en-US" sz="1600" dirty="0" err="1" smtClean="0">
                <a:latin typeface="Consolas" pitchFamily="49" charset="0"/>
              </a:rPr>
              <a:t>new_VR</a:t>
            </a:r>
            <a:r>
              <a:rPr lang="en-US" sz="1600" dirty="0" smtClean="0">
                <a:latin typeface="Consolas" pitchFamily="49" charset="0"/>
              </a:rPr>
              <a:t> = </a:t>
            </a:r>
            <a:r>
              <a:rPr lang="en-US" sz="1600" dirty="0" err="1" smtClean="0">
                <a:latin typeface="Consolas" pitchFamily="49" charset="0"/>
              </a:rPr>
              <a:t>old_VR</a:t>
            </a:r>
            <a:r>
              <a:rPr lang="en-US" sz="1600" dirty="0" smtClean="0">
                <a:latin typeface="Consolas" pitchFamily="49" charset="0"/>
              </a:rPr>
              <a:t> + </a:t>
            </a:r>
            <a:r>
              <a:rPr lang="en-US" sz="1600" dirty="0" err="1" smtClean="0">
                <a:latin typeface="Consolas" pitchFamily="49" charset="0"/>
              </a:rPr>
              <a:t>elapsed_time</a:t>
            </a:r>
            <a:endParaRPr lang="en-US" sz="1600" dirty="0" smtClean="0">
              <a:latin typeface="Consolas" pitchFamily="49" charset="0"/>
            </a:endParaRPr>
          </a:p>
          <a:p>
            <a:pPr marL="800100" lvl="1"/>
            <a:r>
              <a:rPr lang="en-US" sz="1600" dirty="0" smtClean="0"/>
              <a:t>New processes inherit VR of parent</a:t>
            </a:r>
          </a:p>
          <a:p>
            <a:pPr marL="800100" lvl="1" indent="-342900">
              <a:buFont typeface="+mj-lt"/>
              <a:buAutoNum type="arabicPeriod"/>
            </a:pPr>
            <a:endParaRPr lang="en-US" sz="1600" dirty="0" smtClean="0"/>
          </a:p>
          <a:p>
            <a:pPr marL="800100" lvl="1" indent="-342900">
              <a:buFont typeface="+mj-lt"/>
              <a:buAutoNum type="arabicPeriod"/>
            </a:pPr>
            <a:endParaRPr lang="en-US" sz="1600" dirty="0" smtClean="0"/>
          </a:p>
          <a:p>
            <a:pPr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5029200" y="3505200"/>
            <a:ext cx="3810000" cy="2133600"/>
            <a:chOff x="4724400" y="3352800"/>
            <a:chExt cx="3810000" cy="2133600"/>
          </a:xfrm>
        </p:grpSpPr>
        <p:sp>
          <p:nvSpPr>
            <p:cNvPr id="6" name="Oval 5"/>
            <p:cNvSpPr/>
            <p:nvPr/>
          </p:nvSpPr>
          <p:spPr>
            <a:xfrm>
              <a:off x="6096000" y="3352800"/>
              <a:ext cx="533400" cy="533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24</a:t>
              </a:r>
              <a:endParaRPr lang="en-US" sz="14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724400" y="4038600"/>
              <a:ext cx="533400" cy="533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9</a:t>
              </a:r>
              <a:endParaRPr lang="en-US" sz="14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7086600" y="4114800"/>
              <a:ext cx="533400" cy="5334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36</a:t>
              </a:r>
              <a:endParaRPr lang="en-US" sz="14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410200" y="4876800"/>
              <a:ext cx="533400" cy="533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11</a:t>
              </a:r>
              <a:endParaRPr lang="en-US" sz="14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6400800" y="4953000"/>
              <a:ext cx="533400" cy="533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31</a:t>
              </a:r>
              <a:endParaRPr lang="en-US" sz="14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8001000" y="4953000"/>
              <a:ext cx="533400" cy="533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48</a:t>
              </a:r>
              <a:endParaRPr lang="en-US" sz="1400" dirty="0"/>
            </a:p>
          </p:txBody>
        </p:sp>
        <p:cxnSp>
          <p:nvCxnSpPr>
            <p:cNvPr id="12" name="Straight Arrow Connector 11"/>
            <p:cNvCxnSpPr>
              <a:stCxn id="6" idx="2"/>
              <a:endCxn id="7" idx="7"/>
            </p:cNvCxnSpPr>
            <p:nvPr/>
          </p:nvCxnSpPr>
          <p:spPr>
            <a:xfrm flipH="1">
              <a:off x="5179685" y="3619500"/>
              <a:ext cx="916315" cy="4972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6"/>
              <a:endCxn id="8" idx="1"/>
            </p:cNvCxnSpPr>
            <p:nvPr/>
          </p:nvCxnSpPr>
          <p:spPr>
            <a:xfrm>
              <a:off x="6629400" y="3619500"/>
              <a:ext cx="535315" cy="5734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5"/>
              <a:endCxn id="9" idx="1"/>
            </p:cNvCxnSpPr>
            <p:nvPr/>
          </p:nvCxnSpPr>
          <p:spPr>
            <a:xfrm>
              <a:off x="5179685" y="4493885"/>
              <a:ext cx="308630" cy="4610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" idx="3"/>
              <a:endCxn id="10" idx="7"/>
            </p:cNvCxnSpPr>
            <p:nvPr/>
          </p:nvCxnSpPr>
          <p:spPr>
            <a:xfrm flipH="1">
              <a:off x="6856085" y="4570085"/>
              <a:ext cx="308630" cy="4610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5"/>
              <a:endCxn id="11" idx="1"/>
            </p:cNvCxnSpPr>
            <p:nvPr/>
          </p:nvCxnSpPr>
          <p:spPr>
            <a:xfrm>
              <a:off x="7541885" y="4570085"/>
              <a:ext cx="537230" cy="4610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Multiprogramming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CPU time is shared by rapidly switching between processes with context switching: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Each time a context switch occurs the OS scheduler runs picks what process gets to run next.</a:t>
            </a:r>
          </a:p>
          <a:p>
            <a:r>
              <a:rPr lang="en-US" dirty="0" smtClean="0"/>
              <a:t>When picked, a process gets to run for one scheduling quantum, commonly 1ms.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838200" y="2905780"/>
            <a:ext cx="7192589" cy="599420"/>
            <a:chOff x="838200" y="2905780"/>
            <a:chExt cx="7192589" cy="599420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838200" y="3505200"/>
              <a:ext cx="7162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962564" y="2971800"/>
              <a:ext cx="11430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Process 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14934" y="2971800"/>
              <a:ext cx="11430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Process 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67304" y="2971800"/>
              <a:ext cx="1143000" cy="457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Process 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19674" y="2971800"/>
              <a:ext cx="1143000" cy="4572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Process 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372045" y="2971800"/>
              <a:ext cx="11430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Process 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91245" y="2905780"/>
              <a:ext cx="4395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…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04078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Scheduling Question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81000" y="1834551"/>
            <a:ext cx="12954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Blocked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67200" y="1828800"/>
            <a:ext cx="12954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Ready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305050" y="4035725"/>
            <a:ext cx="12954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Running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 flipV="1">
            <a:off x="1676400" y="2286000"/>
            <a:ext cx="2590800" cy="575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1596246" y="2856780"/>
            <a:ext cx="708804" cy="117894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676650" y="2856780"/>
            <a:ext cx="857250" cy="13399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429000" y="2743200"/>
            <a:ext cx="828675" cy="1292525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05275" y="3366713"/>
            <a:ext cx="1650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Scheduled onto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processor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63464" y="2880434"/>
            <a:ext cx="1117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Scheduler</a:t>
            </a:r>
            <a:br>
              <a:rPr lang="en-US" dirty="0" smtClean="0"/>
            </a:br>
            <a:r>
              <a:rPr lang="en-US" dirty="0" smtClean="0"/>
              <a:t>swaps off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55535" y="4196751"/>
            <a:ext cx="2802114" cy="15696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Given a collection of</a:t>
            </a:r>
            <a:br>
              <a:rPr lang="en-US" sz="2400" dirty="0" smtClean="0"/>
            </a:br>
            <a:r>
              <a:rPr lang="en-US" sz="2400" dirty="0" smtClean="0"/>
              <a:t>programs that are</a:t>
            </a:r>
            <a:br>
              <a:rPr lang="en-US" sz="2400" dirty="0" smtClean="0"/>
            </a:br>
            <a:r>
              <a:rPr lang="en-US" sz="2400" dirty="0" smtClean="0"/>
              <a:t>ready to run, how do</a:t>
            </a:r>
            <a:br>
              <a:rPr lang="en-US" sz="2400" dirty="0" smtClean="0"/>
            </a:br>
            <a:r>
              <a:rPr lang="en-US" sz="2400" dirty="0" smtClean="0"/>
              <a:t>we pick a winner?</a:t>
            </a:r>
          </a:p>
        </p:txBody>
      </p:sp>
    </p:spTree>
    <p:extLst>
      <p:ext uri="{BB962C8B-B14F-4D97-AF65-F5344CB8AC3E}">
        <p14:creationId xmlns:p14="http://schemas.microsoft.com/office/powerpoint/2010/main" xmlns="" val="61546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Scheduling is an old field with a lot of alternatives. Some possible metrics:</a:t>
            </a:r>
          </a:p>
          <a:p>
            <a:endParaRPr lang="en-US" sz="2400" dirty="0"/>
          </a:p>
          <a:p>
            <a:r>
              <a:rPr lang="en-US" sz="2400" dirty="0" smtClean="0"/>
              <a:t>Resource fairness – ensure all processes get equal 1/N processor time.</a:t>
            </a:r>
          </a:p>
          <a:p>
            <a:r>
              <a:rPr lang="en-US" sz="2400" dirty="0" smtClean="0"/>
              <a:t>Perceived fairness – Perfect resource fairness might not yield desirable performance, so we prioritize some processes.  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483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Response time – Minimize the amount of time it takes a program to respond to events such as key presses.</a:t>
            </a:r>
          </a:p>
          <a:p>
            <a:r>
              <a:rPr lang="en-US" sz="2400" dirty="0" smtClean="0"/>
              <a:t>Job completion – Maximize the number of processes retired from the system.</a:t>
            </a:r>
          </a:p>
          <a:p>
            <a:r>
              <a:rPr lang="en-US" sz="2400" dirty="0" smtClean="0"/>
              <a:t>No starvation – Make sure that all processes get to run eventually.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430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scheduler is perhaps the most performance-critical piece of code on the planet.</a:t>
            </a:r>
          </a:p>
          <a:p>
            <a:r>
              <a:rPr lang="en-US" sz="2400" dirty="0" smtClean="0"/>
              <a:t>Typically runs 1000 times per second on a desktop machine.</a:t>
            </a:r>
          </a:p>
          <a:p>
            <a:r>
              <a:rPr lang="en-US" sz="2400" dirty="0" smtClean="0"/>
              <a:t>If we have 30 computers in this classroom, that’s running at least 30,000 per second. </a:t>
            </a:r>
          </a:p>
          <a:p>
            <a:r>
              <a:rPr lang="en-US" sz="2400" dirty="0" smtClean="0"/>
              <a:t>The scheduler is entirely overhead- it only serves to manage the system, but is not an end in itself.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050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Program Archetypes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Compute-bound:</a:t>
            </a:r>
          </a:p>
          <a:p>
            <a:r>
              <a:rPr lang="en-US" dirty="0" smtClean="0"/>
              <a:t>Spends most of its time churning through instructions with the processor.</a:t>
            </a:r>
          </a:p>
          <a:p>
            <a:r>
              <a:rPr lang="en-US" dirty="0" smtClean="0"/>
              <a:t>Limited interaction between program and user, or program and other devices.</a:t>
            </a:r>
          </a:p>
          <a:p>
            <a:r>
              <a:rPr lang="en-US" dirty="0" smtClean="0"/>
              <a:t>E.g. simulation, video encoding, video decoding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I/O Bound:</a:t>
            </a:r>
          </a:p>
          <a:p>
            <a:r>
              <a:rPr lang="en-US" dirty="0" smtClean="0"/>
              <a:t>Spends most of its time waiting for user or other device such as hard drive.</a:t>
            </a:r>
          </a:p>
          <a:p>
            <a:r>
              <a:rPr lang="en-US" dirty="0" err="1" smtClean="0"/>
              <a:t>Bursty</a:t>
            </a:r>
            <a:r>
              <a:rPr lang="en-US" dirty="0" smtClean="0"/>
              <a:t> workload behavior.</a:t>
            </a:r>
          </a:p>
          <a:p>
            <a:r>
              <a:rPr lang="en-US" dirty="0" smtClean="0"/>
              <a:t>E.g. text editor, web browser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4489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Batch systems:</a:t>
            </a:r>
          </a:p>
          <a:p>
            <a:r>
              <a:rPr lang="en-US" dirty="0" smtClean="0"/>
              <a:t>Important that they run efficiently, but nobody is waiting</a:t>
            </a:r>
          </a:p>
          <a:p>
            <a:r>
              <a:rPr lang="en-US" dirty="0" smtClean="0"/>
              <a:t>Characterized by large computationally intensive workloads that take hours or days</a:t>
            </a:r>
          </a:p>
          <a:p>
            <a:r>
              <a:rPr lang="en-US" dirty="0" smtClean="0"/>
              <a:t>Tend to be compute-bound tasks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Interactive systems:</a:t>
            </a:r>
          </a:p>
          <a:p>
            <a:r>
              <a:rPr lang="en-US" dirty="0" smtClean="0"/>
              <a:t>Must respond promptly to user input</a:t>
            </a:r>
          </a:p>
          <a:p>
            <a:r>
              <a:rPr lang="en-US" dirty="0" err="1" smtClean="0"/>
              <a:t>Heterogenous</a:t>
            </a:r>
            <a:r>
              <a:rPr lang="en-US" dirty="0" smtClean="0"/>
              <a:t> workloads: text editor, compiler, watch video, play a game, listen to music, maybe all simultaneously…</a:t>
            </a:r>
          </a:p>
          <a:p>
            <a:r>
              <a:rPr lang="en-US" dirty="0" smtClean="0"/>
              <a:t>Mixed I/O bound and compute-bound tasks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9829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Non-Preemptive (no multiprocessing) Batch Scheduling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FIFO – first in, first out – executes programs in the order they are created in the system. </a:t>
            </a:r>
          </a:p>
          <a:p>
            <a:pPr marL="400050" lvl="1" indent="0"/>
            <a:r>
              <a:rPr lang="en-US" sz="2000" dirty="0" smtClean="0"/>
              <a:t> Never starves a process</a:t>
            </a:r>
          </a:p>
          <a:p>
            <a:pPr marL="400050" lvl="1" indent="0"/>
            <a:r>
              <a:rPr lang="en-US" sz="2000" dirty="0" smtClean="0"/>
              <a:t> Unpredictable task response/finish time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SJF – shortest job first – executes programs in order of shortest to longest. Does not do multiprocessing.</a:t>
            </a:r>
          </a:p>
          <a:p>
            <a:pPr lvl="1"/>
            <a:r>
              <a:rPr lang="en-US" sz="2000" dirty="0" smtClean="0"/>
              <a:t>Needs an estimate of process length, but this might be as simple as looking at program name. E.g. “ls” will probably always be quick.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3500 -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0204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1897</TotalTime>
  <Words>1169</Words>
  <Application>Microsoft Office PowerPoint</Application>
  <PresentationFormat>On-screen Show (4:3)</PresentationFormat>
  <Paragraphs>305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CPU Scheduling</vt:lpstr>
      <vt:lpstr>Recall Multiprogramming</vt:lpstr>
      <vt:lpstr>The Scheduling Question</vt:lpstr>
      <vt:lpstr>Scheduling Considerations</vt:lpstr>
      <vt:lpstr>Scheduling Considerations</vt:lpstr>
      <vt:lpstr>Implementation Considerations</vt:lpstr>
      <vt:lpstr>Two Program Archetypes</vt:lpstr>
      <vt:lpstr>Types of Systems</vt:lpstr>
      <vt:lpstr>Non-Preemptive (no multiprocessing) Batch Scheduling Algorithms</vt:lpstr>
      <vt:lpstr>Interactive Scheduling Algorithms</vt:lpstr>
      <vt:lpstr>Scheduling Examples</vt:lpstr>
      <vt:lpstr>Recall: Scheduling Terms</vt:lpstr>
      <vt:lpstr>Non-Preemptive FIFO Scheduling</vt:lpstr>
      <vt:lpstr>Non-Preemptive Shortest Job First</vt:lpstr>
      <vt:lpstr>Preemptive Round Robin</vt:lpstr>
      <vt:lpstr>Heuristics vs. Guarantees</vt:lpstr>
      <vt:lpstr>Heuristics vs. Guarantees</vt:lpstr>
      <vt:lpstr>Completely Fair Scheduling</vt:lpstr>
      <vt:lpstr>CFS Implementation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David Ferry</cp:lastModifiedBy>
  <cp:revision>65</cp:revision>
  <dcterms:created xsi:type="dcterms:W3CDTF">2016-01-21T02:03:40Z</dcterms:created>
  <dcterms:modified xsi:type="dcterms:W3CDTF">2019-10-04T15:08:25Z</dcterms:modified>
</cp:coreProperties>
</file>