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8" r:id="rId3"/>
    <p:sldId id="270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A5"/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811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45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Address Spaces, Base + Limit Registers, and Contiguous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/>
              <a:t>David Ferry</a:t>
            </a:r>
            <a:br>
              <a:rPr lang="en-US" sz="1800" dirty="0"/>
            </a:br>
            <a:r>
              <a:rPr lang="en-US" sz="1800" dirty="0"/>
              <a:t>CSCI 3500 – Operating Systems</a:t>
            </a:r>
          </a:p>
          <a:p>
            <a:r>
              <a:rPr lang="en-US" sz="1800" dirty="0"/>
              <a:t>Saint Louis University</a:t>
            </a:r>
            <a:br>
              <a:rPr lang="en-US" sz="1800" dirty="0"/>
            </a:br>
            <a:r>
              <a:rPr lang="en-US" sz="1800" dirty="0"/>
              <a:t>St. Louis, MO 63103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A484-976C-4537-B073-71AD9D5F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Contiguous Allocation: Fragmentation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DB39E-B4AD-431C-9C5F-6A69C93B2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8378"/>
            <a:ext cx="8229600" cy="83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Base + Limit scheme requires programs to be contiguous (continuous, with no gaps) in memory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F184042-3396-45D4-9F34-554C5A984F1D}"/>
              </a:ext>
            </a:extLst>
          </p:cNvPr>
          <p:cNvGrpSpPr/>
          <p:nvPr/>
        </p:nvGrpSpPr>
        <p:grpSpPr>
          <a:xfrm>
            <a:off x="152400" y="2559134"/>
            <a:ext cx="6590174" cy="3765466"/>
            <a:chOff x="689273" y="2278207"/>
            <a:chExt cx="6590174" cy="376546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D85A8CA-A091-447C-BAE8-55E76582EAFF}"/>
                </a:ext>
              </a:extLst>
            </p:cNvPr>
            <p:cNvGrpSpPr/>
            <p:nvPr/>
          </p:nvGrpSpPr>
          <p:grpSpPr>
            <a:xfrm>
              <a:off x="788184" y="2579584"/>
              <a:ext cx="1228141" cy="3184853"/>
              <a:chOff x="808390" y="2486138"/>
              <a:chExt cx="1325210" cy="361156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3D68F68-5F23-4435-847C-216F018A282B}"/>
                  </a:ext>
                </a:extLst>
              </p:cNvPr>
              <p:cNvSpPr/>
              <p:nvPr/>
            </p:nvSpPr>
            <p:spPr>
              <a:xfrm>
                <a:off x="808390" y="2486138"/>
                <a:ext cx="1325210" cy="36115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690AF7E-ED0D-4C64-A048-8127C6E2D95A}"/>
                  </a:ext>
                </a:extLst>
              </p:cNvPr>
              <p:cNvSpPr/>
              <p:nvPr/>
            </p:nvSpPr>
            <p:spPr>
              <a:xfrm>
                <a:off x="884590" y="2610829"/>
                <a:ext cx="1172810" cy="93171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Operating System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7614713-1A1E-4E55-B10D-601E9CDA330E}"/>
                  </a:ext>
                </a:extLst>
              </p:cNvPr>
              <p:cNvSpPr/>
              <p:nvPr/>
            </p:nvSpPr>
            <p:spPr>
              <a:xfrm>
                <a:off x="884590" y="4862079"/>
                <a:ext cx="1172810" cy="1143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Program A</a:t>
                </a:r>
                <a:br>
                  <a:rPr lang="en-US" sz="1600" dirty="0"/>
                </a:br>
                <a:r>
                  <a:rPr lang="en-US" sz="1600" dirty="0"/>
                  <a:t>0x1500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FD27AB-88E2-4476-8DDC-BBC83060037F}"/>
                </a:ext>
              </a:extLst>
            </p:cNvPr>
            <p:cNvSpPr txBox="1"/>
            <p:nvPr/>
          </p:nvSpPr>
          <p:spPr>
            <a:xfrm>
              <a:off x="689273" y="5705119"/>
              <a:ext cx="4876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0x0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89C3DF-CC8D-4B5B-A31E-93B7ECEAA3E9}"/>
                </a:ext>
              </a:extLst>
            </p:cNvPr>
            <p:cNvSpPr txBox="1"/>
            <p:nvPr/>
          </p:nvSpPr>
          <p:spPr>
            <a:xfrm>
              <a:off x="698149" y="2278207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0x4000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DBB1885-A4D0-4CAF-9394-1102406E25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803" y="3600418"/>
              <a:ext cx="1086903" cy="12219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CB7B59-DDD6-4A45-83EE-B402843AAC66}"/>
                </a:ext>
              </a:extLst>
            </p:cNvPr>
            <p:cNvSpPr txBox="1"/>
            <p:nvPr/>
          </p:nvSpPr>
          <p:spPr>
            <a:xfrm>
              <a:off x="1002144" y="3571868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0x3000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4308A3C-C46F-4A6C-8574-F0D0FA1519EC}"/>
                </a:ext>
              </a:extLst>
            </p:cNvPr>
            <p:cNvCxnSpPr>
              <a:cxnSpLocks/>
            </p:cNvCxnSpPr>
            <p:nvPr/>
          </p:nvCxnSpPr>
          <p:spPr>
            <a:xfrm>
              <a:off x="2157562" y="4370744"/>
              <a:ext cx="31210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BC1E483-BCBD-4919-918B-7243FC28FA0B}"/>
                </a:ext>
              </a:extLst>
            </p:cNvPr>
            <p:cNvGrpSpPr/>
            <p:nvPr/>
          </p:nvGrpSpPr>
          <p:grpSpPr>
            <a:xfrm>
              <a:off x="2542558" y="2579584"/>
              <a:ext cx="1228141" cy="3184853"/>
              <a:chOff x="2809810" y="2486138"/>
              <a:chExt cx="1325210" cy="3611563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2B6568-BF46-47EF-8C3D-04A17C00F88D}"/>
                  </a:ext>
                </a:extLst>
              </p:cNvPr>
              <p:cNvSpPr/>
              <p:nvPr/>
            </p:nvSpPr>
            <p:spPr>
              <a:xfrm>
                <a:off x="2809810" y="2486138"/>
                <a:ext cx="1325210" cy="36115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253103E-E92A-475A-840B-EE719C091F56}"/>
                  </a:ext>
                </a:extLst>
              </p:cNvPr>
              <p:cNvSpPr/>
              <p:nvPr/>
            </p:nvSpPr>
            <p:spPr>
              <a:xfrm>
                <a:off x="2886010" y="2610829"/>
                <a:ext cx="1172810" cy="93171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Operating System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B87AD29-66EC-49FA-9227-F09EBBB9AC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4090" y="3657600"/>
                <a:ext cx="108702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42196A1-4802-4E78-AD54-309B16B4B9B3}"/>
                  </a:ext>
                </a:extLst>
              </p:cNvPr>
              <p:cNvSpPr/>
              <p:nvPr/>
            </p:nvSpPr>
            <p:spPr>
              <a:xfrm>
                <a:off x="2886010" y="4291924"/>
                <a:ext cx="1172810" cy="51928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Program B</a:t>
                </a:r>
                <a:br>
                  <a:rPr lang="en-US" sz="1600" dirty="0"/>
                </a:br>
                <a:r>
                  <a:rPr lang="en-US" sz="1600" dirty="0"/>
                  <a:t>0x500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3BBF9BB-3C13-42E1-8114-DE8C6AC48983}"/>
                  </a:ext>
                </a:extLst>
              </p:cNvPr>
              <p:cNvSpPr/>
              <p:nvPr/>
            </p:nvSpPr>
            <p:spPr>
              <a:xfrm>
                <a:off x="2886010" y="4862079"/>
                <a:ext cx="1172810" cy="1143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Program A</a:t>
                </a:r>
                <a:br>
                  <a:rPr lang="en-US" sz="1600" dirty="0"/>
                </a:br>
                <a:r>
                  <a:rPr lang="en-US" sz="1600" dirty="0"/>
                  <a:t>0x1500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787B883-6FF1-4494-8D9B-EB34F5082C2B}"/>
                </a:ext>
              </a:extLst>
            </p:cNvPr>
            <p:cNvGrpSpPr/>
            <p:nvPr/>
          </p:nvGrpSpPr>
          <p:grpSpPr>
            <a:xfrm>
              <a:off x="4296932" y="2579584"/>
              <a:ext cx="1228141" cy="3184853"/>
              <a:chOff x="4615761" y="2486142"/>
              <a:chExt cx="1325210" cy="3611563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CDE5AF5-85A8-452C-8413-0359843CE8F2}"/>
                  </a:ext>
                </a:extLst>
              </p:cNvPr>
              <p:cNvSpPr/>
              <p:nvPr/>
            </p:nvSpPr>
            <p:spPr>
              <a:xfrm>
                <a:off x="4615761" y="2486142"/>
                <a:ext cx="1325210" cy="36115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CCD5D6F-7835-4DEE-A3D0-BC0DFE913FF0}"/>
                  </a:ext>
                </a:extLst>
              </p:cNvPr>
              <p:cNvSpPr/>
              <p:nvPr/>
            </p:nvSpPr>
            <p:spPr>
              <a:xfrm>
                <a:off x="4691961" y="2610833"/>
                <a:ext cx="1172810" cy="93171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Operating System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005343C-D631-43E7-ADEC-B9711C9437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0041" y="3657604"/>
                <a:ext cx="108702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115D8BF-6BE8-4837-A0BC-21F7F5FDEB97}"/>
                  </a:ext>
                </a:extLst>
              </p:cNvPr>
              <p:cNvSpPr/>
              <p:nvPr/>
            </p:nvSpPr>
            <p:spPr>
              <a:xfrm>
                <a:off x="4691961" y="4291928"/>
                <a:ext cx="1172810" cy="51928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Program B</a:t>
                </a:r>
                <a:br>
                  <a:rPr lang="en-US" sz="1600" dirty="0"/>
                </a:br>
                <a:r>
                  <a:rPr lang="en-US" sz="1600" dirty="0"/>
                  <a:t>0x500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DB7413A-8817-4FE0-A17A-35C620207E34}"/>
                </a:ext>
              </a:extLst>
            </p:cNvPr>
            <p:cNvGrpSpPr/>
            <p:nvPr/>
          </p:nvGrpSpPr>
          <p:grpSpPr>
            <a:xfrm>
              <a:off x="6051306" y="2579584"/>
              <a:ext cx="1228141" cy="3184853"/>
              <a:chOff x="6301188" y="2486142"/>
              <a:chExt cx="1325210" cy="3611563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06F5181-B2E7-49FE-BBCA-855CE2DCE847}"/>
                  </a:ext>
                </a:extLst>
              </p:cNvPr>
              <p:cNvSpPr/>
              <p:nvPr/>
            </p:nvSpPr>
            <p:spPr>
              <a:xfrm>
                <a:off x="6301188" y="2486142"/>
                <a:ext cx="1325210" cy="36115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1C0FF72-A2CA-425A-AAEF-07858B4043EF}"/>
                  </a:ext>
                </a:extLst>
              </p:cNvPr>
              <p:cNvSpPr/>
              <p:nvPr/>
            </p:nvSpPr>
            <p:spPr>
              <a:xfrm>
                <a:off x="6377388" y="2610833"/>
                <a:ext cx="1172810" cy="93171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Operating System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8BAF844-6A9F-46BB-A74B-D2A79CF289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5468" y="3657604"/>
                <a:ext cx="108702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6C32C32-9E4C-4E66-A38F-33E90124F341}"/>
                  </a:ext>
                </a:extLst>
              </p:cNvPr>
              <p:cNvSpPr/>
              <p:nvPr/>
            </p:nvSpPr>
            <p:spPr>
              <a:xfrm>
                <a:off x="6377388" y="4291928"/>
                <a:ext cx="1172810" cy="51928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Program B</a:t>
                </a:r>
                <a:br>
                  <a:rPr lang="en-US" sz="1600" dirty="0"/>
                </a:br>
                <a:r>
                  <a:rPr lang="en-US" sz="1600" dirty="0"/>
                  <a:t>0x500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DEE10C0-971F-4897-91D4-94F51FB4C246}"/>
                  </a:ext>
                </a:extLst>
              </p:cNvPr>
              <p:cNvSpPr/>
              <p:nvPr/>
            </p:nvSpPr>
            <p:spPr>
              <a:xfrm>
                <a:off x="6377388" y="5486568"/>
                <a:ext cx="1172810" cy="51928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Program C</a:t>
                </a:r>
                <a:br>
                  <a:rPr lang="en-US" sz="1600" dirty="0"/>
                </a:br>
                <a:r>
                  <a:rPr lang="en-US" sz="1600" dirty="0"/>
                  <a:t>0x500</a:t>
                </a:r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F1F31B1-981A-46AF-89E4-5F70FE573532}"/>
                </a:ext>
              </a:extLst>
            </p:cNvPr>
            <p:cNvCxnSpPr>
              <a:cxnSpLocks/>
            </p:cNvCxnSpPr>
            <p:nvPr/>
          </p:nvCxnSpPr>
          <p:spPr>
            <a:xfrm>
              <a:off x="3852406" y="4370744"/>
              <a:ext cx="31210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C4189CD-A090-4B6E-8CC2-28FB4198A8DF}"/>
                </a:ext>
              </a:extLst>
            </p:cNvPr>
            <p:cNvCxnSpPr>
              <a:cxnSpLocks/>
            </p:cNvCxnSpPr>
            <p:nvPr/>
          </p:nvCxnSpPr>
          <p:spPr>
            <a:xfrm>
              <a:off x="5617869" y="4370744"/>
              <a:ext cx="31210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070177B-B2AA-4A73-805B-08113C1AE356}"/>
              </a:ext>
            </a:extLst>
          </p:cNvPr>
          <p:cNvSpPr txBox="1"/>
          <p:nvPr/>
        </p:nvSpPr>
        <p:spPr>
          <a:xfrm>
            <a:off x="6901268" y="2594789"/>
            <a:ext cx="21335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the end of the sequence we have 0x2000 bytes free but only 0x1000 bytes of contiguous memory</a:t>
            </a:r>
          </a:p>
          <a:p>
            <a:endParaRPr lang="en-US" dirty="0"/>
          </a:p>
          <a:p>
            <a:r>
              <a:rPr lang="en-US" b="1" dirty="0"/>
              <a:t>The memory space is fragmented</a:t>
            </a:r>
          </a:p>
          <a:p>
            <a:endParaRPr lang="en-US" dirty="0"/>
          </a:p>
          <a:p>
            <a:r>
              <a:rPr lang="en-US" dirty="0"/>
              <a:t>Compaction could move programs around, but this is slow and causes interference</a:t>
            </a:r>
          </a:p>
        </p:txBody>
      </p:sp>
    </p:spTree>
    <p:extLst>
      <p:ext uri="{BB962C8B-B14F-4D97-AF65-F5344CB8AC3E}">
        <p14:creationId xmlns:p14="http://schemas.microsoft.com/office/powerpoint/2010/main" val="317275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4B04-E230-4CBA-86AF-2C28F79A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Placement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A72EE-7FB4-4FBC-A0F0-898B0C0B4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No single best approach to placing programs in memory:</a:t>
            </a:r>
          </a:p>
          <a:p>
            <a:r>
              <a:rPr lang="en-US" sz="2400" dirty="0"/>
              <a:t>Minimize fragmentation?</a:t>
            </a:r>
          </a:p>
          <a:p>
            <a:r>
              <a:rPr lang="en-US" sz="2400" dirty="0"/>
              <a:t>Keep big chunks available?</a:t>
            </a:r>
          </a:p>
          <a:p>
            <a:r>
              <a:rPr lang="en-US" sz="2400" dirty="0"/>
              <a:t>Optimize for speed?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We can view memory placement as a type of bin packing algorithm with heuristics corresponding to the above concerns:</a:t>
            </a:r>
          </a:p>
          <a:p>
            <a:r>
              <a:rPr lang="en-US" sz="2400" dirty="0"/>
              <a:t>Best Fit</a:t>
            </a:r>
          </a:p>
          <a:p>
            <a:r>
              <a:rPr lang="en-US" sz="2400" dirty="0"/>
              <a:t>Worst Fit</a:t>
            </a:r>
          </a:p>
          <a:p>
            <a:r>
              <a:rPr lang="en-US" sz="2400" dirty="0"/>
              <a:t>First Fit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7BCE8-1E3D-4CB0-BF76-B5910769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9FC6B-0023-4C6A-A158-50D71BA9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CE8F-3DDC-4B35-A20B-0D2E258F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Real Mode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189C8-8C6B-467E-B0FA-69D96E6CD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Addresses seen at the processor are the physical addresses in hardware:</a:t>
            </a:r>
          </a:p>
          <a:p>
            <a:r>
              <a:rPr lang="en-US" sz="2400" dirty="0"/>
              <a:t>No isolation between processes</a:t>
            </a:r>
          </a:p>
          <a:p>
            <a:r>
              <a:rPr lang="en-US" sz="2400" dirty="0"/>
              <a:t>No isolation between OS and </a:t>
            </a:r>
            <a:r>
              <a:rPr lang="en-US" sz="2400" dirty="0" err="1"/>
              <a:t>userspace</a:t>
            </a:r>
            <a:endParaRPr lang="en-US" sz="2400" dirty="0"/>
          </a:p>
          <a:p>
            <a:r>
              <a:rPr lang="en-US" sz="2400" dirty="0"/>
              <a:t>Limited multi-tasking (swapping</a:t>
            </a:r>
            <a:br>
              <a:rPr lang="en-US" sz="2400" dirty="0"/>
            </a:br>
            <a:r>
              <a:rPr lang="en-US" sz="2400" dirty="0"/>
              <a:t>and partitioning)</a:t>
            </a:r>
          </a:p>
          <a:p>
            <a:r>
              <a:rPr lang="en-US" sz="2400" dirty="0"/>
              <a:t>Relocation is difficult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81348-EAAB-46B0-8D62-845B19FC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2C5A6-F128-4E54-9912-F9816080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04841A9-CCEC-4AF5-80E0-D3D33EB72444}"/>
              </a:ext>
            </a:extLst>
          </p:cNvPr>
          <p:cNvGrpSpPr/>
          <p:nvPr/>
        </p:nvGrpSpPr>
        <p:grpSpPr>
          <a:xfrm>
            <a:off x="59165" y="4656128"/>
            <a:ext cx="5558853" cy="1447800"/>
            <a:chOff x="32162" y="3863181"/>
            <a:chExt cx="5558853" cy="14478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23E814D-64F8-4A91-A698-7E1894D3263F}"/>
                </a:ext>
              </a:extLst>
            </p:cNvPr>
            <p:cNvGrpSpPr/>
            <p:nvPr/>
          </p:nvGrpSpPr>
          <p:grpSpPr>
            <a:xfrm>
              <a:off x="1133314" y="3863181"/>
              <a:ext cx="1828800" cy="1447800"/>
              <a:chOff x="1143000" y="4572000"/>
              <a:chExt cx="1828800" cy="14478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24456EB-8E82-4D0D-B476-411906F7A3F7}"/>
                  </a:ext>
                </a:extLst>
              </p:cNvPr>
              <p:cNvSpPr/>
              <p:nvPr/>
            </p:nvSpPr>
            <p:spPr>
              <a:xfrm>
                <a:off x="1219200" y="4572000"/>
                <a:ext cx="1600200" cy="1447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2B421AB-F905-46E6-B147-33518F8638B5}"/>
                  </a:ext>
                </a:extLst>
              </p:cNvPr>
              <p:cNvSpPr/>
              <p:nvPr/>
            </p:nvSpPr>
            <p:spPr>
              <a:xfrm>
                <a:off x="1295400" y="4648200"/>
                <a:ext cx="1447800" cy="381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OS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8765132-FEAA-46ED-879C-A667C1D7C3F9}"/>
                  </a:ext>
                </a:extLst>
              </p:cNvPr>
              <p:cNvSpPr/>
              <p:nvPr/>
            </p:nvSpPr>
            <p:spPr>
              <a:xfrm>
                <a:off x="1295400" y="5524500"/>
                <a:ext cx="1447800" cy="4191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Program 1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D12FE30-A666-4657-A7CA-4C94541439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3000" y="5105400"/>
                <a:ext cx="18288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E7C8E0A-AA49-4E07-A4D6-539E54F6CC64}"/>
                </a:ext>
              </a:extLst>
            </p:cNvPr>
            <p:cNvGrpSpPr/>
            <p:nvPr/>
          </p:nvGrpSpPr>
          <p:grpSpPr>
            <a:xfrm>
              <a:off x="3762215" y="3863181"/>
              <a:ext cx="1828800" cy="1447800"/>
              <a:chOff x="1143000" y="4572000"/>
              <a:chExt cx="1828800" cy="14478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A55C7C1-E0F4-49E0-B689-F95BCB9241FC}"/>
                  </a:ext>
                </a:extLst>
              </p:cNvPr>
              <p:cNvSpPr/>
              <p:nvPr/>
            </p:nvSpPr>
            <p:spPr>
              <a:xfrm>
                <a:off x="1219200" y="4572000"/>
                <a:ext cx="1600200" cy="1447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DF78B69-D454-405A-B33F-40126949F27B}"/>
                  </a:ext>
                </a:extLst>
              </p:cNvPr>
              <p:cNvSpPr/>
              <p:nvPr/>
            </p:nvSpPr>
            <p:spPr>
              <a:xfrm>
                <a:off x="1295400" y="4648200"/>
                <a:ext cx="1447800" cy="381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OS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214BD57-990B-4423-86ED-3443F3F75035}"/>
                  </a:ext>
                </a:extLst>
              </p:cNvPr>
              <p:cNvSpPr/>
              <p:nvPr/>
            </p:nvSpPr>
            <p:spPr>
              <a:xfrm>
                <a:off x="1295400" y="5287963"/>
                <a:ext cx="1447800" cy="65563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Program 2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A30B6AA-37D3-465F-A718-6ECA96ED4B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3000" y="5105400"/>
                <a:ext cx="18288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77BB8D0-B834-47F0-8D94-8323941713E4}"/>
                </a:ext>
              </a:extLst>
            </p:cNvPr>
            <p:cNvCxnSpPr>
              <a:cxnSpLocks/>
            </p:cNvCxnSpPr>
            <p:nvPr/>
          </p:nvCxnSpPr>
          <p:spPr>
            <a:xfrm>
              <a:off x="2900862" y="4091781"/>
              <a:ext cx="747052" cy="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00E5305-B18A-403C-B9E2-541DEF2915ED}"/>
                </a:ext>
              </a:extLst>
            </p:cNvPr>
            <p:cNvCxnSpPr>
              <a:cxnSpLocks/>
            </p:cNvCxnSpPr>
            <p:nvPr/>
          </p:nvCxnSpPr>
          <p:spPr>
            <a:xfrm>
              <a:off x="218914" y="4091781"/>
              <a:ext cx="747052" cy="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CAFF62-DCCA-408D-B704-16CC96A64CEE}"/>
                </a:ext>
              </a:extLst>
            </p:cNvPr>
            <p:cNvSpPr txBox="1"/>
            <p:nvPr/>
          </p:nvSpPr>
          <p:spPr>
            <a:xfrm>
              <a:off x="32162" y="4244181"/>
              <a:ext cx="10443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Load</a:t>
              </a:r>
              <a:br>
                <a:rPr lang="en-US" sz="1600" dirty="0"/>
              </a:br>
              <a:r>
                <a:rPr lang="en-US" sz="1600" dirty="0"/>
                <a:t>Program 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06CFFF-7E89-44F4-AE5C-86836F9E3186}"/>
                </a:ext>
              </a:extLst>
            </p:cNvPr>
            <p:cNvSpPr txBox="1"/>
            <p:nvPr/>
          </p:nvSpPr>
          <p:spPr>
            <a:xfrm>
              <a:off x="2801902" y="4167981"/>
              <a:ext cx="104432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Save</a:t>
              </a:r>
              <a:br>
                <a:rPr lang="en-US" sz="1600" dirty="0"/>
              </a:br>
              <a:r>
                <a:rPr lang="en-US" sz="1600" dirty="0"/>
                <a:t>Program 1</a:t>
              </a:r>
              <a:br>
                <a:rPr lang="en-US" sz="1600" dirty="0"/>
              </a:br>
              <a:r>
                <a:rPr lang="en-US" sz="1600" dirty="0"/>
                <a:t>Load</a:t>
              </a:r>
              <a:br>
                <a:rPr lang="en-US" sz="1600" dirty="0"/>
              </a:br>
              <a:r>
                <a:rPr lang="en-US" sz="1600" dirty="0"/>
                <a:t>Program 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E0FFA1-4A7C-4FC0-B0F6-07CBACBF0E3F}"/>
              </a:ext>
            </a:extLst>
          </p:cNvPr>
          <p:cNvGrpSpPr/>
          <p:nvPr/>
        </p:nvGrpSpPr>
        <p:grpSpPr>
          <a:xfrm>
            <a:off x="6819900" y="3447355"/>
            <a:ext cx="1600200" cy="2590791"/>
            <a:chOff x="4829783" y="1752599"/>
            <a:chExt cx="1600200" cy="259079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018E22D-7F49-4BCD-A091-E831EBE1055B}"/>
                </a:ext>
              </a:extLst>
            </p:cNvPr>
            <p:cNvSpPr/>
            <p:nvPr/>
          </p:nvSpPr>
          <p:spPr>
            <a:xfrm>
              <a:off x="4829783" y="1752599"/>
              <a:ext cx="1600200" cy="25907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3D24002-E613-49C1-9682-9A1F4A93223F}"/>
                </a:ext>
              </a:extLst>
            </p:cNvPr>
            <p:cNvSpPr/>
            <p:nvPr/>
          </p:nvSpPr>
          <p:spPr>
            <a:xfrm>
              <a:off x="4905983" y="1828800"/>
              <a:ext cx="1447800" cy="381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8F64CC0-984C-4B62-ABB9-EE6F0DE9DFD9}"/>
                </a:ext>
              </a:extLst>
            </p:cNvPr>
            <p:cNvSpPr/>
            <p:nvPr/>
          </p:nvSpPr>
          <p:spPr>
            <a:xfrm>
              <a:off x="4905983" y="3861352"/>
              <a:ext cx="1447800" cy="4191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 1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E95B1E3-0D80-482A-9894-C0CBC4427D9B}"/>
                </a:ext>
              </a:extLst>
            </p:cNvPr>
            <p:cNvCxnSpPr>
              <a:cxnSpLocks/>
            </p:cNvCxnSpPr>
            <p:nvPr/>
          </p:nvCxnSpPr>
          <p:spPr>
            <a:xfrm>
              <a:off x="4829783" y="2286000"/>
              <a:ext cx="160020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8342F6C-91CA-4FBF-BECD-92689277FB2E}"/>
                </a:ext>
              </a:extLst>
            </p:cNvPr>
            <p:cNvSpPr/>
            <p:nvPr/>
          </p:nvSpPr>
          <p:spPr>
            <a:xfrm>
              <a:off x="4905983" y="3052517"/>
              <a:ext cx="1447800" cy="55418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 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6501E7C-6DF6-49E9-A49A-8060F878B2AE}"/>
                </a:ext>
              </a:extLst>
            </p:cNvPr>
            <p:cNvSpPr/>
            <p:nvPr/>
          </p:nvSpPr>
          <p:spPr>
            <a:xfrm>
              <a:off x="4905983" y="2567608"/>
              <a:ext cx="1447800" cy="3429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 3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7D07EAE-3D89-46E2-9FC4-0EAA3E2FA384}"/>
                </a:ext>
              </a:extLst>
            </p:cNvPr>
            <p:cNvCxnSpPr>
              <a:cxnSpLocks/>
            </p:cNvCxnSpPr>
            <p:nvPr/>
          </p:nvCxnSpPr>
          <p:spPr>
            <a:xfrm>
              <a:off x="4829783" y="3657594"/>
              <a:ext cx="160020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55DA99-68A4-4F7D-9C4A-FB32CAC7AF71}"/>
                </a:ext>
              </a:extLst>
            </p:cNvPr>
            <p:cNvCxnSpPr>
              <a:cxnSpLocks/>
            </p:cNvCxnSpPr>
            <p:nvPr/>
          </p:nvCxnSpPr>
          <p:spPr>
            <a:xfrm>
              <a:off x="4829783" y="2971797"/>
              <a:ext cx="160020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811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Virtual Memory: Virtual Address Spaces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7614" y="5758934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0x0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63117" y="1958846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0xFFFF…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8600" y="2554069"/>
            <a:ext cx="786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3767" y="3200400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  <p:cxnSp>
        <p:nvCxnSpPr>
          <p:cNvPr id="45" name="Straight Connector 44"/>
          <p:cNvCxnSpPr>
            <a:cxnSpLocks/>
            <a:endCxn id="66" idx="3"/>
          </p:cNvCxnSpPr>
          <p:nvPr/>
        </p:nvCxnSpPr>
        <p:spPr>
          <a:xfrm flipV="1">
            <a:off x="2895600" y="1674511"/>
            <a:ext cx="1557638" cy="240219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cxnSpLocks/>
          </p:cNvCxnSpPr>
          <p:nvPr/>
        </p:nvCxnSpPr>
        <p:spPr>
          <a:xfrm flipV="1">
            <a:off x="2895600" y="3846731"/>
            <a:ext cx="1521187" cy="80146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EA97CD-F1D3-4FCB-8557-65BC5D39B92A}"/>
              </a:ext>
            </a:extLst>
          </p:cNvPr>
          <p:cNvGrpSpPr/>
          <p:nvPr/>
        </p:nvGrpSpPr>
        <p:grpSpPr>
          <a:xfrm>
            <a:off x="228600" y="2133600"/>
            <a:ext cx="2895600" cy="3886200"/>
            <a:chOff x="228600" y="2133600"/>
            <a:chExt cx="2895600" cy="3886200"/>
          </a:xfrm>
        </p:grpSpPr>
        <p:sp>
          <p:nvSpPr>
            <p:cNvPr id="35" name="Rectangle 34"/>
            <p:cNvSpPr/>
            <p:nvPr/>
          </p:nvSpPr>
          <p:spPr>
            <a:xfrm>
              <a:off x="1219200" y="2133600"/>
              <a:ext cx="1600200" cy="388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295400" y="2209800"/>
              <a:ext cx="1447800" cy="838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Operating System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295400" y="3505200"/>
              <a:ext cx="1447800" cy="4191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295400" y="4076700"/>
              <a:ext cx="1447800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95400" y="5334000"/>
              <a:ext cx="1447800" cy="3429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228600" y="3200400"/>
              <a:ext cx="289560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1295400" y="4791075"/>
              <a:ext cx="1447800" cy="43815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Library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D13A13E-3B4C-4C4F-B717-E8BBAF823FB0}"/>
              </a:ext>
            </a:extLst>
          </p:cNvPr>
          <p:cNvSpPr txBox="1"/>
          <p:nvPr/>
        </p:nvSpPr>
        <p:spPr>
          <a:xfrm>
            <a:off x="1115876" y="1468992"/>
            <a:ext cx="1820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Physical Memory</a:t>
            </a:r>
            <a:br>
              <a:rPr lang="en-US" b="1" dirty="0"/>
            </a:br>
            <a:r>
              <a:rPr lang="en-US" b="1" dirty="0"/>
              <a:t>(RAM)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C9DF7C-189C-4E7E-B5BF-B4EFD792FFC6}"/>
              </a:ext>
            </a:extLst>
          </p:cNvPr>
          <p:cNvGrpSpPr/>
          <p:nvPr/>
        </p:nvGrpSpPr>
        <p:grpSpPr>
          <a:xfrm>
            <a:off x="4554955" y="959058"/>
            <a:ext cx="1676400" cy="2853120"/>
            <a:chOff x="5029200" y="1017949"/>
            <a:chExt cx="1676400" cy="5078051"/>
          </a:xfrm>
        </p:grpSpPr>
        <p:sp>
          <p:nvSpPr>
            <p:cNvPr id="47" name="Rectangle 46"/>
            <p:cNvSpPr/>
            <p:nvPr/>
          </p:nvSpPr>
          <p:spPr>
            <a:xfrm>
              <a:off x="5029200" y="2171700"/>
              <a:ext cx="1676400" cy="392430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11373" y="3721564"/>
              <a:ext cx="712054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75000"/>
                    </a:schemeClr>
                  </a:solidFill>
                </a:rPr>
                <a:t>.heap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11373" y="2037984"/>
              <a:ext cx="71628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75000"/>
                    </a:schemeClr>
                  </a:solidFill>
                </a:rPr>
                <a:t>.stack</a:t>
              </a:r>
            </a:p>
          </p:txBody>
        </p:sp>
        <p:cxnSp>
          <p:nvCxnSpPr>
            <p:cNvPr id="50" name="Straight Connector 49"/>
            <p:cNvCxnSpPr>
              <a:cxnSpLocks/>
            </p:cNvCxnSpPr>
            <p:nvPr/>
          </p:nvCxnSpPr>
          <p:spPr>
            <a:xfrm flipH="1" flipV="1">
              <a:off x="5857876" y="3325033"/>
              <a:ext cx="1" cy="599267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cxnSpLocks/>
            </p:cNvCxnSpPr>
            <p:nvPr/>
          </p:nvCxnSpPr>
          <p:spPr>
            <a:xfrm flipH="1">
              <a:off x="5857876" y="2607616"/>
              <a:ext cx="1" cy="717417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5143500" y="5105400"/>
              <a:ext cx="1447800" cy="91440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.text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143500" y="4276725"/>
              <a:ext cx="1447800" cy="75110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.data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BB7AACF-1C49-4B01-853E-F1B2A1AE76A6}"/>
                </a:ext>
              </a:extLst>
            </p:cNvPr>
            <p:cNvSpPr txBox="1"/>
            <p:nvPr/>
          </p:nvSpPr>
          <p:spPr>
            <a:xfrm>
              <a:off x="5130556" y="1017949"/>
              <a:ext cx="15590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Virtual </a:t>
              </a:r>
              <a:br>
                <a:rPr lang="en-US" b="1" dirty="0"/>
              </a:br>
              <a:r>
                <a:rPr lang="en-US" b="1" dirty="0"/>
                <a:t>Address Space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1BEAF8FE-5D77-43CD-9C38-3DF92D359A92}"/>
              </a:ext>
            </a:extLst>
          </p:cNvPr>
          <p:cNvSpPr txBox="1"/>
          <p:nvPr/>
        </p:nvSpPr>
        <p:spPr>
          <a:xfrm>
            <a:off x="4011964" y="350151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0x0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7EDBA5-980C-4CF4-A04C-466373C22B50}"/>
              </a:ext>
            </a:extLst>
          </p:cNvPr>
          <p:cNvSpPr txBox="1"/>
          <p:nvPr/>
        </p:nvSpPr>
        <p:spPr>
          <a:xfrm>
            <a:off x="3459055" y="1489845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0xFFFF…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683B41-F0A2-4F5E-8444-6C6451E35543}"/>
              </a:ext>
            </a:extLst>
          </p:cNvPr>
          <p:cNvSpPr txBox="1"/>
          <p:nvPr/>
        </p:nvSpPr>
        <p:spPr>
          <a:xfrm>
            <a:off x="6369522" y="1571684"/>
            <a:ext cx="26982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Programs see and use virtual memory addresses at the 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Addresses must be translated between virtual and physical by hardware called the Memory Management Unit (MMU)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Translation must be fast- doing everything in software would be too slow- need HW acceleration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C05BC57-5451-4ABD-9BBA-078AF982A7F6}"/>
              </a:ext>
            </a:extLst>
          </p:cNvPr>
          <p:cNvGrpSpPr/>
          <p:nvPr/>
        </p:nvGrpSpPr>
        <p:grpSpPr>
          <a:xfrm>
            <a:off x="4554955" y="3802665"/>
            <a:ext cx="1676400" cy="2853120"/>
            <a:chOff x="5029200" y="1017949"/>
            <a:chExt cx="1676400" cy="5078051"/>
          </a:xfrm>
          <a:solidFill>
            <a:schemeClr val="accent2">
              <a:lumMod val="75000"/>
            </a:schemeClr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9EA78A8-8C42-4D1D-BF78-BB475D2936E4}"/>
                </a:ext>
              </a:extLst>
            </p:cNvPr>
            <p:cNvSpPr/>
            <p:nvPr/>
          </p:nvSpPr>
          <p:spPr>
            <a:xfrm>
              <a:off x="5029200" y="2171700"/>
              <a:ext cx="1676400" cy="3924300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ABE3FAF-F7DA-4E11-BF1A-BA0769882E82}"/>
                </a:ext>
              </a:extLst>
            </p:cNvPr>
            <p:cNvSpPr txBox="1"/>
            <p:nvPr/>
          </p:nvSpPr>
          <p:spPr>
            <a:xfrm>
              <a:off x="5511373" y="3721564"/>
              <a:ext cx="712054" cy="65734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.heap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BC1FECA-1966-4331-840B-62C48321B179}"/>
                </a:ext>
              </a:extLst>
            </p:cNvPr>
            <p:cNvSpPr txBox="1"/>
            <p:nvPr/>
          </p:nvSpPr>
          <p:spPr>
            <a:xfrm>
              <a:off x="5511373" y="2037984"/>
              <a:ext cx="716286" cy="65734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.stack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631DCE2-318D-481B-B70A-EB479B3BFE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57876" y="3325033"/>
              <a:ext cx="1" cy="599267"/>
            </a:xfrm>
            <a:prstGeom prst="line">
              <a:avLst/>
            </a:prstGeom>
            <a:grpFill/>
            <a:ln w="3810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6397CDA-C431-40E1-99D1-4D53EA726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7876" y="2607616"/>
              <a:ext cx="1" cy="717417"/>
            </a:xfrm>
            <a:prstGeom prst="line">
              <a:avLst/>
            </a:prstGeom>
            <a:grpFill/>
            <a:ln w="3810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7510EC0-EE2E-4ED5-BE5E-5CD3FAB8D8E7}"/>
                </a:ext>
              </a:extLst>
            </p:cNvPr>
            <p:cNvSpPr/>
            <p:nvPr/>
          </p:nvSpPr>
          <p:spPr>
            <a:xfrm>
              <a:off x="5143500" y="5105400"/>
              <a:ext cx="1447800" cy="914401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.text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4129F08-B6FB-43C5-93AE-319FE60DB512}"/>
                </a:ext>
              </a:extLst>
            </p:cNvPr>
            <p:cNvSpPr/>
            <p:nvPr/>
          </p:nvSpPr>
          <p:spPr>
            <a:xfrm>
              <a:off x="5143500" y="4276725"/>
              <a:ext cx="1447800" cy="751105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.data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E05B122-6A08-466B-B578-831A06BBC927}"/>
                </a:ext>
              </a:extLst>
            </p:cNvPr>
            <p:cNvSpPr txBox="1"/>
            <p:nvPr/>
          </p:nvSpPr>
          <p:spPr>
            <a:xfrm>
              <a:off x="5130556" y="1017949"/>
              <a:ext cx="15590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Virtual </a:t>
              </a:r>
              <a:br>
                <a:rPr lang="en-US" b="1" dirty="0"/>
              </a:br>
              <a:r>
                <a:rPr lang="en-US" b="1" dirty="0"/>
                <a:t>Address Space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B6075FE3-12C3-447B-A94A-893E779F52ED}"/>
              </a:ext>
            </a:extLst>
          </p:cNvPr>
          <p:cNvSpPr txBox="1"/>
          <p:nvPr/>
        </p:nvSpPr>
        <p:spPr>
          <a:xfrm>
            <a:off x="3956146" y="600498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0x0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C04AA3-9745-4D3D-B27C-6D3AD86A2D23}"/>
              </a:ext>
            </a:extLst>
          </p:cNvPr>
          <p:cNvSpPr txBox="1"/>
          <p:nvPr/>
        </p:nvSpPr>
        <p:spPr>
          <a:xfrm>
            <a:off x="3617350" y="4753252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0xFFFF…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269EB9D-4566-4E6D-84B6-043F04A3F8EC}"/>
              </a:ext>
            </a:extLst>
          </p:cNvPr>
          <p:cNvCxnSpPr>
            <a:cxnSpLocks/>
          </p:cNvCxnSpPr>
          <p:nvPr/>
        </p:nvCxnSpPr>
        <p:spPr>
          <a:xfrm flipV="1">
            <a:off x="2859149" y="4419889"/>
            <a:ext cx="1643031" cy="874641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26A050-022E-41B7-BB68-66BF8F09EABB}"/>
              </a:ext>
            </a:extLst>
          </p:cNvPr>
          <p:cNvCxnSpPr>
            <a:cxnSpLocks/>
          </p:cNvCxnSpPr>
          <p:nvPr/>
        </p:nvCxnSpPr>
        <p:spPr>
          <a:xfrm>
            <a:off x="2881368" y="5697855"/>
            <a:ext cx="1571870" cy="88665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27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8248-6679-489D-9D59-4D410B8B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Address Spaces with Base + Limit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1B27-F140-4C57-BA45-336D12F1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4656133" cy="4784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Two special CPU registers keep track of each process’ start (base) and size (limit)</a:t>
            </a:r>
          </a:p>
          <a:p>
            <a:r>
              <a:rPr lang="en-US" sz="2200" dirty="0"/>
              <a:t>Registers are only modifiable by the OS</a:t>
            </a:r>
          </a:p>
          <a:p>
            <a:r>
              <a:rPr lang="en-US" sz="2200" dirty="0"/>
              <a:t>Data becomes part of process context and is swapped in context switches</a:t>
            </a:r>
          </a:p>
          <a:p>
            <a:r>
              <a:rPr lang="en-US" sz="2200" dirty="0"/>
              <a:t>All memory accesses are checked against base and limit</a:t>
            </a:r>
          </a:p>
          <a:p>
            <a:r>
              <a:rPr lang="en-US" sz="2200" dirty="0"/>
              <a:t>Out-of-range accesses are errors (e.g. </a:t>
            </a:r>
            <a:r>
              <a:rPr lang="en-US" sz="2200" dirty="0" err="1"/>
              <a:t>segfault</a:t>
            </a:r>
            <a:r>
              <a:rPr lang="en-US" sz="2200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39053-D5A0-496D-B960-2D5426DF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A85F2-3F63-400C-8267-3F13BAF3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8FD06B-09AA-4BB9-9669-B00D738B2015}"/>
              </a:ext>
            </a:extLst>
          </p:cNvPr>
          <p:cNvSpPr txBox="1"/>
          <p:nvPr/>
        </p:nvSpPr>
        <p:spPr>
          <a:xfrm>
            <a:off x="6883918" y="593939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0x0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F2D6ED7-3601-4E37-97E7-ECA2776326B8}"/>
              </a:ext>
            </a:extLst>
          </p:cNvPr>
          <p:cNvGrpSpPr/>
          <p:nvPr/>
        </p:nvGrpSpPr>
        <p:grpSpPr>
          <a:xfrm>
            <a:off x="5719824" y="2139305"/>
            <a:ext cx="3223285" cy="3986858"/>
            <a:chOff x="5719824" y="2139305"/>
            <a:chExt cx="3223285" cy="398685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4F1B301-4435-4736-B725-E1464DAD6D23}"/>
                </a:ext>
              </a:extLst>
            </p:cNvPr>
            <p:cNvGrpSpPr/>
            <p:nvPr/>
          </p:nvGrpSpPr>
          <p:grpSpPr>
            <a:xfrm>
              <a:off x="7342909" y="2239963"/>
              <a:ext cx="1600200" cy="3886200"/>
              <a:chOff x="1219200" y="2133600"/>
              <a:chExt cx="1600200" cy="38862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3227B95-B32C-424A-979D-7D618A51317C}"/>
                  </a:ext>
                </a:extLst>
              </p:cNvPr>
              <p:cNvSpPr/>
              <p:nvPr/>
            </p:nvSpPr>
            <p:spPr>
              <a:xfrm>
                <a:off x="1219200" y="2133600"/>
                <a:ext cx="1600200" cy="3886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1C1989D-D3E6-4AEC-897B-42AD28475A93}"/>
                  </a:ext>
                </a:extLst>
              </p:cNvPr>
              <p:cNvSpPr/>
              <p:nvPr/>
            </p:nvSpPr>
            <p:spPr>
              <a:xfrm>
                <a:off x="1295400" y="2209800"/>
                <a:ext cx="1447800" cy="838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Operating System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1F61BA9-F23C-46A5-8A3A-A081400ECCCB}"/>
                  </a:ext>
                </a:extLst>
              </p:cNvPr>
              <p:cNvSpPr/>
              <p:nvPr/>
            </p:nvSpPr>
            <p:spPr>
              <a:xfrm>
                <a:off x="1295400" y="3505200"/>
                <a:ext cx="1447800" cy="4191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Program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539E291-6721-4DDB-A0C6-B723E624E9D4}"/>
                  </a:ext>
                </a:extLst>
              </p:cNvPr>
              <p:cNvSpPr/>
              <p:nvPr/>
            </p:nvSpPr>
            <p:spPr>
              <a:xfrm>
                <a:off x="1295400" y="4076700"/>
                <a:ext cx="14478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Program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8B149CD-B487-4AC0-9863-F8EAE3254FCA}"/>
                  </a:ext>
                </a:extLst>
              </p:cNvPr>
              <p:cNvSpPr/>
              <p:nvPr/>
            </p:nvSpPr>
            <p:spPr>
              <a:xfrm>
                <a:off x="1295400" y="5334000"/>
                <a:ext cx="1447800" cy="3429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Program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A725CCB-8E76-4685-9265-694C690876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3110" y="3200400"/>
                <a:ext cx="14478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E27108-749D-4A2A-B350-BC557B0DC8A5}"/>
                </a:ext>
              </a:extLst>
            </p:cNvPr>
            <p:cNvSpPr txBox="1"/>
            <p:nvPr/>
          </p:nvSpPr>
          <p:spPr>
            <a:xfrm>
              <a:off x="6419421" y="2139305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0xFFFF…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7527FA5-F529-4FA1-80F3-3186C227F324}"/>
                </a:ext>
              </a:extLst>
            </p:cNvPr>
            <p:cNvCxnSpPr>
              <a:cxnSpLocks/>
            </p:cNvCxnSpPr>
            <p:nvPr/>
          </p:nvCxnSpPr>
          <p:spPr>
            <a:xfrm>
              <a:off x="6641850" y="4792663"/>
              <a:ext cx="549324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3C38A62-0CBC-4650-8260-E5CF8D7E6800}"/>
                </a:ext>
              </a:extLst>
            </p:cNvPr>
            <p:cNvCxnSpPr>
              <a:cxnSpLocks/>
            </p:cNvCxnSpPr>
            <p:nvPr/>
          </p:nvCxnSpPr>
          <p:spPr>
            <a:xfrm>
              <a:off x="6641850" y="4183063"/>
              <a:ext cx="549324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E5BCC9-330A-4949-97C0-327626A1A10A}"/>
                </a:ext>
              </a:extLst>
            </p:cNvPr>
            <p:cNvSpPr txBox="1"/>
            <p:nvPr/>
          </p:nvSpPr>
          <p:spPr>
            <a:xfrm>
              <a:off x="5719824" y="4833939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Base = 0x1000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F7771B0-693D-4705-A95B-FE9B03FEA297}"/>
                </a:ext>
              </a:extLst>
            </p:cNvPr>
            <p:cNvSpPr txBox="1"/>
            <p:nvPr/>
          </p:nvSpPr>
          <p:spPr>
            <a:xfrm>
              <a:off x="5719824" y="3821113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Limit = 0x2000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9021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7E236-2DE1-4717-A062-72C06E96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+ Limit Advantages </a:t>
            </a:r>
            <a:br>
              <a:rPr lang="en-US" dirty="0"/>
            </a:br>
            <a:r>
              <a:rPr lang="en-US" dirty="0"/>
              <a:t>(over Real Mode)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FE6D-3709-4E9E-9507-D402598DA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Each process has an independent</a:t>
            </a:r>
            <a:br>
              <a:rPr lang="en-US" sz="2400" dirty="0"/>
            </a:br>
            <a:r>
              <a:rPr lang="en-US" sz="2400" dirty="0"/>
              <a:t>virtual address space</a:t>
            </a:r>
          </a:p>
          <a:p>
            <a:r>
              <a:rPr lang="en-US" sz="2400" dirty="0"/>
              <a:t>Implements process isolation</a:t>
            </a:r>
          </a:p>
          <a:p>
            <a:pPr lvl="1"/>
            <a:r>
              <a:rPr lang="en-US" sz="2000" dirty="0"/>
              <a:t>Programs cannot maliciously or</a:t>
            </a:r>
            <a:br>
              <a:rPr lang="en-US" sz="2000" dirty="0"/>
            </a:br>
            <a:r>
              <a:rPr lang="en-US" sz="2000" dirty="0"/>
              <a:t>accidentally interfere with each</a:t>
            </a:r>
            <a:br>
              <a:rPr lang="en-US" sz="2000" dirty="0"/>
            </a:br>
            <a:r>
              <a:rPr lang="en-US" sz="2000" dirty="0"/>
              <a:t>other or the OS</a:t>
            </a:r>
          </a:p>
          <a:p>
            <a:r>
              <a:rPr lang="en-US" sz="2400" dirty="0"/>
              <a:t>Relocation is now easy</a:t>
            </a:r>
          </a:p>
          <a:p>
            <a:pPr lvl="1"/>
            <a:r>
              <a:rPr lang="en-US" sz="2000" dirty="0"/>
              <a:t>Add the base register to every</a:t>
            </a:r>
            <a:br>
              <a:rPr lang="en-US" sz="2000" dirty="0"/>
            </a:br>
            <a:r>
              <a:rPr lang="en-US" sz="2000" dirty="0"/>
              <a:t>address leaving the CPU</a:t>
            </a:r>
          </a:p>
          <a:p>
            <a:pPr lvl="1"/>
            <a:r>
              <a:rPr lang="en-US" sz="2000" dirty="0"/>
              <a:t>No need to modify programs</a:t>
            </a:r>
            <a:br>
              <a:rPr lang="en-US" sz="2000" dirty="0"/>
            </a:br>
            <a:r>
              <a:rPr lang="en-US" sz="2000" dirty="0"/>
              <a:t>when loaded</a:t>
            </a:r>
          </a:p>
          <a:p>
            <a:r>
              <a:rPr lang="en-US" sz="2400" dirty="0"/>
              <a:t>Put many programs in memory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E41A4-5CBE-4605-950B-BEFA2C9E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6BEA5-EF57-44B8-A008-26B8DB62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3D6467C-8D84-4A84-89D7-63425C715DD2}"/>
              </a:ext>
            </a:extLst>
          </p:cNvPr>
          <p:cNvGrpSpPr/>
          <p:nvPr/>
        </p:nvGrpSpPr>
        <p:grpSpPr>
          <a:xfrm>
            <a:off x="7342909" y="2239963"/>
            <a:ext cx="1600200" cy="3886200"/>
            <a:chOff x="1219200" y="2133600"/>
            <a:chExt cx="1600200" cy="3886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FB21743-9570-4E3E-AFA3-F61F5896929F}"/>
                </a:ext>
              </a:extLst>
            </p:cNvPr>
            <p:cNvSpPr/>
            <p:nvPr/>
          </p:nvSpPr>
          <p:spPr>
            <a:xfrm>
              <a:off x="1219200" y="2133600"/>
              <a:ext cx="1600200" cy="388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47A4F15-F9E2-45DE-8A71-66CC47C6561C}"/>
                </a:ext>
              </a:extLst>
            </p:cNvPr>
            <p:cNvSpPr/>
            <p:nvPr/>
          </p:nvSpPr>
          <p:spPr>
            <a:xfrm>
              <a:off x="1295400" y="2209800"/>
              <a:ext cx="1447800" cy="838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Operating System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DF1DE9-6FC4-43A2-A1D9-294A7723503A}"/>
                </a:ext>
              </a:extLst>
            </p:cNvPr>
            <p:cNvSpPr/>
            <p:nvPr/>
          </p:nvSpPr>
          <p:spPr>
            <a:xfrm>
              <a:off x="1295400" y="3505200"/>
              <a:ext cx="1447800" cy="4191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8BCC2E7-799D-4703-8FF0-45F903B2F09E}"/>
                </a:ext>
              </a:extLst>
            </p:cNvPr>
            <p:cNvSpPr/>
            <p:nvPr/>
          </p:nvSpPr>
          <p:spPr>
            <a:xfrm>
              <a:off x="1295400" y="4076700"/>
              <a:ext cx="1447800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254D49F-BA17-4A37-8BE9-8580D7D58E2B}"/>
                </a:ext>
              </a:extLst>
            </p:cNvPr>
            <p:cNvSpPr/>
            <p:nvPr/>
          </p:nvSpPr>
          <p:spPr>
            <a:xfrm>
              <a:off x="1295400" y="5334000"/>
              <a:ext cx="1447800" cy="3429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189A4FA-276B-46B0-90A4-BC2A585CF7D1}"/>
                </a:ext>
              </a:extLst>
            </p:cNvPr>
            <p:cNvCxnSpPr>
              <a:cxnSpLocks/>
            </p:cNvCxnSpPr>
            <p:nvPr/>
          </p:nvCxnSpPr>
          <p:spPr>
            <a:xfrm>
              <a:off x="1323110" y="3200400"/>
              <a:ext cx="144780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4F4F00B-53BA-4D15-A04D-9D16BC464915}"/>
              </a:ext>
            </a:extLst>
          </p:cNvPr>
          <p:cNvSpPr txBox="1"/>
          <p:nvPr/>
        </p:nvSpPr>
        <p:spPr>
          <a:xfrm>
            <a:off x="6419421" y="2139305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0xFFFF…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CF6329-E4EE-41CB-BCB8-84E957EAB6DE}"/>
              </a:ext>
            </a:extLst>
          </p:cNvPr>
          <p:cNvCxnSpPr>
            <a:cxnSpLocks/>
          </p:cNvCxnSpPr>
          <p:nvPr/>
        </p:nvCxnSpPr>
        <p:spPr>
          <a:xfrm>
            <a:off x="6641850" y="4792663"/>
            <a:ext cx="549324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9E3EE7-E927-492C-8BFF-A5A57F04C1C9}"/>
              </a:ext>
            </a:extLst>
          </p:cNvPr>
          <p:cNvCxnSpPr>
            <a:cxnSpLocks/>
          </p:cNvCxnSpPr>
          <p:nvPr/>
        </p:nvCxnSpPr>
        <p:spPr>
          <a:xfrm>
            <a:off x="6641850" y="4205642"/>
            <a:ext cx="549324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872F5A-945B-4C18-BB3E-CB907253C88F}"/>
              </a:ext>
            </a:extLst>
          </p:cNvPr>
          <p:cNvSpPr txBox="1"/>
          <p:nvPr/>
        </p:nvSpPr>
        <p:spPr>
          <a:xfrm>
            <a:off x="6067986" y="460799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8CCC60-0765-434B-BEB0-388BDD75D85B}"/>
              </a:ext>
            </a:extLst>
          </p:cNvPr>
          <p:cNvSpPr txBox="1"/>
          <p:nvPr/>
        </p:nvSpPr>
        <p:spPr>
          <a:xfrm>
            <a:off x="6040735" y="4038600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Limit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CFD030-5EC8-460E-8A2A-0034B8A6D83C}"/>
              </a:ext>
            </a:extLst>
          </p:cNvPr>
          <p:cNvCxnSpPr>
            <a:cxnSpLocks/>
          </p:cNvCxnSpPr>
          <p:nvPr/>
        </p:nvCxnSpPr>
        <p:spPr>
          <a:xfrm>
            <a:off x="6641850" y="5754544"/>
            <a:ext cx="549324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B1C1AB-6BC9-430F-BDC4-6F884CFFE562}"/>
              </a:ext>
            </a:extLst>
          </p:cNvPr>
          <p:cNvCxnSpPr>
            <a:cxnSpLocks/>
          </p:cNvCxnSpPr>
          <p:nvPr/>
        </p:nvCxnSpPr>
        <p:spPr>
          <a:xfrm>
            <a:off x="6641850" y="5431416"/>
            <a:ext cx="549324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2184F5-5AD0-48FA-B88D-ACD3C77A9F58}"/>
              </a:ext>
            </a:extLst>
          </p:cNvPr>
          <p:cNvSpPr txBox="1"/>
          <p:nvPr/>
        </p:nvSpPr>
        <p:spPr>
          <a:xfrm>
            <a:off x="6054360" y="556987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047177-4D98-4F65-9A26-BA60E6F1E0FF}"/>
              </a:ext>
            </a:extLst>
          </p:cNvPr>
          <p:cNvSpPr txBox="1"/>
          <p:nvPr/>
        </p:nvSpPr>
        <p:spPr>
          <a:xfrm>
            <a:off x="6040735" y="5241758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Limit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2BCBB0-1C69-4EB2-853C-EFA33F573FFC}"/>
              </a:ext>
            </a:extLst>
          </p:cNvPr>
          <p:cNvCxnSpPr>
            <a:cxnSpLocks/>
          </p:cNvCxnSpPr>
          <p:nvPr/>
        </p:nvCxnSpPr>
        <p:spPr>
          <a:xfrm>
            <a:off x="6641850" y="4016021"/>
            <a:ext cx="54932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DC6C58-0161-4F51-A912-581C527B0CD1}"/>
              </a:ext>
            </a:extLst>
          </p:cNvPr>
          <p:cNvCxnSpPr>
            <a:cxnSpLocks/>
          </p:cNvCxnSpPr>
          <p:nvPr/>
        </p:nvCxnSpPr>
        <p:spPr>
          <a:xfrm>
            <a:off x="6641850" y="3629748"/>
            <a:ext cx="54932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431A17-51EB-4103-AB31-20CDBB656434}"/>
              </a:ext>
            </a:extLst>
          </p:cNvPr>
          <p:cNvSpPr txBox="1"/>
          <p:nvPr/>
        </p:nvSpPr>
        <p:spPr>
          <a:xfrm>
            <a:off x="6054360" y="376821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0D5557-87B6-497B-AB30-3FFF344DA3E6}"/>
              </a:ext>
            </a:extLst>
          </p:cNvPr>
          <p:cNvSpPr txBox="1"/>
          <p:nvPr/>
        </p:nvSpPr>
        <p:spPr>
          <a:xfrm>
            <a:off x="6040735" y="3440090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Limit</a:t>
            </a:r>
          </a:p>
        </p:txBody>
      </p:sp>
    </p:spTree>
    <p:extLst>
      <p:ext uri="{BB962C8B-B14F-4D97-AF65-F5344CB8AC3E}">
        <p14:creationId xmlns:p14="http://schemas.microsoft.com/office/powerpoint/2010/main" val="389193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1AC1-EA63-409F-85DD-C2CF3A4B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+ Limit Relocation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ECC57-C0AD-48CD-AE7A-AC31334F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284A2-0348-4C4E-A8AE-A1B69799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752D8B-4F3F-40E4-9B84-387D869A72EF}"/>
              </a:ext>
            </a:extLst>
          </p:cNvPr>
          <p:cNvGrpSpPr/>
          <p:nvPr/>
        </p:nvGrpSpPr>
        <p:grpSpPr>
          <a:xfrm>
            <a:off x="152400" y="1600200"/>
            <a:ext cx="2772300" cy="2911791"/>
            <a:chOff x="3095100" y="2133600"/>
            <a:chExt cx="2772300" cy="291179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191AF1A-D73B-47FB-8344-5C90D4D2B276}"/>
                </a:ext>
              </a:extLst>
            </p:cNvPr>
            <p:cNvGrpSpPr/>
            <p:nvPr/>
          </p:nvGrpSpPr>
          <p:grpSpPr>
            <a:xfrm>
              <a:off x="4191000" y="2133600"/>
              <a:ext cx="1676400" cy="2853120"/>
              <a:chOff x="5029200" y="1017949"/>
              <a:chExt cx="1676400" cy="507805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805CB6A-AA9F-4BEB-973D-06CA5F3A49F5}"/>
                  </a:ext>
                </a:extLst>
              </p:cNvPr>
              <p:cNvSpPr/>
              <p:nvPr/>
            </p:nvSpPr>
            <p:spPr>
              <a:xfrm>
                <a:off x="5029200" y="2171700"/>
                <a:ext cx="1676400" cy="392430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04892A-CE12-433C-90E5-EACCFCE91B61}"/>
                  </a:ext>
                </a:extLst>
              </p:cNvPr>
              <p:cNvSpPr txBox="1"/>
              <p:nvPr/>
            </p:nvSpPr>
            <p:spPr>
              <a:xfrm>
                <a:off x="5511373" y="3721564"/>
                <a:ext cx="712054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.heap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EF0051-ED29-4D01-97BA-B2444DA20EF6}"/>
                  </a:ext>
                </a:extLst>
              </p:cNvPr>
              <p:cNvSpPr txBox="1"/>
              <p:nvPr/>
            </p:nvSpPr>
            <p:spPr>
              <a:xfrm>
                <a:off x="5511373" y="2037984"/>
                <a:ext cx="71628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.stack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F3AFB60-C055-49F1-8D31-68AECEEB41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57876" y="3325033"/>
                <a:ext cx="1" cy="599267"/>
              </a:xfrm>
              <a:prstGeom prst="line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3031F91-A313-4A24-B1AE-1CF6E6F19F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57876" y="2607616"/>
                <a:ext cx="1" cy="717417"/>
              </a:xfrm>
              <a:prstGeom prst="line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DAAC496-B6D3-434F-94FB-2560B9B80559}"/>
                  </a:ext>
                </a:extLst>
              </p:cNvPr>
              <p:cNvSpPr/>
              <p:nvPr/>
            </p:nvSpPr>
            <p:spPr>
              <a:xfrm>
                <a:off x="5143500" y="5105400"/>
                <a:ext cx="1447800" cy="91440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.text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85AAC3B-3648-4951-87F6-94EAB31FA3DE}"/>
                  </a:ext>
                </a:extLst>
              </p:cNvPr>
              <p:cNvSpPr/>
              <p:nvPr/>
            </p:nvSpPr>
            <p:spPr>
              <a:xfrm>
                <a:off x="5143500" y="4276725"/>
                <a:ext cx="1447800" cy="75110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.data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0101B9D-1FBF-4E18-9D2B-EA18926FFEC3}"/>
                  </a:ext>
                </a:extLst>
              </p:cNvPr>
              <p:cNvSpPr txBox="1"/>
              <p:nvPr/>
            </p:nvSpPr>
            <p:spPr>
              <a:xfrm>
                <a:off x="5130556" y="1017949"/>
                <a:ext cx="15590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Virtual </a:t>
                </a:r>
                <a:br>
                  <a:rPr lang="en-US" b="1" dirty="0"/>
                </a:br>
                <a:r>
                  <a:rPr lang="en-US" b="1" dirty="0"/>
                  <a:t>Address Space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44B419-06DC-46C3-9388-8FFB5D2E2152}"/>
                </a:ext>
              </a:extLst>
            </p:cNvPr>
            <p:cNvSpPr txBox="1"/>
            <p:nvPr/>
          </p:nvSpPr>
          <p:spPr>
            <a:xfrm>
              <a:off x="3648009" y="4676059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0x0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C06B5D9-AB98-4C3E-9457-62586B9B6E06}"/>
                </a:ext>
              </a:extLst>
            </p:cNvPr>
            <p:cNvSpPr txBox="1"/>
            <p:nvPr/>
          </p:nvSpPr>
          <p:spPr>
            <a:xfrm>
              <a:off x="3095100" y="2664387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0xFFFF…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D025D0-F7C4-4D8D-84E1-2D8668710656}"/>
              </a:ext>
            </a:extLst>
          </p:cNvPr>
          <p:cNvCxnSpPr>
            <a:cxnSpLocks/>
          </p:cNvCxnSpPr>
          <p:nvPr/>
        </p:nvCxnSpPr>
        <p:spPr>
          <a:xfrm>
            <a:off x="2908737" y="4038600"/>
            <a:ext cx="1999540" cy="7931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1E91DC-42C3-47E2-805C-EC3FBD5992E2}"/>
              </a:ext>
            </a:extLst>
          </p:cNvPr>
          <p:cNvCxnSpPr>
            <a:cxnSpLocks/>
          </p:cNvCxnSpPr>
          <p:nvPr/>
        </p:nvCxnSpPr>
        <p:spPr>
          <a:xfrm flipV="1">
            <a:off x="5216237" y="4343400"/>
            <a:ext cx="0" cy="847293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6BB2C05-435E-41E5-B209-D349C4CD327C}"/>
              </a:ext>
            </a:extLst>
          </p:cNvPr>
          <p:cNvSpPr/>
          <p:nvPr/>
        </p:nvSpPr>
        <p:spPr>
          <a:xfrm>
            <a:off x="4911437" y="37338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EBA464-D06A-44A2-9063-13A4255ACB3E}"/>
              </a:ext>
            </a:extLst>
          </p:cNvPr>
          <p:cNvSpPr txBox="1"/>
          <p:nvPr/>
        </p:nvSpPr>
        <p:spPr>
          <a:xfrm>
            <a:off x="4267200" y="5190693"/>
            <a:ext cx="18678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Base Register: </a:t>
            </a:r>
            <a:br>
              <a:rPr lang="en-US" sz="2000" dirty="0"/>
            </a:br>
            <a:r>
              <a:rPr lang="en-US" sz="2000" dirty="0"/>
              <a:t>	0x2000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D9B7A1-5E26-4AA6-B7FE-C323149035E5}"/>
              </a:ext>
            </a:extLst>
          </p:cNvPr>
          <p:cNvSpPr txBox="1"/>
          <p:nvPr/>
        </p:nvSpPr>
        <p:spPr>
          <a:xfrm>
            <a:off x="3005384" y="3338645"/>
            <a:ext cx="1902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Virtual Address: </a:t>
            </a:r>
            <a:br>
              <a:rPr lang="en-US" sz="2000" dirty="0"/>
            </a:br>
            <a:r>
              <a:rPr lang="en-US" sz="2000" dirty="0"/>
              <a:t>	0x0123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E30ABA-23F9-4C15-A232-E6FABF1B7F3D}"/>
              </a:ext>
            </a:extLst>
          </p:cNvPr>
          <p:cNvSpPr txBox="1"/>
          <p:nvPr/>
        </p:nvSpPr>
        <p:spPr>
          <a:xfrm>
            <a:off x="4911437" y="386378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A05500-27D8-4D65-909C-2D9603D9F2EF}"/>
              </a:ext>
            </a:extLst>
          </p:cNvPr>
          <p:cNvCxnSpPr>
            <a:cxnSpLocks/>
          </p:cNvCxnSpPr>
          <p:nvPr/>
        </p:nvCxnSpPr>
        <p:spPr>
          <a:xfrm>
            <a:off x="5521037" y="4038600"/>
            <a:ext cx="1906345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DA2B7F8-793C-47C5-B06E-7CEB48C97B71}"/>
              </a:ext>
            </a:extLst>
          </p:cNvPr>
          <p:cNvSpPr txBox="1"/>
          <p:nvPr/>
        </p:nvSpPr>
        <p:spPr>
          <a:xfrm>
            <a:off x="5455175" y="3303604"/>
            <a:ext cx="19722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Physical Address:</a:t>
            </a:r>
          </a:p>
          <a:p>
            <a:r>
              <a:rPr lang="en-US" sz="2000" dirty="0"/>
              <a:t>	0x2123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7C5CBAF-3081-4C3B-8CA8-470C3BD569F3}"/>
              </a:ext>
            </a:extLst>
          </p:cNvPr>
          <p:cNvGrpSpPr/>
          <p:nvPr/>
        </p:nvGrpSpPr>
        <p:grpSpPr>
          <a:xfrm>
            <a:off x="7433932" y="1910065"/>
            <a:ext cx="1600200" cy="3886200"/>
            <a:chOff x="1219200" y="2133600"/>
            <a:chExt cx="1600200" cy="38862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81A240-38B6-483C-92BE-DC9EEDCF04BD}"/>
                </a:ext>
              </a:extLst>
            </p:cNvPr>
            <p:cNvSpPr/>
            <p:nvPr/>
          </p:nvSpPr>
          <p:spPr>
            <a:xfrm>
              <a:off x="1219200" y="2133600"/>
              <a:ext cx="1600200" cy="388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BF21669-2FCE-48D7-8322-67B7A24B56FB}"/>
                </a:ext>
              </a:extLst>
            </p:cNvPr>
            <p:cNvSpPr/>
            <p:nvPr/>
          </p:nvSpPr>
          <p:spPr>
            <a:xfrm>
              <a:off x="1295400" y="2209800"/>
              <a:ext cx="1447800" cy="838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Operating System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27603CF-7AB4-4D83-93CC-09B2D2AC57F2}"/>
                </a:ext>
              </a:extLst>
            </p:cNvPr>
            <p:cNvSpPr/>
            <p:nvPr/>
          </p:nvSpPr>
          <p:spPr>
            <a:xfrm>
              <a:off x="1295400" y="3505200"/>
              <a:ext cx="1447800" cy="4191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7DDF3A1-3113-4F36-85A2-0D546A8FE8CF}"/>
                </a:ext>
              </a:extLst>
            </p:cNvPr>
            <p:cNvSpPr/>
            <p:nvPr/>
          </p:nvSpPr>
          <p:spPr>
            <a:xfrm>
              <a:off x="1295400" y="4076700"/>
              <a:ext cx="1447800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9743021-8B1D-4188-85A4-778992C9321A}"/>
                </a:ext>
              </a:extLst>
            </p:cNvPr>
            <p:cNvSpPr/>
            <p:nvPr/>
          </p:nvSpPr>
          <p:spPr>
            <a:xfrm>
              <a:off x="1295400" y="5334000"/>
              <a:ext cx="1447800" cy="3429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EBFF0F0-FF29-43CE-A6B9-47C5B6E07D68}"/>
                </a:ext>
              </a:extLst>
            </p:cNvPr>
            <p:cNvSpPr/>
            <p:nvPr/>
          </p:nvSpPr>
          <p:spPr>
            <a:xfrm>
              <a:off x="1295400" y="4791075"/>
              <a:ext cx="1447800" cy="43815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Library</a:t>
              </a: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EAFDC73-5DDC-4669-89B3-14EF00CBB33F}"/>
              </a:ext>
            </a:extLst>
          </p:cNvPr>
          <p:cNvCxnSpPr>
            <a:cxnSpLocks/>
          </p:cNvCxnSpPr>
          <p:nvPr/>
        </p:nvCxnSpPr>
        <p:spPr>
          <a:xfrm flipH="1">
            <a:off x="6019800" y="4453320"/>
            <a:ext cx="1407583" cy="100004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59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1AC1-EA63-409F-85DD-C2CF3A4B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+ Limit Isolation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ECC57-C0AD-48CD-AE7A-AC31334F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284A2-0348-4C4E-A8AE-A1B69799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31F7929-FFCA-430A-A65F-C19CACEE9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Suppose Base = 0x2000 and Limit = 0x3000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22C4268-F98A-4111-8BF4-E001B775452B}"/>
              </a:ext>
            </a:extLst>
          </p:cNvPr>
          <p:cNvGrpSpPr/>
          <p:nvPr/>
        </p:nvGrpSpPr>
        <p:grpSpPr>
          <a:xfrm>
            <a:off x="808805" y="3146139"/>
            <a:ext cx="7047690" cy="2264061"/>
            <a:chOff x="808805" y="3146139"/>
            <a:chExt cx="7047690" cy="226406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BD025D0-F7C4-4D8D-84E1-2D8668710656}"/>
                </a:ext>
              </a:extLst>
            </p:cNvPr>
            <p:cNvCxnSpPr>
              <a:cxnSpLocks/>
            </p:cNvCxnSpPr>
            <p:nvPr/>
          </p:nvCxnSpPr>
          <p:spPr>
            <a:xfrm>
              <a:off x="808805" y="3881135"/>
              <a:ext cx="1999540" cy="7931"/>
            </a:xfrm>
            <a:prstGeom prst="line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E91DC-42C3-47E2-805C-EC3FBD5992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6305" y="4185936"/>
              <a:ext cx="0" cy="614664"/>
            </a:xfrm>
            <a:prstGeom prst="line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6BB2C05-435E-41E5-B209-D349C4CD327C}"/>
                </a:ext>
              </a:extLst>
            </p:cNvPr>
            <p:cNvSpPr/>
            <p:nvPr/>
          </p:nvSpPr>
          <p:spPr>
            <a:xfrm>
              <a:off x="2811505" y="3576335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EBA464-D06A-44A2-9063-13A4255ACB3E}"/>
                </a:ext>
              </a:extLst>
            </p:cNvPr>
            <p:cNvSpPr txBox="1"/>
            <p:nvPr/>
          </p:nvSpPr>
          <p:spPr>
            <a:xfrm>
              <a:off x="2167268" y="4702314"/>
              <a:ext cx="18678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Base Register: </a:t>
              </a:r>
              <a:br>
                <a:rPr lang="en-US" sz="2000" dirty="0"/>
              </a:br>
              <a:r>
                <a:rPr lang="en-US" sz="2000" dirty="0"/>
                <a:t>	0x2000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D9B7A1-5E26-4AA6-B7FE-C323149035E5}"/>
                </a:ext>
              </a:extLst>
            </p:cNvPr>
            <p:cNvSpPr txBox="1"/>
            <p:nvPr/>
          </p:nvSpPr>
          <p:spPr>
            <a:xfrm>
              <a:off x="905452" y="3181180"/>
              <a:ext cx="194636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Virtual Address: </a:t>
              </a:r>
              <a:br>
                <a:rPr lang="en-US" sz="2000" dirty="0"/>
              </a:br>
              <a:r>
                <a:rPr lang="en-US" sz="2000" dirty="0"/>
                <a:t>	-0x0200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E30ABA-23F9-4C15-A232-E6FABF1B7F3D}"/>
                </a:ext>
              </a:extLst>
            </p:cNvPr>
            <p:cNvSpPr txBox="1"/>
            <p:nvPr/>
          </p:nvSpPr>
          <p:spPr>
            <a:xfrm>
              <a:off x="2811505" y="3706321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CA05500-27D8-4D65-909C-2D9603D9F2EF}"/>
                </a:ext>
              </a:extLst>
            </p:cNvPr>
            <p:cNvCxnSpPr>
              <a:cxnSpLocks/>
            </p:cNvCxnSpPr>
            <p:nvPr/>
          </p:nvCxnSpPr>
          <p:spPr>
            <a:xfrm>
              <a:off x="3421105" y="3881135"/>
              <a:ext cx="190634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DA2B7F8-793C-47C5-B06E-7CEB48C97B71}"/>
                </a:ext>
              </a:extLst>
            </p:cNvPr>
            <p:cNvSpPr txBox="1"/>
            <p:nvPr/>
          </p:nvSpPr>
          <p:spPr>
            <a:xfrm>
              <a:off x="3355243" y="3146139"/>
              <a:ext cx="19722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Physical Address:</a:t>
              </a:r>
            </a:p>
            <a:p>
              <a:r>
                <a:rPr lang="en-US" sz="2000" dirty="0"/>
                <a:t>	0x1E00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417A322-CC5A-458E-8B3E-458D86974EC0}"/>
                </a:ext>
              </a:extLst>
            </p:cNvPr>
            <p:cNvSpPr/>
            <p:nvPr/>
          </p:nvSpPr>
          <p:spPr>
            <a:xfrm>
              <a:off x="5334000" y="3576335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EF39633-3093-43FF-BC72-4E4A23284D96}"/>
                </a:ext>
              </a:extLst>
            </p:cNvPr>
            <p:cNvSpPr txBox="1"/>
            <p:nvPr/>
          </p:nvSpPr>
          <p:spPr>
            <a:xfrm>
              <a:off x="5442844" y="3591815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&lt;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2EF8F85-AF56-4122-B021-D5EC30E66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4418" y="4185936"/>
              <a:ext cx="0" cy="614664"/>
            </a:xfrm>
            <a:prstGeom prst="line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4A4234A-DACD-4443-89D2-8F26833332B3}"/>
                </a:ext>
              </a:extLst>
            </p:cNvPr>
            <p:cNvSpPr txBox="1"/>
            <p:nvPr/>
          </p:nvSpPr>
          <p:spPr>
            <a:xfrm>
              <a:off x="4685381" y="4702314"/>
              <a:ext cx="18678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Base Register: </a:t>
              </a:r>
              <a:br>
                <a:rPr lang="en-US" sz="2000" dirty="0"/>
              </a:br>
              <a:r>
                <a:rPr lang="en-US" sz="2000" dirty="0"/>
                <a:t>	0x2000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5E7C7DD-4143-4AF1-AA9E-14A1BCEDF2A5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00" y="3854025"/>
              <a:ext cx="99060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B6DB11C-F6AD-4E65-A9F5-7F9AC2B5B93B}"/>
                </a:ext>
              </a:extLst>
            </p:cNvPr>
            <p:cNvSpPr txBox="1"/>
            <p:nvPr/>
          </p:nvSpPr>
          <p:spPr>
            <a:xfrm>
              <a:off x="6960993" y="3663126"/>
              <a:ext cx="8955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0451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1AC1-EA63-409F-85DD-C2CF3A4B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+ Limit Isolation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ECC57-C0AD-48CD-AE7A-AC31334F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284A2-0348-4C4E-A8AE-A1B69799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31F7929-FFCA-430A-A65F-C19CACEE9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Suppose Base = 0x2000 and Limit = 0x3000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E3BF479-D064-44BA-BDC1-2102580AD029}"/>
              </a:ext>
            </a:extLst>
          </p:cNvPr>
          <p:cNvGrpSpPr/>
          <p:nvPr/>
        </p:nvGrpSpPr>
        <p:grpSpPr>
          <a:xfrm>
            <a:off x="632326" y="2895600"/>
            <a:ext cx="7902074" cy="2583235"/>
            <a:chOff x="533400" y="2826965"/>
            <a:chExt cx="7902074" cy="258323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BD025D0-F7C4-4D8D-84E1-2D8668710656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3881135"/>
              <a:ext cx="1999540" cy="7931"/>
            </a:xfrm>
            <a:prstGeom prst="line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E91DC-42C3-47E2-805C-EC3FBD5992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900" y="4185936"/>
              <a:ext cx="0" cy="614664"/>
            </a:xfrm>
            <a:prstGeom prst="line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6BB2C05-435E-41E5-B209-D349C4CD327C}"/>
                </a:ext>
              </a:extLst>
            </p:cNvPr>
            <p:cNvSpPr/>
            <p:nvPr/>
          </p:nvSpPr>
          <p:spPr>
            <a:xfrm>
              <a:off x="2536100" y="3576335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EBA464-D06A-44A2-9063-13A4255ACB3E}"/>
                </a:ext>
              </a:extLst>
            </p:cNvPr>
            <p:cNvSpPr txBox="1"/>
            <p:nvPr/>
          </p:nvSpPr>
          <p:spPr>
            <a:xfrm>
              <a:off x="1891863" y="4702314"/>
              <a:ext cx="18678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Base Register: </a:t>
              </a:r>
              <a:br>
                <a:rPr lang="en-US" sz="2000" dirty="0"/>
              </a:br>
              <a:r>
                <a:rPr lang="en-US" sz="2000" dirty="0"/>
                <a:t>	0x2000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D9B7A1-5E26-4AA6-B7FE-C323149035E5}"/>
                </a:ext>
              </a:extLst>
            </p:cNvPr>
            <p:cNvSpPr txBox="1"/>
            <p:nvPr/>
          </p:nvSpPr>
          <p:spPr>
            <a:xfrm>
              <a:off x="630047" y="3181180"/>
              <a:ext cx="194636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Virtual Address: </a:t>
              </a:r>
              <a:br>
                <a:rPr lang="en-US" sz="2000" dirty="0"/>
              </a:br>
              <a:r>
                <a:rPr lang="en-US" sz="2000" dirty="0"/>
                <a:t>	0x1500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E30ABA-23F9-4C15-A232-E6FABF1B7F3D}"/>
                </a:ext>
              </a:extLst>
            </p:cNvPr>
            <p:cNvSpPr txBox="1"/>
            <p:nvPr/>
          </p:nvSpPr>
          <p:spPr>
            <a:xfrm>
              <a:off x="2536100" y="3706321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CA05500-27D8-4D65-909C-2D9603D9F2EF}"/>
                </a:ext>
              </a:extLst>
            </p:cNvPr>
            <p:cNvCxnSpPr>
              <a:cxnSpLocks/>
            </p:cNvCxnSpPr>
            <p:nvPr/>
          </p:nvCxnSpPr>
          <p:spPr>
            <a:xfrm>
              <a:off x="3145700" y="3881135"/>
              <a:ext cx="1426300" cy="7931"/>
            </a:xfrm>
            <a:prstGeom prst="line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DA2B7F8-793C-47C5-B06E-7CEB48C97B71}"/>
                </a:ext>
              </a:extLst>
            </p:cNvPr>
            <p:cNvSpPr txBox="1"/>
            <p:nvPr/>
          </p:nvSpPr>
          <p:spPr>
            <a:xfrm>
              <a:off x="3276600" y="2826965"/>
              <a:ext cx="19722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Physical Address:</a:t>
              </a:r>
            </a:p>
            <a:p>
              <a:r>
                <a:rPr lang="en-US" sz="2000" dirty="0"/>
                <a:t>	0x3500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417A322-CC5A-458E-8B3E-458D86974EC0}"/>
                </a:ext>
              </a:extLst>
            </p:cNvPr>
            <p:cNvSpPr/>
            <p:nvPr/>
          </p:nvSpPr>
          <p:spPr>
            <a:xfrm>
              <a:off x="4579004" y="3576335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EF39633-3093-43FF-BC72-4E4A23284D96}"/>
                </a:ext>
              </a:extLst>
            </p:cNvPr>
            <p:cNvSpPr txBox="1"/>
            <p:nvPr/>
          </p:nvSpPr>
          <p:spPr>
            <a:xfrm>
              <a:off x="4687848" y="3591815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&lt;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2EF8F85-AF56-4122-B021-D5EC30E66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9422" y="4185936"/>
              <a:ext cx="0" cy="614664"/>
            </a:xfrm>
            <a:prstGeom prst="line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4A4234A-DACD-4443-89D2-8F26833332B3}"/>
                </a:ext>
              </a:extLst>
            </p:cNvPr>
            <p:cNvSpPr txBox="1"/>
            <p:nvPr/>
          </p:nvSpPr>
          <p:spPr>
            <a:xfrm>
              <a:off x="3930385" y="4702314"/>
              <a:ext cx="18678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Base Register: </a:t>
              </a:r>
              <a:br>
                <a:rPr lang="en-US" sz="2000" dirty="0"/>
              </a:br>
              <a:r>
                <a:rPr lang="en-US" sz="2000" dirty="0"/>
                <a:t>	0x2000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5E7C7DD-4143-4AF1-AA9E-14A1BCEDF2A5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>
              <a:off x="5188604" y="3854025"/>
              <a:ext cx="12399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B6DB11C-F6AD-4E65-A9F5-7F9AC2B5B93B}"/>
                </a:ext>
              </a:extLst>
            </p:cNvPr>
            <p:cNvSpPr txBox="1"/>
            <p:nvPr/>
          </p:nvSpPr>
          <p:spPr>
            <a:xfrm>
              <a:off x="7539972" y="3653370"/>
              <a:ext cx="8955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ERROR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4E8E13-7630-4611-9226-D243958A1B37}"/>
                </a:ext>
              </a:extLst>
            </p:cNvPr>
            <p:cNvSpPr/>
            <p:nvPr/>
          </p:nvSpPr>
          <p:spPr>
            <a:xfrm>
              <a:off x="6428585" y="3549225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00C0B92-A796-496B-B535-C57B36C31E26}"/>
                </a:ext>
              </a:extLst>
            </p:cNvPr>
            <p:cNvSpPr txBox="1"/>
            <p:nvPr/>
          </p:nvSpPr>
          <p:spPr>
            <a:xfrm>
              <a:off x="6563147" y="3577725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&gt;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02EE0AB-017E-437D-8DB4-344E9C5A8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7240" y="4185936"/>
              <a:ext cx="0" cy="614664"/>
            </a:xfrm>
            <a:prstGeom prst="line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84FE27B-C1D4-4AB6-886F-C05D983075F0}"/>
                </a:ext>
              </a:extLst>
            </p:cNvPr>
            <p:cNvSpPr txBox="1"/>
            <p:nvPr/>
          </p:nvSpPr>
          <p:spPr>
            <a:xfrm>
              <a:off x="5798203" y="4702314"/>
              <a:ext cx="18678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Limit Register: </a:t>
              </a:r>
              <a:br>
                <a:rPr lang="en-US" sz="2000" dirty="0"/>
              </a:br>
              <a:r>
                <a:rPr lang="en-US" sz="2000" dirty="0"/>
                <a:t>	0x3000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119FCC-1253-4D87-A864-F6332508CC89}"/>
                </a:ext>
              </a:extLst>
            </p:cNvPr>
            <p:cNvSpPr txBox="1"/>
            <p:nvPr/>
          </p:nvSpPr>
          <p:spPr>
            <a:xfrm>
              <a:off x="5442481" y="2833262"/>
              <a:ext cx="19722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Physical Address:</a:t>
              </a:r>
            </a:p>
            <a:p>
              <a:r>
                <a:rPr lang="en-US" sz="2000" dirty="0"/>
                <a:t>	0x3500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5190EA8-B4A2-4433-82D4-16E13146FDF4}"/>
                </a:ext>
              </a:extLst>
            </p:cNvPr>
            <p:cNvCxnSpPr>
              <a:cxnSpLocks/>
            </p:cNvCxnSpPr>
            <p:nvPr/>
          </p:nvCxnSpPr>
          <p:spPr>
            <a:xfrm>
              <a:off x="7046031" y="3853425"/>
              <a:ext cx="571524" cy="9756"/>
            </a:xfrm>
            <a:prstGeom prst="line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423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9BB9-6F65-4EBA-9032-658479C4B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allocate programs?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D0D05-1C95-48E0-ADAC-7225F8BAC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now have a mechanism for loading many programs dynamically </a:t>
            </a:r>
          </a:p>
          <a:p>
            <a:r>
              <a:rPr lang="en-US" sz="2400" dirty="0"/>
              <a:t>In real mode we usually only had one program, or at most a few programs that were carefully managed by hand</a:t>
            </a:r>
          </a:p>
          <a:p>
            <a:r>
              <a:rPr lang="en-US" sz="2400" dirty="0"/>
              <a:t>We don’t want the user to have to manually manage where to put programs in memory</a:t>
            </a:r>
          </a:p>
          <a:p>
            <a:r>
              <a:rPr lang="en-US" sz="2400" dirty="0"/>
              <a:t>Can the machine allocate memory space for us?</a:t>
            </a:r>
          </a:p>
          <a:p>
            <a:pPr marL="0" indent="0">
              <a:buNone/>
            </a:pPr>
            <a:endParaRPr lang="en-US" sz="800" dirty="0"/>
          </a:p>
          <a:p>
            <a:pPr marL="0" indent="0" algn="ctr">
              <a:buNone/>
            </a:pPr>
            <a:r>
              <a:rPr lang="en-US" sz="2400" dirty="0"/>
              <a:t>One fundamental limitation:</a:t>
            </a:r>
            <a:br>
              <a:rPr lang="en-US" sz="2400" dirty="0"/>
            </a:br>
            <a:r>
              <a:rPr lang="en-US" sz="2400" b="1" i="1" dirty="0"/>
              <a:t>Programs must be contiguous</a:t>
            </a:r>
            <a:r>
              <a:rPr lang="en-US" sz="240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58AFB-7C85-45C5-AE1A-8E236DA0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92016-C4BD-4862-9DC0-B8CB7F77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8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750</Words>
  <Application>Microsoft Office PowerPoint</Application>
  <PresentationFormat>On-screen Show (4:3)</PresentationFormat>
  <Paragraphs>177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Georgia</vt:lpstr>
      <vt:lpstr>Verdana</vt:lpstr>
      <vt:lpstr>Office Theme</vt:lpstr>
      <vt:lpstr>Address Spaces, Base + Limit Registers, and Contiguous Allocation</vt:lpstr>
      <vt:lpstr>Recall: Real Mode Memory</vt:lpstr>
      <vt:lpstr>Virtual Memory: Virtual Address Spaces</vt:lpstr>
      <vt:lpstr>Implementing Address Spaces with Base + Limit Registers</vt:lpstr>
      <vt:lpstr>Base + Limit Advantages  (over Real Mode)</vt:lpstr>
      <vt:lpstr>Base + Limit Relocation Example</vt:lpstr>
      <vt:lpstr>Base + Limit Isolation Example</vt:lpstr>
      <vt:lpstr>Base + Limit Isolation Example</vt:lpstr>
      <vt:lpstr>Where do we allocate programs?</vt:lpstr>
      <vt:lpstr>Contiguous Allocation: Fragmentation</vt:lpstr>
      <vt:lpstr>Placement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61</cp:revision>
  <dcterms:created xsi:type="dcterms:W3CDTF">2016-01-21T02:03:40Z</dcterms:created>
  <dcterms:modified xsi:type="dcterms:W3CDTF">2020-03-06T19:05:32Z</dcterms:modified>
</cp:coreProperties>
</file>