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" y="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E767-EB7F-4865-820D-0C2DD6F9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Things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E870-1F87-46BC-B915-86E3A5D0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Truly simple systems only get simpler as you dive deeply into them, some simple APIs hide terrible complexity</a:t>
            </a:r>
            <a:endParaRPr lang="en-US" sz="2000" dirty="0"/>
          </a:p>
          <a:p>
            <a:r>
              <a:rPr lang="en-US" sz="2400" dirty="0"/>
              <a:t>Simplicity takes effort- Pascal’s adage: “I have made this longer than usual because I have not had time to make it shorter.”</a:t>
            </a:r>
          </a:p>
          <a:p>
            <a:r>
              <a:rPr lang="en-US" sz="2400" dirty="0"/>
              <a:t>“most of the time we aren’t </a:t>
            </a:r>
            <a:r>
              <a:rPr lang="en-US" sz="2400" i="1" dirty="0"/>
              <a:t>deciding</a:t>
            </a:r>
            <a:r>
              <a:rPr lang="en-US" sz="2400" dirty="0"/>
              <a:t> that things should be simple, which means they become complex”</a:t>
            </a:r>
          </a:p>
          <a:p>
            <a:r>
              <a:rPr lang="en-US" sz="2400" dirty="0"/>
              <a:t>Unit testing and TDD hint at system complexity- simple systems should be simple to test</a:t>
            </a:r>
          </a:p>
          <a:p>
            <a:r>
              <a:rPr lang="en-US" sz="2400" dirty="0"/>
              <a:t>Fast iterations -&gt; experimentation -&gt;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B392-37BF-411D-BE3F-FACA6E1B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FCD2A-3428-414F-B2CA-53434450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B68E-2E07-4789-BEF9-F3584988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7C31-8BE1-4F86-A509-DFBDF30B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Think of a software project where complexity got out of hand. What would you do differently if you had to start over from the beginning?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FBB13-E512-4F25-94CC-306D1DEC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3A7F3-F78F-4A80-9B6D-9658A6AC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31B-7F3B-468D-91CF-5F5BFB30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DE7D-B3C3-4564-A971-415B9DEB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lot of concrete suggestions:</a:t>
            </a:r>
          </a:p>
          <a:p>
            <a:r>
              <a:rPr lang="en-US" sz="2400" dirty="0"/>
              <a:t>TDD isn’t architecture – “tower of functional, yet unrelated or hard to use components” – instead “consume” a system before you apply TDD</a:t>
            </a:r>
          </a:p>
          <a:p>
            <a:r>
              <a:rPr lang="en-US" sz="2400" dirty="0"/>
              <a:t>Design patterns shift burden away from intuition</a:t>
            </a:r>
          </a:p>
          <a:p>
            <a:r>
              <a:rPr lang="en-US" sz="2400" dirty="0"/>
              <a:t>Refactoring tools reduce friction of change</a:t>
            </a:r>
          </a:p>
          <a:p>
            <a:r>
              <a:rPr lang="en-US" sz="2400" dirty="0"/>
              <a:t>Shift your reasoning to a known domain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E33B-71D0-4F8B-AD35-FE343918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97D4-21BE-4C33-A1D0-495C7EDA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3799-F4D1-45C7-BC67-268FF74C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4C81-D0EC-4F22-BB93-E6C193C1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Appreciation – </a:t>
            </a:r>
          </a:p>
          <a:p>
            <a:r>
              <a:rPr lang="en-US" sz="2400" dirty="0"/>
              <a:t>Team morale and personal relationships are especially important in small teams</a:t>
            </a:r>
          </a:p>
          <a:p>
            <a:r>
              <a:rPr lang="en-US" sz="2400" dirty="0"/>
              <a:t>Relationships must be consciously fostered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 a sheet of paper, write down one or two things you appreciate about each other member of your project group. (~6-8 minutes) Once everyone is done, each group member gets a moment in the spotlight as you read your appreciations aloud.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BAA7B-5496-4877-929E-5A6110F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E2B6-3907-4015-9FFB-D488893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23E7-3430-4EC6-90BB-C23FEEC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8E09-044F-4088-82E9-9091D2FD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With time remaining, identify “low-hanging fruit” opportunities for your project: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Consult your existing product backlog and brainstorm other features you’d like to implement</a:t>
            </a:r>
          </a:p>
          <a:p>
            <a:r>
              <a:rPr lang="en-US" sz="1600" dirty="0"/>
              <a:t>Rank each feature on </a:t>
            </a:r>
            <a:r>
              <a:rPr lang="en-US" sz="1600" b="1" dirty="0"/>
              <a:t>Effort</a:t>
            </a:r>
            <a:r>
              <a:rPr lang="en-US" sz="1600" dirty="0"/>
              <a:t>, from 1-10</a:t>
            </a:r>
          </a:p>
          <a:p>
            <a:r>
              <a:rPr lang="en-US" sz="1600" dirty="0"/>
              <a:t>Rank each feature on </a:t>
            </a:r>
            <a:r>
              <a:rPr lang="en-US" sz="1600" b="1" dirty="0"/>
              <a:t>Reward</a:t>
            </a:r>
            <a:r>
              <a:rPr lang="en-US" sz="1600" dirty="0"/>
              <a:t>, from 1-10</a:t>
            </a:r>
          </a:p>
          <a:p>
            <a:r>
              <a:rPr lang="en-US" sz="1600" dirty="0"/>
              <a:t>Plot each feature on a graph, where Y axis is Effort and X axis is Reward</a:t>
            </a:r>
          </a:p>
          <a:p>
            <a:r>
              <a:rPr lang="en-US" sz="1600" dirty="0"/>
              <a:t>Identify groups of low-effort, high-reward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0FE56-93C6-4F51-AE51-954C57DB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0D7CD-BA1B-4DCD-B9B1-297FCA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FEE5B1-CCF3-43C6-B117-F98DE3717BF4}"/>
              </a:ext>
            </a:extLst>
          </p:cNvPr>
          <p:cNvCxnSpPr>
            <a:cxnSpLocks/>
          </p:cNvCxnSpPr>
          <p:nvPr/>
        </p:nvCxnSpPr>
        <p:spPr>
          <a:xfrm flipV="1">
            <a:off x="4724400" y="2438400"/>
            <a:ext cx="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FBE600-A07B-45B0-B69A-6EBE6EB27133}"/>
              </a:ext>
            </a:extLst>
          </p:cNvPr>
          <p:cNvCxnSpPr>
            <a:cxnSpLocks/>
          </p:cNvCxnSpPr>
          <p:nvPr/>
        </p:nvCxnSpPr>
        <p:spPr>
          <a:xfrm>
            <a:off x="4572000" y="5334000"/>
            <a:ext cx="3429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53F1A8-E60C-4700-8C4B-9A1FB7B0EA3A}"/>
              </a:ext>
            </a:extLst>
          </p:cNvPr>
          <p:cNvSpPr txBox="1"/>
          <p:nvPr/>
        </p:nvSpPr>
        <p:spPr>
          <a:xfrm rot="16200000">
            <a:off x="4169823" y="3678515"/>
            <a:ext cx="7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1D7A8-9E25-4AC0-B33B-9B5B2F1F3C96}"/>
              </a:ext>
            </a:extLst>
          </p:cNvPr>
          <p:cNvSpPr txBox="1"/>
          <p:nvPr/>
        </p:nvSpPr>
        <p:spPr>
          <a:xfrm>
            <a:off x="5840544" y="5352745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F7563B-63C5-4A42-8D59-1AC43ABD3C1C}"/>
              </a:ext>
            </a:extLst>
          </p:cNvPr>
          <p:cNvSpPr/>
          <p:nvPr/>
        </p:nvSpPr>
        <p:spPr>
          <a:xfrm>
            <a:off x="6584302" y="3813445"/>
            <a:ext cx="1354487" cy="13544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 Effort, High Reward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EFC7617-712D-44CF-AA5E-A7DE6B82C633}"/>
              </a:ext>
            </a:extLst>
          </p:cNvPr>
          <p:cNvSpPr/>
          <p:nvPr/>
        </p:nvSpPr>
        <p:spPr>
          <a:xfrm>
            <a:off x="4800597" y="2414980"/>
            <a:ext cx="1703232" cy="1547420"/>
          </a:xfrm>
          <a:prstGeom prst="mathMultiply">
            <a:avLst>
              <a:gd name="adj1" fmla="val 784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Effort, Low Reward</a:t>
            </a:r>
          </a:p>
        </p:txBody>
      </p:sp>
    </p:spTree>
    <p:extLst>
      <p:ext uri="{BB962C8B-B14F-4D97-AF65-F5344CB8AC3E}">
        <p14:creationId xmlns:p14="http://schemas.microsoft.com/office/powerpoint/2010/main" val="58552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2D73-F7F5-4002-907D-514ED5EF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 Agile Architecture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5FCE-DC76-4A5D-9E53-148247EC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Big-design-up-front is at odds with the iterative agile approach that delivers value in small chunks</a:t>
            </a:r>
          </a:p>
          <a:p>
            <a:r>
              <a:rPr lang="en-US" sz="2400" dirty="0"/>
              <a:t>The best teams may be self-organizing, but the best architectures require more than this</a:t>
            </a:r>
          </a:p>
          <a:p>
            <a:r>
              <a:rPr lang="en-US" sz="2400" dirty="0"/>
              <a:t>There’s nothing in Scrum to handle cross-team complexity</a:t>
            </a:r>
          </a:p>
          <a:p>
            <a:r>
              <a:rPr lang="en-US" sz="2400" dirty="0"/>
              <a:t>Agile approach designs for testability, </a:t>
            </a:r>
            <a:r>
              <a:rPr lang="en-US" sz="2400" dirty="0" err="1"/>
              <a:t>deployability</a:t>
            </a:r>
            <a:r>
              <a:rPr lang="en-US" sz="2400" dirty="0"/>
              <a:t>, and </a:t>
            </a:r>
            <a:r>
              <a:rPr lang="en-US" sz="2400" dirty="0" err="1"/>
              <a:t>releaseability</a:t>
            </a:r>
            <a:endParaRPr lang="en-US" sz="2400" dirty="0"/>
          </a:p>
          <a:p>
            <a:r>
              <a:rPr lang="en-US" sz="2000" dirty="0"/>
              <a:t>“</a:t>
            </a:r>
            <a:r>
              <a:rPr lang="en-US" sz="2400" dirty="0"/>
              <a:t>Agile </a:t>
            </a:r>
            <a:r>
              <a:rPr lang="en-US" sz="2400" dirty="0" err="1"/>
              <a:t>organisations</a:t>
            </a:r>
            <a:r>
              <a:rPr lang="en-US" sz="2400" dirty="0"/>
              <a:t> should not create a hierarchy that places architects at the top of the tree. It is a </a:t>
            </a:r>
            <a:r>
              <a:rPr lang="en-US" sz="2400" i="1" dirty="0"/>
              <a:t>specialism</a:t>
            </a:r>
            <a:r>
              <a:rPr lang="en-US" sz="2400" dirty="0"/>
              <a:t> that supports and enhances development.”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6C1CD-F3BC-42EB-92C3-B3C59C75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344EC-57F9-4E2E-8BF6-523B9AA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E1AF-A78B-4B08-BAEC-8C848926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97CA-E575-410C-B3D0-EA43BB8C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Is there an inherent conflict between software architecture and agile philosophy?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there is conflict, who wins?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11B58-7831-476E-9D97-2E7393A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CDAF-172C-4D11-B5C7-FAB32709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9473-FBDB-4DD3-920D-7E0F9D2C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F630-2E81-4765-B2A7-10DD3B7F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metric of “working code” really does devalue or discourage architectural efforts (esp. documentation)</a:t>
            </a:r>
          </a:p>
          <a:p>
            <a:r>
              <a:rPr lang="en-US" sz="2400" dirty="0"/>
              <a:t>BDUF really does slow down development</a:t>
            </a:r>
          </a:p>
          <a:p>
            <a:r>
              <a:rPr lang="en-US" sz="2400" dirty="0"/>
              <a:t>But, ignoring architecture concerns can build substantial “technical debt” – e.g. Twitter case study</a:t>
            </a:r>
          </a:p>
          <a:p>
            <a:r>
              <a:rPr lang="en-US" sz="2400" dirty="0"/>
              <a:t>Critical judgement call- When and how do we stop development to do architecture? How much is enough?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13EB4-0781-4F12-A702-342C7515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88814-4F09-46C5-A89A-92E9ECAC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94AD-B552-44F8-BD9A-AB9FF318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30E0-D648-4CDB-BF3E-70AF5D48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agile promotes testability, </a:t>
            </a:r>
            <a:r>
              <a:rPr lang="en-US" sz="2400" dirty="0" err="1"/>
              <a:t>deployability</a:t>
            </a:r>
            <a:r>
              <a:rPr lang="en-US" sz="2400" dirty="0"/>
              <a:t>, and </a:t>
            </a:r>
            <a:r>
              <a:rPr lang="en-US" sz="2400" dirty="0" err="1"/>
              <a:t>releaseability</a:t>
            </a:r>
            <a:r>
              <a:rPr lang="en-US" sz="2400" dirty="0"/>
              <a:t>, then what does software architecture promote?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(Our case studies give some concrete answers.)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E3A7F-3146-49BA-A1DC-0ACFE4F9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A6654-85E9-4AAF-85CE-B941359B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7A39-BB8C-4C2F-BB65-B3088095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ECDA-40B3-4E2F-B924-51E9D06A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Arch. supports testability by codifying system-internals and interactions</a:t>
            </a:r>
          </a:p>
          <a:p>
            <a:r>
              <a:rPr lang="en-US" sz="2400" dirty="0"/>
              <a:t>Arch. supports </a:t>
            </a:r>
            <a:r>
              <a:rPr lang="en-US" sz="2400" dirty="0" err="1"/>
              <a:t>deployability</a:t>
            </a:r>
            <a:r>
              <a:rPr lang="en-US" sz="2400" dirty="0"/>
              <a:t> by isolating and component-</a:t>
            </a:r>
            <a:r>
              <a:rPr lang="en-US" sz="2400" dirty="0" err="1"/>
              <a:t>izing</a:t>
            </a:r>
            <a:r>
              <a:rPr lang="en-US" sz="2400" dirty="0"/>
              <a:t> software</a:t>
            </a:r>
          </a:p>
          <a:p>
            <a:r>
              <a:rPr lang="en-US" sz="2400" dirty="0"/>
              <a:t>Arch. supports </a:t>
            </a:r>
            <a:r>
              <a:rPr lang="en-US" sz="2400" dirty="0" err="1"/>
              <a:t>releasability</a:t>
            </a:r>
            <a:r>
              <a:rPr lang="en-US" sz="2400" dirty="0"/>
              <a:t> by simplifying the scope of development work to an immediate component and its interface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Developer time is a zero-sum game, like with testing, architecture work consumes time that could be spent on other </a:t>
            </a:r>
            <a:r>
              <a:rPr lang="en-US" sz="2400"/>
              <a:t>productive activities.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5AB55-99FA-49D2-AAB8-5E03C32D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94029-AD1E-4CEA-B493-ADC58077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13A2-E185-4AEA-A82F-B5686C17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Astronauts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9404-4A30-4BA6-8740-3FE76AA3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Abstractions let us “go up a level,” but if we go up too high, we run out of oxygen</a:t>
            </a:r>
          </a:p>
          <a:p>
            <a:r>
              <a:rPr lang="en-US" sz="2400" dirty="0"/>
              <a:t>Napster example: peer-to-peer is irrelevant, the fact you can listen to a song immediately is cool</a:t>
            </a:r>
          </a:p>
          <a:p>
            <a:r>
              <a:rPr lang="en-US" sz="2400" dirty="0"/>
              <a:t>Using “peer-to-peer” everywhere is silly and over-hyped (modern comparison: blockchain)</a:t>
            </a:r>
          </a:p>
          <a:p>
            <a:r>
              <a:rPr lang="en-US" sz="2400" dirty="0"/>
              <a:t>Some architectures are solving problems that are so high-level they’re not real problems in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0FB0E-556E-4D62-BC7A-F1F2E1CE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D99B8-12CF-4939-9BAD-D14D683D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A166-4966-4832-A14C-759F1652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4708-0FD2-4797-8C49-29CFE1CD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Are there any times in your past where you felt that you or a project team wasted effort by focusing on software architecture? Why?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(Those of you with industry experience, please share!)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41070-53EC-4577-A527-A48A47A8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ADD7C-9E33-4EE7-B4C0-25D383AB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7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4DEA-3CD1-4EC8-9E1C-FE597365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1AFB-DCD6-46B1-A37A-160FFE5D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before, allocating time is a zero-sum game. There are legitimate gripes about too abstract architectures. That said:</a:t>
            </a:r>
          </a:p>
          <a:p>
            <a:r>
              <a:rPr lang="en-US" sz="2400" dirty="0"/>
              <a:t>Some technologies mentioned a lot of developers find value in : Java, XML, .NET… notice he only brings up </a:t>
            </a:r>
            <a:r>
              <a:rPr lang="en-US" sz="2400" dirty="0" err="1"/>
              <a:t>HailStorm</a:t>
            </a:r>
            <a:r>
              <a:rPr lang="en-US" sz="2400" dirty="0"/>
              <a:t> in the follow-up piece</a:t>
            </a:r>
          </a:p>
          <a:p>
            <a:r>
              <a:rPr lang="en-US" sz="2400" dirty="0"/>
              <a:t>Technologies can evolve ideas even if they’re not everyday names in tech- e.g. CORBA and similar approaches defined what we now call Service Oriented Architecture (Amazon, Twitter,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13E7A-00D0-423D-964C-4469509B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0CAA-3266-46B3-ADE3-16757529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914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Verdana</vt:lpstr>
      <vt:lpstr>Office Theme</vt:lpstr>
      <vt:lpstr>Software Architecture Discussion</vt:lpstr>
      <vt:lpstr> Pro Agile Architecture Statements</vt:lpstr>
      <vt:lpstr>Discussion 1</vt:lpstr>
      <vt:lpstr>My Observations 1</vt:lpstr>
      <vt:lpstr>Discussion 2</vt:lpstr>
      <vt:lpstr>My Observations 2</vt:lpstr>
      <vt:lpstr>Architecture Astronauts Statements</vt:lpstr>
      <vt:lpstr>Discussion 3</vt:lpstr>
      <vt:lpstr>My Observations 3</vt:lpstr>
      <vt:lpstr>Simple Things Statements</vt:lpstr>
      <vt:lpstr>Discussion 4</vt:lpstr>
      <vt:lpstr>My Observations 4</vt:lpstr>
      <vt:lpstr>Sprint 3 Retrospective</vt:lpstr>
      <vt:lpstr>Sprint 3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57</cp:revision>
  <dcterms:created xsi:type="dcterms:W3CDTF">2016-01-21T02:03:40Z</dcterms:created>
  <dcterms:modified xsi:type="dcterms:W3CDTF">2019-11-12T05:46:35Z</dcterms:modified>
</cp:coreProperties>
</file>