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7" r:id="rId4"/>
    <p:sldId id="261" r:id="rId5"/>
    <p:sldId id="259" r:id="rId6"/>
    <p:sldId id="260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DA5"/>
    <a:srgbClr val="47FF4D"/>
    <a:srgbClr val="720D1A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82" y="37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4FB44-D9BB-4AE5-A1A8-90C00510A7C0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D4BF9-4F82-4169-95B0-797E1744D4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73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003DA5"/>
                </a:solidFill>
                <a:latin typeface="Georgia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522S – Advanced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5715000"/>
            <a:ext cx="9144000" cy="1143000"/>
          </a:xfrm>
          <a:prstGeom prst="rect">
            <a:avLst/>
          </a:prstGeom>
          <a:solidFill>
            <a:srgbClr val="003DA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dferry\Desktop\logohorizontal_white_rg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825" y="5775701"/>
            <a:ext cx="4070350" cy="102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</p:spPr>
        <p:txBody>
          <a:bodyPr/>
          <a:lstStyle/>
          <a:p>
            <a:r>
              <a:rPr lang="en-US" dirty="0"/>
              <a:t>CSCI 5030 – Principles of Software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</p:spPr>
        <p:txBody>
          <a:bodyPr/>
          <a:lstStyle/>
          <a:p>
            <a:r>
              <a:rPr lang="en-US" dirty="0"/>
              <a:t>CSCI 5030 – Principles of Software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</p:spPr>
        <p:txBody>
          <a:bodyPr/>
          <a:lstStyle/>
          <a:p>
            <a:r>
              <a:rPr lang="en-US" dirty="0"/>
              <a:t>CSCI 5030 – Principles of Software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</p:spPr>
        <p:txBody>
          <a:bodyPr/>
          <a:lstStyle/>
          <a:p>
            <a:r>
              <a:rPr lang="en-US" dirty="0"/>
              <a:t>CSCI 5030 – Principles of Software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</p:spPr>
        <p:txBody>
          <a:bodyPr/>
          <a:lstStyle/>
          <a:p>
            <a:r>
              <a:rPr lang="en-US" dirty="0"/>
              <a:t>CSCI 5030 – Principles of Software Development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</p:spPr>
        <p:txBody>
          <a:bodyPr/>
          <a:lstStyle/>
          <a:p>
            <a:r>
              <a:rPr lang="en-US" dirty="0"/>
              <a:t>CSCI 5030 – Principles of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</p:spPr>
        <p:txBody>
          <a:bodyPr/>
          <a:lstStyle/>
          <a:p>
            <a:r>
              <a:rPr lang="en-US"/>
              <a:t>CSCI 5030 – Principles of Software Development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</p:spPr>
        <p:txBody>
          <a:bodyPr/>
          <a:lstStyle/>
          <a:p>
            <a:r>
              <a:rPr lang="en-US" dirty="0"/>
              <a:t>CSCI 5030 – Principles of Software Development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</p:spPr>
        <p:txBody>
          <a:bodyPr/>
          <a:lstStyle/>
          <a:p>
            <a:r>
              <a:rPr lang="en-US" dirty="0"/>
              <a:t>CSCI 5030 – Principles of Software Development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003DA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816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CSCI 5030 – Principles of Software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BFBFBF"/>
                </a:solidFill>
              </a:defRPr>
            </a:lvl1pPr>
          </a:lstStyle>
          <a:p>
            <a:fld id="{A773B20C-5347-4FF9-A9F0-76F937F6021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2" descr="C:\Users\dferry\Desktop\logohorizontal_white_rgb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261419"/>
            <a:ext cx="2286000" cy="573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003DA5"/>
          </a:solidFill>
          <a:latin typeface="Georg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Reviews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/>
          <a:p>
            <a:r>
              <a:rPr lang="en-US" sz="1800" dirty="0"/>
              <a:t>Kevin </a:t>
            </a:r>
            <a:r>
              <a:rPr lang="en-US" sz="1800" dirty="0" err="1"/>
              <a:t>Scannell</a:t>
            </a:r>
            <a:r>
              <a:rPr lang="en-US" sz="1800" dirty="0"/>
              <a:t>, David Ferry</a:t>
            </a:r>
            <a:br>
              <a:rPr lang="en-US" sz="1800" dirty="0"/>
            </a:br>
            <a:r>
              <a:rPr lang="en-US" sz="1800" dirty="0"/>
              <a:t>CSCI 5030 – Principles of Software Development</a:t>
            </a:r>
          </a:p>
          <a:p>
            <a:r>
              <a:rPr lang="en-US" sz="1800" dirty="0"/>
              <a:t>Saint Louis University</a:t>
            </a:r>
            <a:br>
              <a:rPr lang="en-US" sz="1800" dirty="0"/>
            </a:br>
            <a:r>
              <a:rPr lang="en-US" sz="1800" dirty="0"/>
              <a:t>St. Louis, MO 63103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E72EA-C0B4-479A-8753-F43B93761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of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C2313-4533-477C-81DB-977DCE58E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Whereas, evidence of code reviews is necessary for your project grade:</a:t>
            </a:r>
          </a:p>
          <a:p>
            <a:r>
              <a:rPr lang="en-US" sz="2400" dirty="0"/>
              <a:t>Meet with group and decide on a code review methodology (doesn’t have to be Gitlab)</a:t>
            </a:r>
          </a:p>
          <a:p>
            <a:pPr lvl="1"/>
            <a:r>
              <a:rPr lang="en-US" sz="2000" dirty="0"/>
              <a:t>Who gets what reviews? How are you going to load balance?</a:t>
            </a:r>
          </a:p>
          <a:p>
            <a:pPr lvl="1"/>
            <a:r>
              <a:rPr lang="en-US" sz="2000" dirty="0"/>
              <a:t>Do you have a formal changeset format? Are you going to use a checklist? A guiding set of questions? </a:t>
            </a:r>
          </a:p>
          <a:p>
            <a:r>
              <a:rPr lang="en-US" sz="2400" dirty="0"/>
              <a:t>Create a code review request, even if trivial, and send it to a reviewer</a:t>
            </a:r>
          </a:p>
          <a:p>
            <a:r>
              <a:rPr lang="en-US" sz="2400" dirty="0"/>
              <a:t>Complete a code review, even if trivial</a:t>
            </a:r>
          </a:p>
          <a:p>
            <a:pPr lvl="1"/>
            <a:r>
              <a:rPr lang="en-US" sz="2000" dirty="0"/>
              <a:t>Practice “Respecting the human”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9126FF-9442-4226-A95B-97E7C1B7B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6E124E-F289-4364-A12F-DE61669AF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42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26A89-AA01-462E-A516-FE9A63F1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D26F7-3DFE-45BF-9BA9-4077B6F55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Everyone has blind spots, especially as creators</a:t>
            </a:r>
          </a:p>
          <a:p>
            <a:pPr lvl="1"/>
            <a:r>
              <a:rPr lang="en-US" sz="2000" dirty="0"/>
              <a:t>We can get attached to our own work</a:t>
            </a:r>
          </a:p>
          <a:p>
            <a:pPr lvl="1"/>
            <a:r>
              <a:rPr lang="en-US" sz="2000" dirty="0"/>
              <a:t>We have implicit biases</a:t>
            </a:r>
          </a:p>
          <a:p>
            <a:pPr lvl="2"/>
            <a:r>
              <a:rPr lang="en-US" sz="1800" dirty="0"/>
              <a:t>E.g. native English speakers vs. non-native speakers</a:t>
            </a:r>
          </a:p>
          <a:p>
            <a:pPr lvl="1"/>
            <a:r>
              <a:rPr lang="en-US" sz="2000" dirty="0"/>
              <a:t>We don’t like to redo or expand work</a:t>
            </a:r>
          </a:p>
          <a:p>
            <a:pPr lvl="2"/>
            <a:r>
              <a:rPr lang="en-US" sz="1800" dirty="0"/>
              <a:t>Deadline is looming, what do we do?</a:t>
            </a:r>
          </a:p>
          <a:p>
            <a:pPr lvl="2"/>
            <a:r>
              <a:rPr lang="en-US" sz="1800" dirty="0"/>
              <a:t>Performance eval is coming up, what do we do?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Diverse teams have members with different experiences and specialties</a:t>
            </a:r>
          </a:p>
          <a:p>
            <a:pPr lvl="1"/>
            <a:r>
              <a:rPr lang="en-US" sz="2000" dirty="0"/>
              <a:t>Testers, developers, QA, computer security, etc.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Studies show good code reviews can catch up to  60%-70% of code defects</a:t>
            </a:r>
          </a:p>
          <a:p>
            <a:pPr lvl="1"/>
            <a:r>
              <a:rPr lang="en-US" sz="2000" dirty="0"/>
              <a:t>Defects can be correctness problems, but also maintainability, style, inefficiencies, architecture problems…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A259DD-BA05-4D4E-86B9-30141C54A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7E4F55-4A4A-4C9C-8488-13C0701CA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87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F3144-DA33-4FAF-9ABD-EDEE9AE6D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Historic Code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52362-2BD7-4004-856F-2B78C2D34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Early 70’s: Traditional waterfall model projects incorporate code reviews to locate errors during development and before testing:</a:t>
            </a:r>
            <a:endParaRPr lang="en-US" sz="2000" dirty="0"/>
          </a:p>
          <a:p>
            <a:pPr lvl="1"/>
            <a:r>
              <a:rPr lang="en-US" sz="2000" dirty="0"/>
              <a:t>Recall large cost of errors in waterfall model</a:t>
            </a:r>
          </a:p>
          <a:p>
            <a:pPr lvl="1"/>
            <a:r>
              <a:rPr lang="en-US" sz="2000" dirty="0"/>
              <a:t>Called inspection, peer review, etc.</a:t>
            </a:r>
          </a:p>
          <a:p>
            <a:pPr lvl="1"/>
            <a:r>
              <a:rPr lang="en-US" sz="2000" dirty="0"/>
              <a:t>Often highly formal, can have its own defined process</a:t>
            </a:r>
          </a:p>
          <a:p>
            <a:pPr lvl="1"/>
            <a:r>
              <a:rPr lang="en-US" sz="2000" dirty="0"/>
              <a:t>Large groups (5-20 or more) </a:t>
            </a:r>
          </a:p>
          <a:p>
            <a:pPr lvl="1"/>
            <a:r>
              <a:rPr lang="en-US" sz="2000" dirty="0"/>
              <a:t>Printed binders with code</a:t>
            </a:r>
          </a:p>
          <a:p>
            <a:pPr lvl="1"/>
            <a:r>
              <a:rPr lang="en-US" sz="2000" dirty="0"/>
              <a:t>Lots of documentation: who, what, why, and results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4008D8-C938-449D-837E-2AECE5EA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8DCB1A-1FA9-4F37-9877-D9B7F258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46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62D68-112B-4273-A260-6DD0ED60B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Checklist </a:t>
            </a:r>
            <a:br>
              <a:rPr lang="en-US" dirty="0"/>
            </a:br>
            <a:r>
              <a:rPr lang="en-US" dirty="0"/>
              <a:t>(can lead to ~60-70% correctness)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C76AF-A183-4B22-AC79-7553E9CDF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 numCol="2">
            <a:normAutofit/>
          </a:bodyPr>
          <a:lstStyle/>
          <a:p>
            <a:r>
              <a:rPr lang="en-US" sz="1500" dirty="0"/>
              <a:t>Use of uninitialized variables</a:t>
            </a:r>
          </a:p>
          <a:p>
            <a:r>
              <a:rPr lang="en-US" sz="1500" dirty="0"/>
              <a:t>Array index out of bounds</a:t>
            </a:r>
          </a:p>
          <a:p>
            <a:r>
              <a:rPr lang="en-US" sz="1500" dirty="0"/>
              <a:t>Array indices that aren’t integers</a:t>
            </a:r>
          </a:p>
          <a:p>
            <a:r>
              <a:rPr lang="en-US" sz="1500" dirty="0"/>
              <a:t>Null  pointers</a:t>
            </a:r>
          </a:p>
          <a:p>
            <a:r>
              <a:rPr lang="en-US" sz="1500" dirty="0"/>
              <a:t>Memory leaks, allocation without deallocation</a:t>
            </a:r>
          </a:p>
          <a:p>
            <a:r>
              <a:rPr lang="en-US" sz="1500" dirty="0"/>
              <a:t>Index off-by-one errors</a:t>
            </a:r>
          </a:p>
          <a:p>
            <a:r>
              <a:rPr lang="en-US" sz="1500" dirty="0"/>
              <a:t>&lt;= vs &lt; errors</a:t>
            </a:r>
          </a:p>
          <a:p>
            <a:r>
              <a:rPr lang="en-US" sz="1500" dirty="0"/>
              <a:t>Class inheritance is correct, all virtual functions have implementations</a:t>
            </a:r>
          </a:p>
          <a:p>
            <a:r>
              <a:rPr lang="en-US" sz="1500" dirty="0"/>
              <a:t>Integer arithmetic vs. floating point usage</a:t>
            </a:r>
          </a:p>
          <a:p>
            <a:r>
              <a:rPr lang="en-US" sz="1500" dirty="0"/>
              <a:t>Overflow/underflow in calculations</a:t>
            </a:r>
          </a:p>
          <a:p>
            <a:r>
              <a:rPr lang="en-US" sz="1500" dirty="0"/>
              <a:t>Division by zero</a:t>
            </a:r>
          </a:p>
          <a:p>
            <a:r>
              <a:rPr lang="en-US" sz="1500" dirty="0"/>
              <a:t>Appropriate typing (signed vs. unsigned)</a:t>
            </a:r>
          </a:p>
          <a:p>
            <a:r>
              <a:rPr lang="en-US" sz="1500" dirty="0"/>
              <a:t>Values in meaningful ranges? (e.g. 0.0-1.0 instead of any floating point value)</a:t>
            </a:r>
          </a:p>
          <a:p>
            <a:r>
              <a:rPr lang="en-US" sz="1500" dirty="0"/>
              <a:t>Equality comparison with floats</a:t>
            </a:r>
          </a:p>
          <a:p>
            <a:r>
              <a:rPr lang="en-US" sz="1500" dirty="0"/>
              <a:t>Order of operations is clear</a:t>
            </a:r>
          </a:p>
          <a:p>
            <a:r>
              <a:rPr lang="en-US" sz="1500" dirty="0"/>
              <a:t>Double-check complicated Boolean expressions</a:t>
            </a:r>
          </a:p>
          <a:p>
            <a:r>
              <a:rPr lang="en-US" sz="1500" dirty="0"/>
              <a:t>Do all loops terminate?</a:t>
            </a:r>
          </a:p>
          <a:p>
            <a:r>
              <a:rPr lang="en-US" sz="1500" dirty="0"/>
              <a:t>Is there any dead (unreachable) code?</a:t>
            </a:r>
          </a:p>
          <a:p>
            <a:r>
              <a:rPr lang="en-US" sz="1500" dirty="0"/>
              <a:t>Are all assumptions stated and enforced?</a:t>
            </a:r>
          </a:p>
          <a:p>
            <a:r>
              <a:rPr lang="en-US" sz="1500" dirty="0"/>
              <a:t>Order of arguments passed to functions</a:t>
            </a:r>
          </a:p>
          <a:p>
            <a:r>
              <a:rPr lang="en-US" sz="1500" dirty="0"/>
              <a:t>Units on numerical arguments and agreement between interfaces</a:t>
            </a:r>
          </a:p>
          <a:p>
            <a:r>
              <a:rPr lang="en-US" sz="1500" dirty="0"/>
              <a:t>Global variables, constant variables, etc. handled properly</a:t>
            </a:r>
          </a:p>
          <a:p>
            <a:pPr marL="0" indent="0">
              <a:buNone/>
            </a:pPr>
            <a:endParaRPr lang="en-US" sz="15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361FF6-CC9B-486F-B9BB-0B917C65C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39098D-55B0-488B-B458-19705C23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14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6DC4D-3B81-4B66-A0AB-D602C75D6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Code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7E645-F8C2-47D2-9C3C-627309A91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Anything that gets a second, third, etc. set of eyes on your code:</a:t>
            </a:r>
          </a:p>
          <a:p>
            <a:r>
              <a:rPr lang="en-US" sz="2400" dirty="0"/>
              <a:t>Change-based review (e.g. Google)</a:t>
            </a:r>
          </a:p>
          <a:p>
            <a:pPr lvl="1"/>
            <a:r>
              <a:rPr lang="en-US" sz="2000" dirty="0"/>
              <a:t>Author creates a changeset– statement of changes and purpose- after automated tests pass</a:t>
            </a:r>
          </a:p>
          <a:p>
            <a:pPr lvl="1"/>
            <a:r>
              <a:rPr lang="en-US" sz="2000" dirty="0"/>
              <a:t>Peer provides “notes” to author, may go back several times, eventually signs off on changes and commit</a:t>
            </a:r>
          </a:p>
          <a:p>
            <a:pPr lvl="1"/>
            <a:r>
              <a:rPr lang="en-US" sz="2000" dirty="0"/>
              <a:t>Only after automated testing succeeds</a:t>
            </a:r>
          </a:p>
          <a:p>
            <a:r>
              <a:rPr lang="en-US" sz="2400" dirty="0"/>
              <a:t>Pair programming</a:t>
            </a:r>
          </a:p>
          <a:p>
            <a:r>
              <a:rPr lang="en-US" sz="2400" dirty="0"/>
              <a:t>Formal reviews</a:t>
            </a:r>
          </a:p>
          <a:p>
            <a:pPr lvl="1"/>
            <a:r>
              <a:rPr lang="en-US" sz="2000" dirty="0"/>
              <a:t>Analyze high level questions of design</a:t>
            </a:r>
          </a:p>
          <a:p>
            <a:pPr lvl="1"/>
            <a:r>
              <a:rPr lang="en-US" sz="2000" dirty="0"/>
              <a:t>Interfaces, public APIs</a:t>
            </a:r>
          </a:p>
          <a:p>
            <a:pPr lvl="1"/>
            <a:r>
              <a:rPr lang="en-US" sz="2000" dirty="0"/>
              <a:t>Multi-team impacts</a:t>
            </a:r>
          </a:p>
          <a:p>
            <a:pPr lvl="1"/>
            <a:r>
              <a:rPr lang="en-US" sz="2000" dirty="0"/>
              <a:t>Crosscutting concerns (performance, security, etc.)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C93506-B938-4464-802F-BAC86DC78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8C37F3-FCB9-40CB-8138-2AC9D04A9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60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56BAC-4FBD-437C-AA86-1A663D130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E5702-E23C-4886-A756-B5213A3EE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TDD/unit/integration tests ensure code is already “correct,” what else is there?</a:t>
            </a:r>
          </a:p>
          <a:p>
            <a:pPr lvl="1"/>
            <a:r>
              <a:rPr lang="en-US" sz="2000" dirty="0"/>
              <a:t>Catch corner/edge cases and not covered by test suite</a:t>
            </a:r>
          </a:p>
          <a:p>
            <a:pPr lvl="1"/>
            <a:r>
              <a:rPr lang="en-US" sz="2000" dirty="0"/>
              <a:t>“Code smells” and code hygiene</a:t>
            </a:r>
          </a:p>
          <a:p>
            <a:pPr lvl="1"/>
            <a:r>
              <a:rPr lang="en-US" sz="2000" dirty="0"/>
              <a:t>Improve maintainability, “go fast forever”</a:t>
            </a:r>
          </a:p>
          <a:p>
            <a:pPr lvl="1"/>
            <a:r>
              <a:rPr lang="en-US" sz="2000" dirty="0"/>
              <a:t>Lack of scalability, lack of modularity</a:t>
            </a:r>
          </a:p>
          <a:p>
            <a:pPr lvl="1"/>
            <a:r>
              <a:rPr lang="en-US" sz="2000" dirty="0"/>
              <a:t>Poor architecture or design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Managed/triggered in different ways:</a:t>
            </a:r>
          </a:p>
          <a:p>
            <a:pPr lvl="1"/>
            <a:r>
              <a:rPr lang="en-US" sz="2000" dirty="0"/>
              <a:t>When merging feature branches to main (E.g. Git)</a:t>
            </a:r>
          </a:p>
          <a:p>
            <a:pPr lvl="1"/>
            <a:r>
              <a:rPr lang="en-US" sz="2000" dirty="0"/>
              <a:t>When bugs are fixed in a bug tracker (E.g. Bugzilla)</a:t>
            </a:r>
          </a:p>
          <a:p>
            <a:pPr lvl="1"/>
            <a:r>
              <a:rPr lang="en-US" sz="2000" dirty="0"/>
              <a:t>Other tools with version control (E.g. </a:t>
            </a:r>
            <a:r>
              <a:rPr lang="en-US" sz="2000" dirty="0" err="1"/>
              <a:t>Reviewboard</a:t>
            </a:r>
            <a:r>
              <a:rPr lang="en-US" sz="2000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7DF916-9325-4B70-B413-BB479D7AD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D2335E-A0D4-43AB-9B99-11176E3CA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88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28CEB-F36B-419B-A339-D638D99EF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Side of Code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FFCC5-10D3-4716-9A01-C5E8456A9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953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Code review goal: improve shared codebase, make every one’s life easier, improve team working relationship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Hazards in reality:</a:t>
            </a:r>
          </a:p>
          <a:p>
            <a:r>
              <a:rPr lang="en-US" sz="1800" dirty="0"/>
              <a:t>Feedback can be seen as criticism or personal attacks</a:t>
            </a:r>
          </a:p>
          <a:p>
            <a:pPr lvl="1"/>
            <a:r>
              <a:rPr lang="en-US" sz="1400" dirty="0"/>
              <a:t>Tone of voice and body language cannot be seen via text</a:t>
            </a:r>
          </a:p>
          <a:p>
            <a:r>
              <a:rPr lang="en-US" sz="1800" dirty="0"/>
              <a:t>Nit-picking over personal preferences</a:t>
            </a:r>
          </a:p>
          <a:p>
            <a:pPr lvl="1"/>
            <a:r>
              <a:rPr lang="en-US" sz="1400" dirty="0"/>
              <a:t>Code style, design “what-ifs”</a:t>
            </a:r>
          </a:p>
          <a:p>
            <a:r>
              <a:rPr lang="en-US" sz="1800" dirty="0"/>
              <a:t>Reviewer brings in out-of-scope problems to address</a:t>
            </a:r>
          </a:p>
          <a:p>
            <a:r>
              <a:rPr lang="en-US" sz="1800" dirty="0"/>
              <a:t>Author and reviewer stalemate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C507C0-CD3C-46A3-81D8-9320C41B6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217A79-1149-4114-A688-78DD93DF1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DE2F58C-EFA2-429C-A03D-BC91F1CA9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042" y="1219200"/>
            <a:ext cx="2972594" cy="475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B9AE689-CD8E-4A06-A182-900C747BB061}"/>
              </a:ext>
            </a:extLst>
          </p:cNvPr>
          <p:cNvSpPr/>
          <p:nvPr/>
        </p:nvSpPr>
        <p:spPr>
          <a:xfrm>
            <a:off x="5698302" y="5941497"/>
            <a:ext cx="1174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mtlynch.io</a:t>
            </a:r>
          </a:p>
        </p:txBody>
      </p:sp>
    </p:spTree>
    <p:extLst>
      <p:ext uri="{BB962C8B-B14F-4D97-AF65-F5344CB8AC3E}">
        <p14:creationId xmlns:p14="http://schemas.microsoft.com/office/powerpoint/2010/main" val="2822649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731A1-8778-4A9C-841B-8F3B4EC3E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Respecting the Human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72FDA-B47E-4618-A824-338289D41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5479"/>
            <a:ext cx="8229600" cy="4983162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Bring the code up a letter grade or two, not from an F to an A</a:t>
            </a:r>
          </a:p>
          <a:p>
            <a:pPr lvl="1"/>
            <a:r>
              <a:rPr lang="en-US" sz="1600" dirty="0"/>
              <a:t>Trust they will get better over time</a:t>
            </a:r>
          </a:p>
          <a:p>
            <a:r>
              <a:rPr lang="en-US" sz="2000" dirty="0"/>
              <a:t>Tie feedback to principles, not opinions</a:t>
            </a:r>
          </a:p>
          <a:p>
            <a:pPr lvl="1"/>
            <a:r>
              <a:rPr lang="en-US" sz="1600" dirty="0"/>
              <a:t>Sometimes hard to articulate, try anyway</a:t>
            </a:r>
          </a:p>
          <a:p>
            <a:pPr lvl="1"/>
            <a:r>
              <a:rPr lang="en-US" sz="1600" dirty="0"/>
              <a:t>Is it not scalable, not modular, too much happening in one class/function, not according to style guide</a:t>
            </a:r>
          </a:p>
          <a:p>
            <a:r>
              <a:rPr lang="en-US" sz="2000" dirty="0"/>
              <a:t>Frame feedback as requests, not commands</a:t>
            </a:r>
          </a:p>
          <a:p>
            <a:pPr lvl="1"/>
            <a:r>
              <a:rPr lang="en-US" sz="1600" dirty="0"/>
              <a:t>You wouldn’t tell a co-worker “go get me a coffee”</a:t>
            </a:r>
          </a:p>
          <a:p>
            <a:pPr lvl="1"/>
            <a:r>
              <a:rPr lang="en-US" sz="1600" dirty="0"/>
              <a:t>Use inclusive language: “we should add error-checking here”</a:t>
            </a:r>
          </a:p>
          <a:p>
            <a:r>
              <a:rPr lang="en-US" sz="2000" dirty="0"/>
              <a:t>Split large reviews into small reviews</a:t>
            </a:r>
          </a:p>
          <a:p>
            <a:pPr lvl="1"/>
            <a:r>
              <a:rPr lang="en-US" sz="1600" dirty="0"/>
              <a:t>Accept good pieces and build momentum</a:t>
            </a:r>
          </a:p>
          <a:p>
            <a:pPr lvl="1"/>
            <a:r>
              <a:rPr lang="en-US" sz="1600" dirty="0"/>
              <a:t>Return reviews quickly- motivates authors to submit small changesets vs. it takes a week for 100 lines or 1000 lines</a:t>
            </a:r>
          </a:p>
          <a:p>
            <a:r>
              <a:rPr lang="en-US" sz="2000" dirty="0"/>
              <a:t>Offer </a:t>
            </a:r>
            <a:r>
              <a:rPr lang="en-US" sz="2000" i="1" dirty="0"/>
              <a:t>sincere</a:t>
            </a:r>
            <a:r>
              <a:rPr lang="en-US" sz="2000" dirty="0"/>
              <a:t> praise where possible</a:t>
            </a:r>
          </a:p>
          <a:p>
            <a:r>
              <a:rPr lang="en-US" sz="2000" dirty="0"/>
              <a:t>Don’t hold up approval over trivial changes</a:t>
            </a:r>
          </a:p>
          <a:p>
            <a:pPr lvl="1"/>
            <a:r>
              <a:rPr lang="en-US" sz="1600" dirty="0"/>
              <a:t>Trust their professionalism</a:t>
            </a:r>
          </a:p>
          <a:p>
            <a:pPr lvl="1"/>
            <a:r>
              <a:rPr lang="en-US" sz="1600" dirty="0"/>
              <a:t>Let the machines handle unit/integration tests, code style, indentation, etc.</a:t>
            </a:r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52A08-28B9-4BDA-A91A-9E251D478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1B5151-56F4-4F89-A6CC-001F2017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7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64EEB-CE50-44BA-B34B-84DFDE0B6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Gitlab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D2F62-C863-45CA-A85F-0EC5966A6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New changes are created in a branch</a:t>
            </a:r>
          </a:p>
          <a:p>
            <a:r>
              <a:rPr lang="en-US" sz="2400" dirty="0"/>
              <a:t>Author proposes merging changes</a:t>
            </a:r>
          </a:p>
          <a:p>
            <a:r>
              <a:rPr lang="en-US" sz="2400" dirty="0"/>
              <a:t>Prompts review and discussion on proposed changes</a:t>
            </a:r>
          </a:p>
          <a:p>
            <a:r>
              <a:rPr lang="en-US" sz="2400" dirty="0"/>
              <a:t>Reviewer approves and system automatically merges, squashes, and deletes feature branch</a:t>
            </a:r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30E05F-A94F-4FE7-8B28-8D0959889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9705DD-FC6F-4B6D-9C17-AF1A0B651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22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1707</TotalTime>
  <Words>962</Words>
  <Application>Microsoft Office PowerPoint</Application>
  <PresentationFormat>On-screen Show (4:3)</PresentationFormat>
  <Paragraphs>129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Georgia</vt:lpstr>
      <vt:lpstr>Verdana</vt:lpstr>
      <vt:lpstr>Office Theme</vt:lpstr>
      <vt:lpstr>Code Reviews</vt:lpstr>
      <vt:lpstr>Purpose</vt:lpstr>
      <vt:lpstr>Historic Code Reviews</vt:lpstr>
      <vt:lpstr>Example Checklist  (can lead to ~60-70% correctness)</vt:lpstr>
      <vt:lpstr>Agile Code Reviews</vt:lpstr>
      <vt:lpstr>Agile Reviews</vt:lpstr>
      <vt:lpstr>Human Side of Code Review</vt:lpstr>
      <vt:lpstr>Respecting the Human</vt:lpstr>
      <vt:lpstr>Gitlab Demo</vt:lpstr>
      <vt:lpstr>Rest of Today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david_n_laura</dc:creator>
  <cp:lastModifiedBy>David Ferry</cp:lastModifiedBy>
  <cp:revision>51</cp:revision>
  <dcterms:created xsi:type="dcterms:W3CDTF">2016-01-21T02:03:40Z</dcterms:created>
  <dcterms:modified xsi:type="dcterms:W3CDTF">2019-10-29T04:22:05Z</dcterms:modified>
</cp:coreProperties>
</file>