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5030 – Principles of Software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yaml/READ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dirty="0" smtClean="0"/>
              <a:t> Continuous Integration and Delivery/Deployment (CI/CD)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</a:t>
            </a:r>
            <a:r>
              <a:rPr lang="en-US" sz="1800" dirty="0" smtClean="0"/>
              <a:t>Ferry</a:t>
            </a:r>
            <a:br>
              <a:rPr lang="en-US" sz="1800" dirty="0" smtClean="0"/>
            </a:br>
            <a:r>
              <a:rPr lang="en-US" sz="1800" dirty="0" smtClean="0"/>
              <a:t>CSCI 5030 – Principles of Software Development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Commit code to shared repository frequently</a:t>
            </a:r>
          </a:p>
          <a:p>
            <a:r>
              <a:rPr lang="en-US" sz="2400" dirty="0" smtClean="0"/>
              <a:t>Purpose is to avoid big merge conflicts </a:t>
            </a:r>
            <a:br>
              <a:rPr lang="en-US" sz="2400" dirty="0" smtClean="0"/>
            </a:br>
            <a:r>
              <a:rPr lang="en-US" sz="2400" dirty="0" smtClean="0"/>
              <a:t>i.e. (“integration hell”)</a:t>
            </a:r>
          </a:p>
          <a:p>
            <a:r>
              <a:rPr lang="en-US" sz="2400" dirty="0" smtClean="0"/>
              <a:t>A build server automatically builds software and runs unit tests and integration tests to identify regressions</a:t>
            </a:r>
          </a:p>
          <a:p>
            <a:r>
              <a:rPr lang="en-US" sz="2400" dirty="0" smtClean="0"/>
              <a:t>Code does not have to be production ready when committed- e.g. use good branching practices (feature branches) to separate development and release code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Publishable increments are “delivered” frequently, possibly automatically, as unit tests and acceptance tests pass</a:t>
            </a:r>
          </a:p>
          <a:p>
            <a:r>
              <a:rPr lang="en-US" sz="2400" dirty="0" smtClean="0"/>
              <a:t>Purpose is to shorten release cycles while ensuring that production code is always shippable</a:t>
            </a:r>
          </a:p>
          <a:p>
            <a:r>
              <a:rPr lang="en-US" sz="2400" dirty="0" smtClean="0"/>
              <a:t>“Delivery” is whatever mechanism is used to release code- could be as simple as a merge to the official release branch</a:t>
            </a:r>
          </a:p>
          <a:p>
            <a:pPr lvl="1"/>
            <a:r>
              <a:rPr lang="en-US" sz="2000" dirty="0" smtClean="0"/>
              <a:t>Important part is the customer can test and accept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Features that pass customer’s acceptance tests are automatically deployed to production</a:t>
            </a:r>
          </a:p>
          <a:p>
            <a:r>
              <a:rPr lang="en-US" sz="2400" dirty="0" smtClean="0"/>
              <a:t>Reduces software development latency to production</a:t>
            </a:r>
          </a:p>
          <a:p>
            <a:r>
              <a:rPr lang="en-US" sz="2400" dirty="0" smtClean="0"/>
              <a:t>Minimizes changes released in each version of software</a:t>
            </a:r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Gitlab</a:t>
            </a:r>
            <a:r>
              <a:rPr lang="en-US" sz="2400" dirty="0" smtClean="0"/>
              <a:t> allows automatic merging of a branch to master when automated test suite completes successfully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</a:t>
            </a:r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Basic feature: allows shell commands to run in response to commits</a:t>
            </a:r>
          </a:p>
          <a:p>
            <a:pPr>
              <a:buNone/>
            </a:pPr>
            <a:r>
              <a:rPr lang="en-US" sz="2400" dirty="0" smtClean="0"/>
              <a:t>You can define and run your own:</a:t>
            </a:r>
          </a:p>
          <a:p>
            <a:pPr lvl="1"/>
            <a:r>
              <a:rPr lang="en-US" sz="2000" dirty="0" smtClean="0"/>
              <a:t>Build process</a:t>
            </a:r>
          </a:p>
          <a:p>
            <a:pPr lvl="1"/>
            <a:r>
              <a:rPr lang="en-US" sz="2000" dirty="0" smtClean="0"/>
              <a:t>Test suite</a:t>
            </a:r>
          </a:p>
          <a:p>
            <a:pPr lvl="1"/>
            <a:r>
              <a:rPr lang="en-US" sz="2000" dirty="0" smtClean="0"/>
              <a:t>Packaging/deployment/merge process</a:t>
            </a:r>
          </a:p>
          <a:p>
            <a:pPr lvl="1"/>
            <a:r>
              <a:rPr lang="en-US" sz="2000" dirty="0" smtClean="0"/>
              <a:t>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Defined in root of repository in hidden file </a:t>
            </a:r>
            <a:br>
              <a:rPr lang="en-US" sz="2400" dirty="0" smtClean="0"/>
            </a:br>
            <a:r>
              <a:rPr lang="en-US" sz="2400" dirty="0" smtClean="0"/>
              <a:t>.</a:t>
            </a:r>
            <a:r>
              <a:rPr lang="en-US" sz="2400" dirty="0" err="1" smtClean="0"/>
              <a:t>gitlab-ci.yml</a:t>
            </a:r>
            <a:endParaRPr lang="en-US" sz="2400" dirty="0" smtClean="0"/>
          </a:p>
          <a:p>
            <a:r>
              <a:rPr lang="en-US" sz="2400" dirty="0" smtClean="0"/>
              <a:t>A commit action results in running a </a:t>
            </a:r>
            <a:r>
              <a:rPr lang="en-US" sz="2400" i="1" dirty="0" smtClean="0"/>
              <a:t>pipeline</a:t>
            </a:r>
          </a:p>
          <a:p>
            <a:r>
              <a:rPr lang="en-US" sz="2400" dirty="0" smtClean="0"/>
              <a:t>A pipeline has one or more </a:t>
            </a:r>
            <a:r>
              <a:rPr lang="en-US" sz="2400" i="1" dirty="0" smtClean="0"/>
              <a:t>stages</a:t>
            </a:r>
          </a:p>
          <a:p>
            <a:r>
              <a:rPr lang="en-US" sz="2400" dirty="0" smtClean="0"/>
              <a:t>A stage has one or more </a:t>
            </a:r>
            <a:r>
              <a:rPr lang="en-US" sz="2400" i="1" dirty="0" smtClean="0"/>
              <a:t>jobs</a:t>
            </a:r>
          </a:p>
          <a:p>
            <a:r>
              <a:rPr lang="en-US" sz="2400" dirty="0" smtClean="0"/>
              <a:t>Each job is farmed out to a </a:t>
            </a:r>
            <a:r>
              <a:rPr lang="en-US" sz="2400" i="1" dirty="0" smtClean="0"/>
              <a:t>runner</a:t>
            </a:r>
            <a:r>
              <a:rPr lang="en-US" sz="2400" dirty="0" smtClean="0"/>
              <a:t>, which executes the desired commands</a:t>
            </a:r>
          </a:p>
          <a:p>
            <a:r>
              <a:rPr lang="en-US" sz="2400" dirty="0" smtClean="0"/>
              <a:t>If all jobs succeed, the pipeline stage succeeds and the next stage starts. Otherwise the stage fails and the whole pipeline stops</a:t>
            </a:r>
          </a:p>
          <a:p>
            <a:r>
              <a:rPr lang="en-US" sz="2400" dirty="0" smtClean="0"/>
              <a:t>Pipeline results are logged and email is sent in the case of failure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CI/CD requires a runner to be enabled, SLU’s </a:t>
            </a:r>
            <a:r>
              <a:rPr lang="en-US" sz="2000" dirty="0" err="1" smtClean="0"/>
              <a:t>Gitlab</a:t>
            </a:r>
            <a:r>
              <a:rPr lang="en-US" sz="2000" dirty="0" smtClean="0"/>
              <a:t> installation currently does not have any runners, but a free account at gitlab.com allows 2000 minutes of execution time per month (as of fall 2019)</a:t>
            </a:r>
          </a:p>
          <a:p>
            <a:r>
              <a:rPr lang="en-US" sz="2000" dirty="0" err="1" smtClean="0"/>
              <a:t>yml</a:t>
            </a:r>
            <a:r>
              <a:rPr lang="en-US" sz="2000" dirty="0" smtClean="0"/>
              <a:t> files stand for “Yet Another Markup Language,” yes it’s redundant, but there are plenty of tutorials</a:t>
            </a:r>
          </a:p>
          <a:p>
            <a:pPr lvl="1"/>
            <a:r>
              <a:rPr lang="en-US" sz="1600" dirty="0" smtClean="0"/>
              <a:t>The top-level elements are usually </a:t>
            </a:r>
            <a:r>
              <a:rPr lang="en-US" sz="1600" i="1" dirty="0" smtClean="0"/>
              <a:t>jobs</a:t>
            </a:r>
            <a:endParaRPr lang="en-US" sz="1600" dirty="0" smtClean="0"/>
          </a:p>
          <a:p>
            <a:pPr lvl="1"/>
            <a:r>
              <a:rPr lang="en-US" sz="1600" dirty="0" smtClean="0"/>
              <a:t>Each job must define a </a:t>
            </a:r>
            <a:r>
              <a:rPr lang="en-US" sz="1600" i="1" dirty="0" smtClean="0"/>
              <a:t>script</a:t>
            </a:r>
            <a:r>
              <a:rPr lang="en-US" sz="1600" dirty="0" smtClean="0"/>
              <a:t> </a:t>
            </a:r>
            <a:r>
              <a:rPr lang="en-US" sz="1600" dirty="0" smtClean="0"/>
              <a:t>element that defines what commands are run as a part of that job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i="1" dirty="0" smtClean="0"/>
              <a:t>stages</a:t>
            </a:r>
            <a:r>
              <a:rPr lang="en-US" sz="1600" dirty="0" smtClean="0"/>
              <a:t> </a:t>
            </a:r>
            <a:r>
              <a:rPr lang="en-US" sz="1600" dirty="0" smtClean="0"/>
              <a:t>top level element can define a set of pipeline stages. By default, the stages </a:t>
            </a:r>
            <a:r>
              <a:rPr lang="en-US" sz="1600" i="1" dirty="0" smtClean="0"/>
              <a:t>build</a:t>
            </a:r>
            <a:r>
              <a:rPr lang="en-US" sz="1600" dirty="0" smtClean="0"/>
              <a:t>,</a:t>
            </a:r>
            <a:r>
              <a:rPr lang="en-US" sz="1600" i="1" dirty="0" smtClean="0"/>
              <a:t> test</a:t>
            </a:r>
            <a:r>
              <a:rPr lang="en-US" sz="1600" dirty="0" smtClean="0"/>
              <a:t>, and </a:t>
            </a:r>
            <a:r>
              <a:rPr lang="en-US" sz="1600" i="1" dirty="0" smtClean="0"/>
              <a:t>deploy</a:t>
            </a:r>
            <a:r>
              <a:rPr lang="en-US" sz="1600" dirty="0" smtClean="0"/>
              <a:t> exist. By default, jobs belong to the test stage unless specified</a:t>
            </a:r>
          </a:p>
          <a:p>
            <a:pPr lvl="1"/>
            <a:r>
              <a:rPr lang="en-US" sz="1600" dirty="0" smtClean="0"/>
              <a:t>Lots of other features, see reference for details:</a:t>
            </a:r>
            <a:br>
              <a:rPr lang="en-US" sz="1600" dirty="0" smtClean="0"/>
            </a:br>
            <a:r>
              <a:rPr lang="en-US" sz="1600" dirty="0" smtClean="0">
                <a:hlinkClick r:id="rId2"/>
              </a:rPr>
              <a:t>https://docs.gitlab.com/ee/ci/yaml/README.html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358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Gitlab Continuous Integration and Delivery/Deployment (CI/CD)</vt:lpstr>
      <vt:lpstr>Continuous Integration</vt:lpstr>
      <vt:lpstr>Continuous Delivery</vt:lpstr>
      <vt:lpstr>Continuous Deployment</vt:lpstr>
      <vt:lpstr>Gitlab CI/CD</vt:lpstr>
      <vt:lpstr>CI/CD Execution</vt:lpstr>
      <vt:lpstr>Gitlab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2019-10-08T03:14:18Z</dcterms:modified>
</cp:coreProperties>
</file>