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eherder.mozill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xr.mozilla.org/mozilla-central/sour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Mozilla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Kevin </a:t>
            </a:r>
            <a:r>
              <a:rPr lang="en-US" sz="1800" dirty="0" err="1"/>
              <a:t>Scannell</a:t>
            </a:r>
            <a:r>
              <a:rPr lang="en-US" sz="1800" dirty="0"/>
              <a:t>, 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Rendering Engine: Creates visual representation of a URL. Interprets HTML, CSS, XML, .</a:t>
            </a:r>
            <a:r>
              <a:rPr lang="en-US" sz="2000" dirty="0" err="1"/>
              <a:t>js</a:t>
            </a:r>
            <a:r>
              <a:rPr lang="en-US" sz="2000" dirty="0"/>
              <a:t> as necessary and generates the layout that is displayed in the UI.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complex part and a testing problem- needs to balance handling of malformed HTML that appears “in the wild” with adherence to standards. 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19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Browser Engine: High level interface to rendering engine. Methods for loading a URL, reload, back, forward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UI: What you’re used to seeing and interacting with. The browser window and user interactions, but also addons manager, developer console, bookmarks, preferences dialog, print manager, download manager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58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persistence: user profile, store bookmarks, passwords, cookies, form info, etc.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00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8E0-BB76-47E6-85DC-6B6759C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945-097D-4CCF-A2C1-CACEBF0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182" y="1219200"/>
            <a:ext cx="4090218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Necko</a:t>
            </a:r>
            <a:r>
              <a:rPr lang="en-US" sz="2000" dirty="0"/>
              <a:t>: Platform independent API for networking. Create an HTTP channel, get a URL over that channel, etc.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NSS – encryption, certificate validation,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SpiderMonkey</a:t>
            </a:r>
            <a:r>
              <a:rPr lang="en-US" sz="2000" dirty="0"/>
              <a:t> – written in C, independent of everything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Expat – open source, outside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CD07-3B0E-4CC5-BCED-9228E32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264C6-6410-4AFA-AF08-3393500C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F1668-9ECA-4F29-8F07-CDAC61E4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656"/>
            <a:ext cx="4367982" cy="3262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4A150-99EE-422A-B7CF-28D1B2CD0CA6}"/>
              </a:ext>
            </a:extLst>
          </p:cNvPr>
          <p:cNvSpPr/>
          <p:nvPr/>
        </p:nvSpPr>
        <p:spPr>
          <a:xfrm>
            <a:off x="304800" y="4810179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78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8E0-BB76-47E6-85DC-6B6759C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945-097D-4CCF-A2C1-CACEBF0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182" y="1219200"/>
            <a:ext cx="4090218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Display Backend: GTK/X11 on Linux, MFC on Windows, Aqua on Mac OSX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Gecko: General layout engine for HTML, CSS, .</a:t>
            </a:r>
            <a:r>
              <a:rPr lang="en-US" sz="2000" dirty="0" err="1"/>
              <a:t>js</a:t>
            </a:r>
            <a:r>
              <a:rPr lang="en-US" sz="2000" dirty="0"/>
              <a:t>. Takes content and displays the formatted content on the screen. Paints the browser’s content area. Used by more than just Firefox.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CD07-3B0E-4CC5-BCED-9228E32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264C6-6410-4AFA-AF08-3393500C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F1668-9ECA-4F29-8F07-CDAC61E4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656"/>
            <a:ext cx="4367982" cy="3262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4A150-99EE-422A-B7CF-28D1B2CD0CA6}"/>
              </a:ext>
            </a:extLst>
          </p:cNvPr>
          <p:cNvSpPr/>
          <p:nvPr/>
        </p:nvSpPr>
        <p:spPr>
          <a:xfrm>
            <a:off x="304800" y="4810179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497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8E0-BB76-47E6-85DC-6B6759C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945-097D-4CCF-A2C1-CACEBF0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182" y="1219200"/>
            <a:ext cx="4090218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XPFE – </a:t>
            </a:r>
            <a:r>
              <a:rPr lang="en-US" sz="2000" u="sng" dirty="0"/>
              <a:t>C</a:t>
            </a:r>
            <a:r>
              <a:rPr lang="en-US" sz="2000" dirty="0"/>
              <a:t>ross </a:t>
            </a:r>
            <a:r>
              <a:rPr lang="en-US" sz="2000" u="sng" dirty="0"/>
              <a:t>P</a:t>
            </a:r>
            <a:r>
              <a:rPr lang="en-US" sz="2000" dirty="0"/>
              <a:t>latform </a:t>
            </a:r>
            <a:r>
              <a:rPr lang="en-US" sz="2000" u="sng" dirty="0"/>
              <a:t>F</a:t>
            </a:r>
            <a:r>
              <a:rPr lang="en-US" sz="2000" dirty="0"/>
              <a:t>ront </a:t>
            </a:r>
            <a:r>
              <a:rPr lang="en-US" sz="2000" u="sng" dirty="0"/>
              <a:t>E</a:t>
            </a:r>
            <a:r>
              <a:rPr lang="en-US" sz="2000" dirty="0"/>
              <a:t>nd – builds and displays user interfaces based on HTML components and HTML-like components, CSS styling, and made interactive with JavaScript. No compilation or low-level coding required.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CD07-3B0E-4CC5-BCED-9228E32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264C6-6410-4AFA-AF08-3393500C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F1668-9ECA-4F29-8F07-CDAC61E4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656"/>
            <a:ext cx="4367982" cy="3262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4A150-99EE-422A-B7CF-28D1B2CD0CA6}"/>
              </a:ext>
            </a:extLst>
          </p:cNvPr>
          <p:cNvSpPr/>
          <p:nvPr/>
        </p:nvSpPr>
        <p:spPr>
          <a:xfrm>
            <a:off x="304800" y="4810179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169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BC44-391C-4AF5-9545-7002FFEC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Mozilla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143-507A-4CCE-AD54-D0F25DB7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“Module Ownership Governance System”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Module Owner – leadership of module, responsible for code quality, revisions and innovations as appropriate, coordinating development with rest of Mozilla, documentation,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Peers- help do code reviews, review the module owner’s contributions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Firefox is a module (Dave Townsend owner, 63 peers)</a:t>
            </a:r>
          </a:p>
          <a:p>
            <a:r>
              <a:rPr lang="en-US" sz="2400" dirty="0"/>
              <a:t>Can have submodules too- Thunderbird is divided into </a:t>
            </a:r>
            <a:r>
              <a:rPr lang="en-US" sz="2400" dirty="0" err="1"/>
              <a:t>addressbook</a:t>
            </a:r>
            <a:r>
              <a:rPr lang="en-US" sz="2400" dirty="0"/>
              <a:t>, compose, </a:t>
            </a:r>
            <a:r>
              <a:rPr lang="en-US" sz="2400" dirty="0" err="1"/>
              <a:t>prefs</a:t>
            </a:r>
            <a:r>
              <a:rPr lang="en-US" sz="2400" dirty="0"/>
              <a:t>, testing, etc.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E6D44-D726-4961-9BDB-1AF972C5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ED43-8ABA-45B4-9994-C3A688D5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A572-54A8-4E17-8CD0-1A58AD9F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EECF-8691-4293-AC8F-6E099EF7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Most patches must be signed-off-on by the module owner or a peer of </a:t>
            </a:r>
            <a:r>
              <a:rPr lang="en-US" sz="2400" i="1" dirty="0"/>
              <a:t>each </a:t>
            </a:r>
            <a:r>
              <a:rPr lang="en-US" sz="2400" dirty="0"/>
              <a:t>affected module.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Signing off-on means:</a:t>
            </a:r>
          </a:p>
          <a:p>
            <a:r>
              <a:rPr lang="en-US" sz="2400" dirty="0"/>
              <a:t>“I don’t believe this patch does harm” esp. security, performance, accessibility</a:t>
            </a:r>
          </a:p>
          <a:p>
            <a:r>
              <a:rPr lang="en-US" sz="2400" dirty="0"/>
              <a:t>If problems arise because of this patch, I’ll help fix it</a:t>
            </a:r>
          </a:p>
          <a:p>
            <a:r>
              <a:rPr lang="en-US" sz="2400" dirty="0"/>
              <a:t>Test coverage is good</a:t>
            </a:r>
          </a:p>
          <a:p>
            <a:r>
              <a:rPr lang="en-US" sz="2400" dirty="0"/>
              <a:t>Does not require “best possible solution” or “style is 100% consistent” – remember that code review consumes the scarce high-cognitive effort time we have each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83EF6-7F30-4FAC-9398-4976895A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CC45-701C-4AC9-B7B2-E485EB6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C8B1-66E1-47BD-95DE-D1E9BDE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5A7A-ADFA-4C61-831C-C4609726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Reviewers should have domain expertise, but there are no inherent limitations of what comments a reviewer might make</a:t>
            </a:r>
          </a:p>
          <a:p>
            <a:r>
              <a:rPr lang="en-US" sz="2400" dirty="0"/>
              <a:t>Goal review – does the patch fix a bug or solve the fundamental problem?</a:t>
            </a:r>
          </a:p>
          <a:p>
            <a:r>
              <a:rPr lang="en-US" sz="2400" dirty="0"/>
              <a:t>API/design review – changes to any API must conform to API rules, pass an API checklist, and meet naming guidelines</a:t>
            </a:r>
          </a:p>
          <a:p>
            <a:r>
              <a:rPr lang="en-US" sz="2400" dirty="0"/>
              <a:t>Maintainability review – readability, code style</a:t>
            </a:r>
          </a:p>
          <a:p>
            <a:r>
              <a:rPr lang="en-US" sz="2400" dirty="0"/>
              <a:t>Security review – meets security best practice, does this code need additional security testing such as fuzz testing or static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E86E3-7FFF-45CC-963B-1BFF5853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F7B2-B126-49E9-B534-0C106A9B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B840-5389-48DA-9BFF-2A3FBA0F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15E-E715-405A-960B-F1FC1A0E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Integration review – does this code work properly with other Mozilla modules, is it localized/internationalized, does it have any dependencies, does it have documentation?</a:t>
            </a:r>
          </a:p>
          <a:p>
            <a:r>
              <a:rPr lang="en-US" sz="2400" dirty="0"/>
              <a:t>Testing review – are there appropriate behavior tests and unit tests for error conditions and likely incorrect inputs?</a:t>
            </a:r>
          </a:p>
          <a:p>
            <a:r>
              <a:rPr lang="en-US" sz="2400" dirty="0"/>
              <a:t>Performance review – has the code been profiled, will this code impact other code performance?</a:t>
            </a:r>
          </a:p>
          <a:p>
            <a:r>
              <a:rPr lang="en-US" sz="2400" dirty="0"/>
              <a:t>License review – does the code follow the Mozilla licensing rules?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A2830-0AF8-4918-BF09-E75A1C2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E9340-871C-4397-9FB1-431E5B0E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44F-8B5E-4DFB-9369-B7D439CB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Mozilla’s Origins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3F61-D5F5-4DCA-9E22-4D4BDD2C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History: </a:t>
            </a:r>
            <a:r>
              <a:rPr lang="en-US" i="1" dirty="0"/>
              <a:t>The Browser Wars</a:t>
            </a:r>
            <a:endParaRPr lang="en-US" dirty="0"/>
          </a:p>
          <a:p>
            <a:r>
              <a:rPr lang="en-US" dirty="0"/>
              <a:t>Mosaic (1992) was the first big GUI web browser</a:t>
            </a:r>
          </a:p>
          <a:p>
            <a:pPr lvl="1"/>
            <a:r>
              <a:rPr lang="en-US" dirty="0"/>
              <a:t>Developed by UI Urbana-Champaign</a:t>
            </a:r>
          </a:p>
          <a:p>
            <a:r>
              <a:rPr lang="en-US" dirty="0"/>
              <a:t>Netscape Navigator (1994) quickly eclipsed Mosaic</a:t>
            </a:r>
          </a:p>
          <a:p>
            <a:pPr lvl="1"/>
            <a:r>
              <a:rPr lang="en-US" dirty="0"/>
              <a:t>Netscape was the commercialization of Mosaic, included top Mosaic developers</a:t>
            </a:r>
          </a:p>
          <a:p>
            <a:r>
              <a:rPr lang="en-US" dirty="0"/>
              <a:t>Microsoft IE (1995) enters the market and quickly becomes dominant</a:t>
            </a:r>
          </a:p>
          <a:p>
            <a:r>
              <a:rPr lang="en-US" dirty="0"/>
              <a:t>Mozilla (1998) – Netscape open-sources its application suite and forms an OSS community</a:t>
            </a:r>
          </a:p>
          <a:p>
            <a:r>
              <a:rPr lang="en-US" dirty="0"/>
              <a:t>Firefox (2002) – Standalone web browser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5444E-961C-47B3-886F-108E7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DDE96-570B-4451-9E4A-16FEF38D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C46-E50A-4CAE-B6D3-42A2A5B1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Release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0DA8-393B-4362-9A2E-51A74B1C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new version is released every six weeks, there are four main branches:</a:t>
            </a:r>
          </a:p>
          <a:p>
            <a:r>
              <a:rPr lang="en-US" sz="2400" dirty="0" err="1"/>
              <a:t>mozilla</a:t>
            </a:r>
            <a:r>
              <a:rPr lang="en-US" sz="2400" dirty="0"/>
              <a:t>-central (</a:t>
            </a:r>
            <a:r>
              <a:rPr lang="en-US" sz="2400" dirty="0" err="1"/>
              <a:t>nightlies</a:t>
            </a:r>
            <a:r>
              <a:rPr lang="en-US" sz="2400" dirty="0"/>
              <a:t>, unstable)</a:t>
            </a:r>
          </a:p>
          <a:p>
            <a:r>
              <a:rPr lang="en-US" sz="2400" dirty="0" err="1"/>
              <a:t>mozilla</a:t>
            </a:r>
            <a:r>
              <a:rPr lang="en-US" sz="2400" dirty="0"/>
              <a:t>-aurora (experimental branch)</a:t>
            </a:r>
          </a:p>
          <a:p>
            <a:r>
              <a:rPr lang="en-US" sz="2400" dirty="0" err="1"/>
              <a:t>mozilla</a:t>
            </a:r>
            <a:r>
              <a:rPr lang="en-US" sz="2400" dirty="0"/>
              <a:t>-beta</a:t>
            </a:r>
          </a:p>
          <a:p>
            <a:r>
              <a:rPr lang="en-US" sz="2400" dirty="0"/>
              <a:t>release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Every six weeks there is “merge day” where code on aurora goes to beta and central goes to aurora</a:t>
            </a:r>
          </a:p>
          <a:p>
            <a:r>
              <a:rPr lang="en-US" sz="2400" dirty="0"/>
              <a:t>No new features ever skip this cycle, all must “bubble up” from central</a:t>
            </a:r>
          </a:p>
          <a:p>
            <a:r>
              <a:rPr lang="en-US" sz="2400" dirty="0"/>
              <a:t>Idea is that each level has 10x more users and is commensurately more stable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2259C-ED43-4327-9CAD-477557A2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2069-7F98-4214-A6DC-76AC3F6C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DFCD-8A09-4A31-BF7C-B900077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2B20-ED3C-4475-915B-A8EA554A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Changes ready for </a:t>
            </a:r>
            <a:r>
              <a:rPr lang="en-US" sz="2400" dirty="0" err="1"/>
              <a:t>mozilla</a:t>
            </a:r>
            <a:r>
              <a:rPr lang="en-US" sz="2400" dirty="0"/>
              <a:t>-central will first land on </a:t>
            </a:r>
            <a:r>
              <a:rPr lang="en-US" sz="2400" dirty="0" err="1"/>
              <a:t>mozilla</a:t>
            </a:r>
            <a:r>
              <a:rPr lang="en-US" sz="2400" dirty="0"/>
              <a:t>-inbound.</a:t>
            </a:r>
          </a:p>
          <a:p>
            <a:pPr lvl="1"/>
            <a:r>
              <a:rPr lang="en-US" sz="2000" dirty="0"/>
              <a:t>This branch merges with central about once per day</a:t>
            </a:r>
          </a:p>
          <a:p>
            <a:pPr lvl="1"/>
            <a:r>
              <a:rPr lang="en-US" sz="2000" dirty="0"/>
              <a:t>There are users that use central’s nightly builds, so you can’t break their software</a:t>
            </a:r>
          </a:p>
          <a:p>
            <a:pPr lvl="1"/>
            <a:r>
              <a:rPr lang="en-US" sz="2000" dirty="0"/>
              <a:t>Commits to inbound will kick off automated tests, and if anything bad happens it can be undone before merged to central</a:t>
            </a:r>
          </a:p>
          <a:p>
            <a:pPr lvl="1"/>
            <a:r>
              <a:rPr lang="en-US" sz="2000" dirty="0"/>
              <a:t>Commit authors expected to be around for four hours after a commit</a:t>
            </a:r>
          </a:p>
          <a:p>
            <a:pPr lvl="1"/>
            <a:r>
              <a:rPr lang="en-US" sz="2000" dirty="0"/>
              <a:t>Each tree has a “sheriff” that polices the tree and will yell at you or back out your changes if you aren’t available (“keeps the trees green”)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AB64D-DB9A-4403-B08B-BC208FE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6723-F093-4222-85F4-B01DE677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731-C328-4515-979B-ED18F666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1E2C-366D-4F49-BD89-8E2B0A84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Checkout live tests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https://treeherder.mozilla.org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Arcane Test Notation:</a:t>
            </a:r>
          </a:p>
          <a:p>
            <a:pPr marL="0" indent="0">
              <a:buNone/>
            </a:pPr>
            <a:r>
              <a:rPr lang="en-US" dirty="0"/>
              <a:t>B: compiled code tests</a:t>
            </a:r>
          </a:p>
          <a:p>
            <a:pPr marL="0" indent="0">
              <a:buNone/>
            </a:pPr>
            <a:r>
              <a:rPr lang="en-US" dirty="0"/>
              <a:t>X: </a:t>
            </a:r>
            <a:r>
              <a:rPr lang="en-US" dirty="0" err="1"/>
              <a:t>xpcshell</a:t>
            </a:r>
            <a:r>
              <a:rPr lang="en-US" dirty="0"/>
              <a:t> tests (JS tests, low level)</a:t>
            </a:r>
          </a:p>
          <a:p>
            <a:pPr marL="0" indent="0">
              <a:buNone/>
            </a:pPr>
            <a:r>
              <a:rPr lang="en-US" dirty="0"/>
              <a:t>J: JS engine tests</a:t>
            </a:r>
          </a:p>
          <a:p>
            <a:pPr marL="0" indent="0">
              <a:buNone/>
            </a:pPr>
            <a:r>
              <a:rPr lang="en-US" dirty="0"/>
              <a:t>C: crash tests (catalog of HTML pages that have crashed the browser in the past)</a:t>
            </a:r>
          </a:p>
          <a:p>
            <a:pPr marL="0" indent="0">
              <a:buNone/>
            </a:pPr>
            <a:r>
              <a:rPr lang="en-US" dirty="0"/>
              <a:t>R: reference tests (compares output of two HTML pages that “should” produce the same output)</a:t>
            </a:r>
          </a:p>
          <a:p>
            <a:pPr marL="0" indent="0">
              <a:buNone/>
            </a:pPr>
            <a:r>
              <a:rPr lang="en-US" dirty="0"/>
              <a:t>M: </a:t>
            </a:r>
            <a:r>
              <a:rPr lang="en-US" dirty="0" err="1"/>
              <a:t>mochitest</a:t>
            </a:r>
            <a:r>
              <a:rPr lang="en-US" dirty="0"/>
              <a:t> (plugin APIs, UI automation tests)</a:t>
            </a:r>
          </a:p>
          <a:p>
            <a:pPr marL="0" indent="0">
              <a:buNone/>
            </a:pPr>
            <a:r>
              <a:rPr lang="en-US" dirty="0"/>
              <a:t>T: </a:t>
            </a:r>
            <a:r>
              <a:rPr lang="en-US" dirty="0" err="1"/>
              <a:t>Talos</a:t>
            </a:r>
            <a:r>
              <a:rPr lang="en-US" dirty="0"/>
              <a:t> (performance testing)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788FB-CF5A-4B14-964C-806EAD9C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1297-E926-4434-A048-3ECFC04F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2CBB-B7AC-48BF-B355-2B0E031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Market Share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FB6C1-DA52-4AF1-9A24-9FC19B0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B08C-54A6-44BF-917D-88A8450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06F4B-CE78-4B4E-B033-2E1C0EB21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965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96D1CE-30AF-4910-9B57-E19ED7774CBF}"/>
              </a:ext>
            </a:extLst>
          </p:cNvPr>
          <p:cNvSpPr/>
          <p:nvPr/>
        </p:nvSpPr>
        <p:spPr>
          <a:xfrm>
            <a:off x="6705600" y="4419600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https://commons.wikimedia.org/wiki/File:Layout_engine_usage_share-2009-01-07.svg</a:t>
            </a:r>
          </a:p>
        </p:txBody>
      </p:sp>
    </p:spTree>
    <p:extLst>
      <p:ext uri="{BB962C8B-B14F-4D97-AF65-F5344CB8AC3E}">
        <p14:creationId xmlns:p14="http://schemas.microsoft.com/office/powerpoint/2010/main" val="38514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1DC5-9745-4238-B383-97BA421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CC90-6EE1-407A-95F4-FA3DA53F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Open-source community development</a:t>
            </a:r>
          </a:p>
          <a:p>
            <a:pPr lvl="1"/>
            <a:r>
              <a:rPr lang="en-US" sz="2000" dirty="0"/>
              <a:t>But also the Mozilla Foundation</a:t>
            </a:r>
          </a:p>
          <a:p>
            <a:pPr lvl="1"/>
            <a:r>
              <a:rPr lang="en-US" sz="2000" dirty="0"/>
              <a:t>But also the Mozilla Corporation</a:t>
            </a:r>
          </a:p>
          <a:p>
            <a:r>
              <a:rPr lang="en-US" sz="2400" dirty="0"/>
              <a:t>Firefox</a:t>
            </a:r>
          </a:p>
          <a:p>
            <a:r>
              <a:rPr lang="en-US" sz="2400" dirty="0"/>
              <a:t>Thunderbird</a:t>
            </a:r>
          </a:p>
          <a:p>
            <a:r>
              <a:rPr lang="en-US" sz="2400" dirty="0"/>
              <a:t>Bugzilla</a:t>
            </a:r>
          </a:p>
          <a:p>
            <a:r>
              <a:rPr lang="en-US" sz="2400" dirty="0"/>
              <a:t>Rust programming language</a:t>
            </a:r>
          </a:p>
          <a:p>
            <a:r>
              <a:rPr lang="en-US" sz="2400" dirty="0"/>
              <a:t>Libraries like Network Security Services (NSS)</a:t>
            </a:r>
          </a:p>
          <a:p>
            <a:r>
              <a:rPr lang="en-US" sz="2400" dirty="0"/>
              <a:t>Many others…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3C5C-5BF3-438C-BD8C-EA951AC5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6874-D9C0-487F-B6F4-7C720CF8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2CB-2825-4E83-A3B0-2C7FF0C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B1E-072F-49CD-B3FF-D3BF3C99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Browse: </a:t>
            </a:r>
            <a:r>
              <a:rPr lang="en-US" sz="2400" dirty="0">
                <a:hlinkClick r:id="rId2"/>
              </a:rPr>
              <a:t>https://dxr.mozilla.org/mozilla-central/source/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projects are combined into a single source tree</a:t>
            </a:r>
          </a:p>
          <a:p>
            <a:pPr lvl="1"/>
            <a:r>
              <a:rPr lang="en-US" sz="2000" dirty="0"/>
              <a:t>Any project (Firefox, Thunderbird) can use features of other projects (e.g. NSS, OS-specific graphics, </a:t>
            </a:r>
            <a:r>
              <a:rPr lang="en-US" sz="2000" dirty="0" err="1"/>
              <a:t>javascript</a:t>
            </a:r>
            <a:r>
              <a:rPr lang="en-US" sz="2000" dirty="0"/>
              <a:t> engine)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903CC-D54D-43C4-8B5E-BB52F35A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79B2-A2E7-4642-95CB-B38727DE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FD1-F6BF-4E9F-B5C3-77D73C4D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8FA2-1EC5-46BC-BDEF-8615665C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Very large project:</a:t>
            </a:r>
          </a:p>
          <a:p>
            <a:pPr marL="0" indent="0">
              <a:buNone/>
            </a:pPr>
            <a:r>
              <a:rPr lang="en-US" dirty="0"/>
              <a:t>~20,000 html files</a:t>
            </a:r>
          </a:p>
          <a:p>
            <a:pPr marL="0" indent="0">
              <a:buNone/>
            </a:pPr>
            <a:r>
              <a:rPr lang="en-US" dirty="0"/>
              <a:t>~12,000 </a:t>
            </a:r>
            <a:r>
              <a:rPr lang="en-US" dirty="0" err="1"/>
              <a:t>javascript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~8,000 C/C++ files</a:t>
            </a:r>
          </a:p>
          <a:p>
            <a:pPr marL="0" indent="0">
              <a:buNone/>
            </a:pPr>
            <a:r>
              <a:rPr lang="en-US" dirty="0"/>
              <a:t>Also: .</a:t>
            </a:r>
            <a:r>
              <a:rPr lang="en-US" dirty="0" err="1"/>
              <a:t>py</a:t>
            </a:r>
            <a:r>
              <a:rPr lang="en-US" dirty="0"/>
              <a:t>, .java, .</a:t>
            </a:r>
            <a:r>
              <a:rPr lang="en-US" dirty="0" err="1"/>
              <a:t>sh</a:t>
            </a:r>
            <a:r>
              <a:rPr lang="en-US" dirty="0"/>
              <a:t>, .</a:t>
            </a:r>
            <a:r>
              <a:rPr lang="en-US" dirty="0" err="1"/>
              <a:t>asm</a:t>
            </a:r>
            <a:r>
              <a:rPr lang="en-US" dirty="0"/>
              <a:t>, many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all- 8.85M lines of code, mostly in C/C++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3880C-F938-41A8-AFA5-09641EA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AA91-9940-473F-9785-27E7812F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Layered architecture</a:t>
            </a:r>
          </a:p>
          <a:p>
            <a:r>
              <a:rPr lang="en-US" sz="2000" dirty="0"/>
              <a:t>Recall the 7-layer OSI model- higher level components rely on functionality provided by lower levels</a:t>
            </a:r>
          </a:p>
          <a:p>
            <a:r>
              <a:rPr lang="en-US" sz="2000" dirty="0"/>
              <a:t>If API is stable layers can be built and tested in isolation</a:t>
            </a:r>
          </a:p>
          <a:p>
            <a:r>
              <a:rPr lang="en-US" sz="2000" dirty="0"/>
              <a:t>Promotes reuse of components in other projects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7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Networking: fetch URLs, deals with security (SSL, TLS, </a:t>
            </a:r>
            <a:r>
              <a:rPr lang="en-US" sz="2000" dirty="0" err="1"/>
              <a:t>etc</a:t>
            </a:r>
            <a:r>
              <a:rPr lang="en-US" sz="2000" dirty="0"/>
              <a:t>…), handles host-to-network and network-to-host translations, caching to minimize network traffic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 Interpreter: Executes .</a:t>
            </a:r>
            <a:r>
              <a:rPr lang="en-US" sz="2000" dirty="0" err="1"/>
              <a:t>js</a:t>
            </a:r>
            <a:r>
              <a:rPr lang="en-US" sz="2000" dirty="0"/>
              <a:t> code embedded in HTML, but also .</a:t>
            </a:r>
            <a:r>
              <a:rPr lang="en-US" sz="2000" dirty="0" err="1"/>
              <a:t>js</a:t>
            </a:r>
            <a:r>
              <a:rPr lang="en-US" sz="2000" dirty="0"/>
              <a:t> code running in browser (addons and more, etc.)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40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062-D905-4533-839A-23266CC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Browser Reference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A308-6151-4A8E-949D-2C9DEE01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169C-9F42-4E76-BEAD-88FDC4F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F815-96EC-43DC-AA1D-FD7BA41A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1318345"/>
            <a:ext cx="4878957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219D-69FC-4129-A17F-453F5273E842}"/>
              </a:ext>
            </a:extLst>
          </p:cNvPr>
          <p:cNvSpPr/>
          <p:nvPr/>
        </p:nvSpPr>
        <p:spPr>
          <a:xfrm>
            <a:off x="5943600" y="131033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Grosskurth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W. Godfrey, "A reference architecture for Web browsers,"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21st IEEE International Conference on Software Maintenance (ICSM'05)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Budapest, Hungary, 2005, pp. 661-664.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10.1109/ICSM.2005.13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CE1206-0B03-4203-A1A9-E762BB9B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XML Parser: parses structured markup languages, used both to parse web resources and also internally (config files,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Display Backend: Primitive drawing and windowing methods. The main OS-dependent piece, hopefully everything else should be OS-independent. Keep this small and walled-off for portability!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9D103-78F6-40FD-954E-201B87EE2E28}"/>
              </a:ext>
            </a:extLst>
          </p:cNvPr>
          <p:cNvGrpSpPr/>
          <p:nvPr/>
        </p:nvGrpSpPr>
        <p:grpSpPr>
          <a:xfrm>
            <a:off x="6130319" y="2971800"/>
            <a:ext cx="2327881" cy="646331"/>
            <a:chOff x="5881957" y="2710934"/>
            <a:chExt cx="2327881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6105D-88B9-46BB-B416-6DC2571CC5E9}"/>
                </a:ext>
              </a:extLst>
            </p:cNvPr>
            <p:cNvSpPr txBox="1"/>
            <p:nvPr/>
          </p:nvSpPr>
          <p:spPr>
            <a:xfrm>
              <a:off x="5881957" y="2710934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A              B  </a:t>
              </a:r>
              <a:br>
                <a:rPr lang="en-US" dirty="0"/>
              </a:br>
              <a:r>
                <a:rPr lang="en-US" dirty="0"/>
                <a:t>means A depends on 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055800-3615-4809-8B94-704F4ED7DDC7}"/>
                </a:ext>
              </a:extLst>
            </p:cNvPr>
            <p:cNvCxnSpPr/>
            <p:nvPr/>
          </p:nvCxnSpPr>
          <p:spPr>
            <a:xfrm>
              <a:off x="6741097" y="289335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29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1955</Words>
  <Application>Microsoft Office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Times New Roman</vt:lpstr>
      <vt:lpstr>Verdana</vt:lpstr>
      <vt:lpstr>Office Theme</vt:lpstr>
      <vt:lpstr>Case Study: Mozilla</vt:lpstr>
      <vt:lpstr>Mozilla’s Origins </vt:lpstr>
      <vt:lpstr>Browser Market Share Over Time</vt:lpstr>
      <vt:lpstr>Mozilla</vt:lpstr>
      <vt:lpstr>Repository</vt:lpstr>
      <vt:lpstr>Firefox</vt:lpstr>
      <vt:lpstr>Web Browser Reference Architecture</vt:lpstr>
      <vt:lpstr>Web Browser Reference Architecture</vt:lpstr>
      <vt:lpstr>Web Browser Reference Architecture</vt:lpstr>
      <vt:lpstr>Web Browser Reference Architecture</vt:lpstr>
      <vt:lpstr>Web Browser Reference Architecture</vt:lpstr>
      <vt:lpstr>Web Browser Reference Architecture</vt:lpstr>
      <vt:lpstr>Firefox Architecture:</vt:lpstr>
      <vt:lpstr>Firefox Architecture:</vt:lpstr>
      <vt:lpstr>Firefox Architecture:</vt:lpstr>
      <vt:lpstr>Mozilla Development Methodology</vt:lpstr>
      <vt:lpstr>Code Submission</vt:lpstr>
      <vt:lpstr>Code Review</vt:lpstr>
      <vt:lpstr>Code Review Part 2</vt:lpstr>
      <vt:lpstr>Rapid Release Cycle</vt:lpstr>
      <vt:lpstr>Testing</vt:lpstr>
      <vt:lpstr>Testing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53</cp:revision>
  <dcterms:created xsi:type="dcterms:W3CDTF">2016-01-21T02:03:40Z</dcterms:created>
  <dcterms:modified xsi:type="dcterms:W3CDTF">2019-11-05T06:14:35Z</dcterms:modified>
</cp:coreProperties>
</file>