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1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Technical Debt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</a:t>
            </a:r>
            <a:r>
              <a:rPr lang="en-US" sz="1800" dirty="0" err="1" smtClean="0"/>
              <a:t>Scannell</a:t>
            </a:r>
            <a:r>
              <a:rPr lang="en-US" sz="1800" dirty="0" smtClean="0"/>
              <a:t>, David Ferry</a:t>
            </a:r>
            <a:br>
              <a:rPr lang="en-US" sz="1800" dirty="0" smtClean="0"/>
            </a:br>
            <a:r>
              <a:rPr lang="en-US" sz="1800" dirty="0" smtClean="0"/>
              <a:t>CSCI 5030 – Principles of Software Development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Known debt is everything recorded in an issue tracker or product backlog</a:t>
            </a:r>
          </a:p>
          <a:p>
            <a:r>
              <a:rPr lang="en-US" sz="2400" dirty="0" smtClean="0"/>
              <a:t>Devoting effort to get rid of that debt is a quantifiable business decision</a:t>
            </a:r>
          </a:p>
          <a:p>
            <a:r>
              <a:rPr lang="en-US" sz="2400" dirty="0" smtClean="0"/>
              <a:t>Doesn’t always make sense to work on debt: e.g. prototypes, end-of-life software, small projects</a:t>
            </a:r>
          </a:p>
          <a:p>
            <a:r>
              <a:rPr lang="en-US" sz="2400" dirty="0" smtClean="0"/>
              <a:t>Good practice to pay down debt a little at a time versus ignoring it and making a “balloon payment”</a:t>
            </a:r>
          </a:p>
          <a:p>
            <a:r>
              <a:rPr lang="en-US" sz="2400" dirty="0" smtClean="0"/>
              <a:t>When you find debt- use the “boy scout principle”: clean up what you can, log the rest as known debt, leave the camp cleaner than you found it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Whenever code meets functional requirements but is suboptimal or “quick and dirty.”  E.g.:</a:t>
            </a:r>
          </a:p>
          <a:p>
            <a:r>
              <a:rPr lang="en-US" sz="2400" dirty="0" smtClean="0"/>
              <a:t>“smelly” code</a:t>
            </a:r>
          </a:p>
          <a:p>
            <a:r>
              <a:rPr lang="en-US" sz="2400" dirty="0" smtClean="0"/>
              <a:t>inefficient algorithms</a:t>
            </a:r>
          </a:p>
          <a:p>
            <a:r>
              <a:rPr lang="en-US" sz="2400" dirty="0" smtClean="0"/>
              <a:t>sloppy design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Might be fixed at code-review, might generate TODOs or new issues in the issue tracker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Understanding and communicating about technical debt is critical in industry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Is debt always bad?</a:t>
            </a:r>
          </a:p>
          <a:p>
            <a:r>
              <a:rPr lang="en-US" sz="2400" dirty="0" smtClean="0"/>
              <a:t>Real life is about shipping code that works</a:t>
            </a:r>
          </a:p>
          <a:p>
            <a:r>
              <a:rPr lang="en-US" sz="2400" dirty="0" smtClean="0"/>
              <a:t>“Shipping first time code is like going into debt. A little debt speeds development so long as it is paid back promptly with a rewrite – the danger occurs when the debt is not repaid. Every minute spent on not-quite-right code counts as interest on that debt.” – Ward Cunningham</a:t>
            </a:r>
          </a:p>
          <a:p>
            <a:r>
              <a:rPr lang="en-US" sz="2400" dirty="0" smtClean="0"/>
              <a:t>Can you afford to do it without debt?</a:t>
            </a:r>
          </a:p>
          <a:p>
            <a:r>
              <a:rPr lang="en-US" sz="2400" dirty="0" smtClean="0"/>
              <a:t>Can you afford the interest? </a:t>
            </a:r>
          </a:p>
          <a:p>
            <a:r>
              <a:rPr lang="en-US" sz="2400" dirty="0" smtClean="0"/>
              <a:t>Can you keep the debt and interest manageable?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Strategic, Intentional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Cunningham’s original definition only considered intentional debt- debt can be “planned debt” or it can be “happened-upon” debt, both can be strategic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“Ship now and deal with the consequences later”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Examples of intentional or strategic debt:</a:t>
            </a:r>
          </a:p>
          <a:p>
            <a:r>
              <a:rPr lang="en-US" sz="2400" dirty="0" smtClean="0"/>
              <a:t>Non-modular design</a:t>
            </a:r>
          </a:p>
          <a:p>
            <a:r>
              <a:rPr lang="en-US" sz="2400" dirty="0" smtClean="0"/>
              <a:t>Purposefully too-simple/too-complex implementation</a:t>
            </a:r>
          </a:p>
          <a:p>
            <a:r>
              <a:rPr lang="en-US" sz="2400" dirty="0" smtClean="0"/>
              <a:t>Performance indifference</a:t>
            </a:r>
          </a:p>
          <a:p>
            <a:r>
              <a:rPr lang="en-US" sz="2400" dirty="0" smtClean="0"/>
              <a:t>Lack of generality or extensibility</a:t>
            </a:r>
          </a:p>
          <a:p>
            <a:r>
              <a:rPr lang="en-US" sz="2400" dirty="0" smtClean="0"/>
              <a:t>Lack of scalability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Non-Strategic, Unintentional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Debt also accumulates unintentionally, no development process is perfect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Examples of unintentional or non-strategic debt:</a:t>
            </a:r>
          </a:p>
          <a:p>
            <a:r>
              <a:rPr lang="en-US" sz="2200" dirty="0" smtClean="0"/>
              <a:t>Memory </a:t>
            </a:r>
            <a:r>
              <a:rPr lang="en-US" sz="2200" dirty="0" smtClean="0"/>
              <a:t>leaks</a:t>
            </a:r>
          </a:p>
          <a:p>
            <a:r>
              <a:rPr lang="en-US" sz="2200" dirty="0" smtClean="0"/>
              <a:t>Insufficient test coverage</a:t>
            </a:r>
          </a:p>
          <a:p>
            <a:r>
              <a:rPr lang="en-US" sz="2200" dirty="0" smtClean="0"/>
              <a:t>Unintentionally complex implementation</a:t>
            </a:r>
          </a:p>
          <a:p>
            <a:r>
              <a:rPr lang="en-US" sz="2200" dirty="0" smtClean="0"/>
              <a:t>Rigid/brittle architecture</a:t>
            </a:r>
          </a:p>
          <a:p>
            <a:r>
              <a:rPr lang="en-US" sz="2200" dirty="0" smtClean="0"/>
              <a:t>Performance or scalability bottlenecks</a:t>
            </a:r>
          </a:p>
          <a:p>
            <a:r>
              <a:rPr lang="en-US" sz="2200" dirty="0" smtClean="0"/>
              <a:t>Sloppy or difficult to maintain code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Too much debt =&gt; too much time paying interest</a:t>
            </a:r>
          </a:p>
          <a:p>
            <a:r>
              <a:rPr lang="en-US" sz="2400" dirty="0" smtClean="0"/>
              <a:t>Unpredictability in software planning stage, increased risk of investment</a:t>
            </a:r>
          </a:p>
          <a:p>
            <a:r>
              <a:rPr lang="en-US" sz="2400" dirty="0" smtClean="0"/>
              <a:t>Slows down future work</a:t>
            </a:r>
          </a:p>
          <a:p>
            <a:r>
              <a:rPr lang="en-US" sz="2400" dirty="0" smtClean="0"/>
              <a:t>More bugs, more expensive to fix them</a:t>
            </a:r>
          </a:p>
          <a:p>
            <a:r>
              <a:rPr lang="en-US" sz="2400" dirty="0" smtClean="0"/>
              <a:t>Frustrated, unhappy developers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4495800" y="1676400"/>
            <a:ext cx="2365310" cy="1600200"/>
          </a:xfrm>
          <a:custGeom>
            <a:avLst/>
            <a:gdLst>
              <a:gd name="connsiteX0" fmla="*/ 0 w 2230017"/>
              <a:gd name="connsiteY0" fmla="*/ 1539551 h 1539551"/>
              <a:gd name="connsiteX1" fmla="*/ 2220686 w 2230017"/>
              <a:gd name="connsiteY1" fmla="*/ 0 h 1539551"/>
              <a:gd name="connsiteX2" fmla="*/ 2230017 w 2230017"/>
              <a:gd name="connsiteY2" fmla="*/ 1324947 h 1539551"/>
              <a:gd name="connsiteX3" fmla="*/ 1390262 w 2230017"/>
              <a:gd name="connsiteY3" fmla="*/ 1390262 h 1539551"/>
              <a:gd name="connsiteX4" fmla="*/ 457200 w 2230017"/>
              <a:gd name="connsiteY4" fmla="*/ 1492898 h 1539551"/>
              <a:gd name="connsiteX5" fmla="*/ 0 w 2230017"/>
              <a:gd name="connsiteY5" fmla="*/ 1539551 h 1539551"/>
              <a:gd name="connsiteX0" fmla="*/ 0 w 2223796"/>
              <a:gd name="connsiteY0" fmla="*/ 1539551 h 1539551"/>
              <a:gd name="connsiteX1" fmla="*/ 2220686 w 2223796"/>
              <a:gd name="connsiteY1" fmla="*/ 0 h 1539551"/>
              <a:gd name="connsiteX2" fmla="*/ 2220686 w 2223796"/>
              <a:gd name="connsiteY2" fmla="*/ 1349829 h 1539551"/>
              <a:gd name="connsiteX3" fmla="*/ 1390262 w 2223796"/>
              <a:gd name="connsiteY3" fmla="*/ 1390262 h 1539551"/>
              <a:gd name="connsiteX4" fmla="*/ 457200 w 2223796"/>
              <a:gd name="connsiteY4" fmla="*/ 1492898 h 1539551"/>
              <a:gd name="connsiteX5" fmla="*/ 0 w 2223796"/>
              <a:gd name="connsiteY5" fmla="*/ 1539551 h 1539551"/>
              <a:gd name="connsiteX0" fmla="*/ 0 w 2289110"/>
              <a:gd name="connsiteY0" fmla="*/ 1578429 h 1578429"/>
              <a:gd name="connsiteX1" fmla="*/ 2286000 w 2289110"/>
              <a:gd name="connsiteY1" fmla="*/ 0 h 1578429"/>
              <a:gd name="connsiteX2" fmla="*/ 2286000 w 2289110"/>
              <a:gd name="connsiteY2" fmla="*/ 1349829 h 1578429"/>
              <a:gd name="connsiteX3" fmla="*/ 1455576 w 2289110"/>
              <a:gd name="connsiteY3" fmla="*/ 1390262 h 1578429"/>
              <a:gd name="connsiteX4" fmla="*/ 522514 w 2289110"/>
              <a:gd name="connsiteY4" fmla="*/ 1492898 h 1578429"/>
              <a:gd name="connsiteX5" fmla="*/ 0 w 2289110"/>
              <a:gd name="connsiteY5" fmla="*/ 1578429 h 1578429"/>
              <a:gd name="connsiteX0" fmla="*/ 0 w 2365310"/>
              <a:gd name="connsiteY0" fmla="*/ 1578429 h 1578429"/>
              <a:gd name="connsiteX1" fmla="*/ 2362200 w 2365310"/>
              <a:gd name="connsiteY1" fmla="*/ 0 h 1578429"/>
              <a:gd name="connsiteX2" fmla="*/ 2362200 w 2365310"/>
              <a:gd name="connsiteY2" fmla="*/ 1349829 h 1578429"/>
              <a:gd name="connsiteX3" fmla="*/ 1531776 w 2365310"/>
              <a:gd name="connsiteY3" fmla="*/ 1390262 h 1578429"/>
              <a:gd name="connsiteX4" fmla="*/ 598714 w 2365310"/>
              <a:gd name="connsiteY4" fmla="*/ 1492898 h 1578429"/>
              <a:gd name="connsiteX5" fmla="*/ 0 w 2365310"/>
              <a:gd name="connsiteY5" fmla="*/ 1578429 h 1578429"/>
              <a:gd name="connsiteX0" fmla="*/ 0 w 2365310"/>
              <a:gd name="connsiteY0" fmla="*/ 1600200 h 1600200"/>
              <a:gd name="connsiteX1" fmla="*/ 2362200 w 2365310"/>
              <a:gd name="connsiteY1" fmla="*/ 0 h 1600200"/>
              <a:gd name="connsiteX2" fmla="*/ 2362200 w 2365310"/>
              <a:gd name="connsiteY2" fmla="*/ 1371600 h 1600200"/>
              <a:gd name="connsiteX3" fmla="*/ 1531776 w 2365310"/>
              <a:gd name="connsiteY3" fmla="*/ 1412033 h 1600200"/>
              <a:gd name="connsiteX4" fmla="*/ 598714 w 2365310"/>
              <a:gd name="connsiteY4" fmla="*/ 1514669 h 1600200"/>
              <a:gd name="connsiteX5" fmla="*/ 0 w 2365310"/>
              <a:gd name="connsiteY5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310" h="1600200">
                <a:moveTo>
                  <a:pt x="0" y="1600200"/>
                </a:moveTo>
                <a:lnTo>
                  <a:pt x="2362200" y="0"/>
                </a:lnTo>
                <a:cubicBezTo>
                  <a:pt x="2365310" y="441649"/>
                  <a:pt x="2359090" y="929951"/>
                  <a:pt x="2362200" y="1371600"/>
                </a:cubicBezTo>
                <a:lnTo>
                  <a:pt x="1531776" y="1412033"/>
                </a:lnTo>
                <a:lnTo>
                  <a:pt x="598714" y="1514669"/>
                </a:lnTo>
                <a:lnTo>
                  <a:pt x="0" y="16002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828800" y="3331029"/>
            <a:ext cx="2593910" cy="1774371"/>
          </a:xfrm>
          <a:custGeom>
            <a:avLst/>
            <a:gdLst>
              <a:gd name="connsiteX0" fmla="*/ 0 w 2575249"/>
              <a:gd name="connsiteY0" fmla="*/ 1744824 h 1744824"/>
              <a:gd name="connsiteX1" fmla="*/ 317241 w 2575249"/>
              <a:gd name="connsiteY1" fmla="*/ 1250302 h 1744824"/>
              <a:gd name="connsiteX2" fmla="*/ 718457 w 2575249"/>
              <a:gd name="connsiteY2" fmla="*/ 774440 h 1744824"/>
              <a:gd name="connsiteX3" fmla="*/ 989045 w 2575249"/>
              <a:gd name="connsiteY3" fmla="*/ 559836 h 1744824"/>
              <a:gd name="connsiteX4" fmla="*/ 1315617 w 2575249"/>
              <a:gd name="connsiteY4" fmla="*/ 363893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989045 w 2575249"/>
              <a:gd name="connsiteY3" fmla="*/ 559836 h 1744824"/>
              <a:gd name="connsiteX4" fmla="*/ 1315617 w 2575249"/>
              <a:gd name="connsiteY4" fmla="*/ 363893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315617 w 2575249"/>
              <a:gd name="connsiteY4" fmla="*/ 363893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429139 w 2575249"/>
              <a:gd name="connsiteY4" fmla="*/ 250371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429139 w 2575249"/>
              <a:gd name="connsiteY4" fmla="*/ 250371 h 1744824"/>
              <a:gd name="connsiteX5" fmla="*/ 1962539 w 2575249"/>
              <a:gd name="connsiteY5" fmla="*/ 9797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429139 w 2575249"/>
              <a:gd name="connsiteY4" fmla="*/ 250371 h 1744824"/>
              <a:gd name="connsiteX5" fmla="*/ 1962539 w 2575249"/>
              <a:gd name="connsiteY5" fmla="*/ 97971 h 1744824"/>
              <a:gd name="connsiteX6" fmla="*/ 2267339 w 2575249"/>
              <a:gd name="connsiteY6" fmla="*/ 21771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93910"/>
              <a:gd name="connsiteY0" fmla="*/ 1774371 h 1774371"/>
              <a:gd name="connsiteX1" fmla="*/ 381000 w 2593910"/>
              <a:gd name="connsiteY1" fmla="*/ 1164771 h 1774371"/>
              <a:gd name="connsiteX2" fmla="*/ 737118 w 2593910"/>
              <a:gd name="connsiteY2" fmla="*/ 774440 h 1774371"/>
              <a:gd name="connsiteX3" fmla="*/ 1066800 w 2593910"/>
              <a:gd name="connsiteY3" fmla="*/ 478971 h 1774371"/>
              <a:gd name="connsiteX4" fmla="*/ 1447800 w 2593910"/>
              <a:gd name="connsiteY4" fmla="*/ 250371 h 1774371"/>
              <a:gd name="connsiteX5" fmla="*/ 1981200 w 2593910"/>
              <a:gd name="connsiteY5" fmla="*/ 97971 h 1774371"/>
              <a:gd name="connsiteX6" fmla="*/ 2286000 w 2593910"/>
              <a:gd name="connsiteY6" fmla="*/ 21771 h 1774371"/>
              <a:gd name="connsiteX7" fmla="*/ 2593910 w 2593910"/>
              <a:gd name="connsiteY7" fmla="*/ 0 h 1774371"/>
              <a:gd name="connsiteX8" fmla="*/ 0 w 2593910"/>
              <a:gd name="connsiteY8" fmla="*/ 1774371 h 1774371"/>
              <a:gd name="connsiteX0" fmla="*/ 0 w 2593910"/>
              <a:gd name="connsiteY0" fmla="*/ 1774371 h 1774371"/>
              <a:gd name="connsiteX1" fmla="*/ 381000 w 2593910"/>
              <a:gd name="connsiteY1" fmla="*/ 1164771 h 1774371"/>
              <a:gd name="connsiteX2" fmla="*/ 685800 w 2593910"/>
              <a:gd name="connsiteY2" fmla="*/ 783771 h 1774371"/>
              <a:gd name="connsiteX3" fmla="*/ 1066800 w 2593910"/>
              <a:gd name="connsiteY3" fmla="*/ 478971 h 1774371"/>
              <a:gd name="connsiteX4" fmla="*/ 1447800 w 2593910"/>
              <a:gd name="connsiteY4" fmla="*/ 250371 h 1774371"/>
              <a:gd name="connsiteX5" fmla="*/ 1981200 w 2593910"/>
              <a:gd name="connsiteY5" fmla="*/ 97971 h 1774371"/>
              <a:gd name="connsiteX6" fmla="*/ 2286000 w 2593910"/>
              <a:gd name="connsiteY6" fmla="*/ 21771 h 1774371"/>
              <a:gd name="connsiteX7" fmla="*/ 2593910 w 2593910"/>
              <a:gd name="connsiteY7" fmla="*/ 0 h 1774371"/>
              <a:gd name="connsiteX8" fmla="*/ 0 w 2593910"/>
              <a:gd name="connsiteY8" fmla="*/ 1774371 h 177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10" h="1774371">
                <a:moveTo>
                  <a:pt x="0" y="1774371"/>
                </a:moveTo>
                <a:lnTo>
                  <a:pt x="381000" y="1164771"/>
                </a:lnTo>
                <a:lnTo>
                  <a:pt x="685800" y="783771"/>
                </a:lnTo>
                <a:lnTo>
                  <a:pt x="1066800" y="478971"/>
                </a:lnTo>
                <a:lnTo>
                  <a:pt x="1447800" y="250371"/>
                </a:lnTo>
                <a:lnTo>
                  <a:pt x="1981200" y="97971"/>
                </a:lnTo>
                <a:lnTo>
                  <a:pt x="2286000" y="21771"/>
                </a:lnTo>
                <a:lnTo>
                  <a:pt x="2593910" y="0"/>
                </a:lnTo>
                <a:lnTo>
                  <a:pt x="0" y="177437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Tradeoff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5334000"/>
            <a:ext cx="64008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1447800"/>
            <a:ext cx="0" cy="403860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52600" y="1676400"/>
            <a:ext cx="5105400" cy="3505200"/>
          </a:xfrm>
          <a:prstGeom prst="line">
            <a:avLst/>
          </a:prstGeom>
          <a:ln w="38100">
            <a:solidFill>
              <a:srgbClr val="47F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754155" y="3048000"/>
            <a:ext cx="5103845" cy="2167812"/>
          </a:xfrm>
          <a:custGeom>
            <a:avLst/>
            <a:gdLst>
              <a:gd name="connsiteX0" fmla="*/ 0 w 5617029"/>
              <a:gd name="connsiteY0" fmla="*/ 2537926 h 2537926"/>
              <a:gd name="connsiteX1" fmla="*/ 1707502 w 5617029"/>
              <a:gd name="connsiteY1" fmla="*/ 643812 h 2537926"/>
              <a:gd name="connsiteX2" fmla="*/ 5617029 w 5617029"/>
              <a:gd name="connsiteY2" fmla="*/ 0 h 253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29" h="2537926">
                <a:moveTo>
                  <a:pt x="0" y="2537926"/>
                </a:moveTo>
                <a:cubicBezTo>
                  <a:pt x="385665" y="1802363"/>
                  <a:pt x="771331" y="1066800"/>
                  <a:pt x="1707502" y="643812"/>
                </a:cubicBezTo>
                <a:cubicBezTo>
                  <a:pt x="2643674" y="220824"/>
                  <a:pt x="4130351" y="110412"/>
                  <a:pt x="5617029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519506">
            <a:off x="5037002" y="1752900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Zero-Debt Product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1371124">
            <a:off x="5115667" y="3184402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Indebted Product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36280" y="2940320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Features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5410200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Time, Size, Lines-of-Code, etc.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2325469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Technical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Debt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562170">
            <a:off x="2411277" y="4209981"/>
            <a:ext cx="176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Over-Engineered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44007" y="3334138"/>
            <a:ext cx="304800" cy="7620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4038600"/>
            <a:ext cx="3285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 Value Inflection</a:t>
            </a:r>
            <a:br>
              <a:rPr lang="en-US" dirty="0" smtClean="0"/>
            </a:br>
            <a:r>
              <a:rPr lang="en-US" dirty="0" smtClean="0"/>
              <a:t>- Too much time is spent paying</a:t>
            </a:r>
            <a:br>
              <a:rPr lang="en-US" dirty="0" smtClean="0"/>
            </a:br>
            <a:r>
              <a:rPr lang="en-US" dirty="0" smtClean="0"/>
              <a:t>  interest and development slows</a:t>
            </a:r>
            <a:br>
              <a:rPr lang="en-US" dirty="0" smtClean="0"/>
            </a:br>
            <a:r>
              <a:rPr lang="en-US" dirty="0" smtClean="0"/>
              <a:t>  to a crawl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9562170">
            <a:off x="1957475" y="3510354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Writing good code isn’t just a matter of professionalism or craftsmanship:</a:t>
            </a:r>
          </a:p>
          <a:p>
            <a:r>
              <a:rPr lang="en-US" sz="2400" dirty="0" smtClean="0"/>
              <a:t>There is no moral or intellectual imperative to produce good code</a:t>
            </a:r>
          </a:p>
          <a:p>
            <a:r>
              <a:rPr lang="en-US" sz="2400" dirty="0" smtClean="0"/>
              <a:t>Every bit of debt incurred today reduces your future ability to produce working features</a:t>
            </a:r>
          </a:p>
          <a:p>
            <a:r>
              <a:rPr lang="en-US" sz="2400" dirty="0" smtClean="0"/>
              <a:t>Technical debt has a real cost- not “interest” as we have described- your future productivity… your manager will literally pay for it later</a:t>
            </a:r>
          </a:p>
          <a:p>
            <a:r>
              <a:rPr lang="en-US" sz="2400" dirty="0" smtClean="0"/>
              <a:t>Likewise, writing good code or refactoring costs more now, but results in savings later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Non-strategic debt is not helpful by definition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Avoid non-strategic debt:</a:t>
            </a:r>
          </a:p>
          <a:p>
            <a:r>
              <a:rPr lang="en-US" sz="2200" dirty="0" smtClean="0"/>
              <a:t>Use good engineering practices – test-driven development, good architectural patterns, etc.</a:t>
            </a:r>
          </a:p>
          <a:p>
            <a:pPr lvl="1"/>
            <a:r>
              <a:rPr lang="en-US" sz="2000" dirty="0" smtClean="0"/>
              <a:t>If you’re not actively working to make your system simpler and with less </a:t>
            </a:r>
            <a:r>
              <a:rPr lang="en-US" sz="2000" dirty="0" err="1" smtClean="0"/>
              <a:t>cruft</a:t>
            </a:r>
            <a:r>
              <a:rPr lang="en-US" sz="2000" dirty="0" smtClean="0"/>
              <a:t>, it’s getting worse</a:t>
            </a:r>
          </a:p>
          <a:p>
            <a:r>
              <a:rPr lang="en-US" sz="2200" dirty="0" smtClean="0"/>
              <a:t>Strong “definition of done”- user requirements are the baseline, how much debt are you willing to accept each sprint or for each feature?</a:t>
            </a:r>
          </a:p>
          <a:p>
            <a:r>
              <a:rPr lang="en-US" sz="2200" i="1" dirty="0" smtClean="0"/>
              <a:t>Refactoring</a:t>
            </a:r>
            <a:r>
              <a:rPr lang="en-US" sz="2200" dirty="0" smtClean="0"/>
              <a:t>- reducing debt without changing behavior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647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Technical Debt</vt:lpstr>
      <vt:lpstr>Technical Debt</vt:lpstr>
      <vt:lpstr>Debt Analogy</vt:lpstr>
      <vt:lpstr>Strategic, Intentional Debt</vt:lpstr>
      <vt:lpstr>Non-Strategic, Unintentional Debt</vt:lpstr>
      <vt:lpstr>Consequences of Debt</vt:lpstr>
      <vt:lpstr>Debt Tradeoff</vt:lpstr>
      <vt:lpstr>Communicating Debt</vt:lpstr>
      <vt:lpstr>Debt Avoidance</vt:lpstr>
      <vt:lpstr>Debt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50</cp:revision>
  <dcterms:created xsi:type="dcterms:W3CDTF">2016-01-21T02:03:40Z</dcterms:created>
  <dcterms:modified xsi:type="dcterms:W3CDTF">2019-11-19T06:57:47Z</dcterms:modified>
</cp:coreProperties>
</file>