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1" r:id="rId16"/>
    <p:sldId id="270"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DA5"/>
    <a:srgbClr val="47FF4D"/>
    <a:srgbClr val="720D1A"/>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82" y="3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4FB44-D9BB-4AE5-A1A8-90C00510A7C0}" type="datetimeFigureOut">
              <a:rPr lang="en-US" smtClean="0"/>
              <a:pPr/>
              <a:t>11/6/2019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DD4BF9-4F82-4169-95B0-797E1744D4AD}" type="slidenum">
              <a:rPr lang="en-US" smtClean="0"/>
              <a:pPr/>
              <a:t>‹#›</a:t>
            </a:fld>
            <a:endParaRPr lang="en-US"/>
          </a:p>
        </p:txBody>
      </p:sp>
    </p:spTree>
    <p:extLst>
      <p:ext uri="{BB962C8B-B14F-4D97-AF65-F5344CB8AC3E}">
        <p14:creationId xmlns:p14="http://schemas.microsoft.com/office/powerpoint/2010/main" val="4102973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normAutofit/>
          </a:bodyPr>
          <a:lstStyle>
            <a:lvl1pPr>
              <a:defRPr sz="4000">
                <a:solidFill>
                  <a:srgbClr val="003DA5"/>
                </a:solidFill>
                <a:latin typeface="Georgia" pitchFamily="18" charset="0"/>
              </a:defRPr>
            </a:lvl1pPr>
          </a:lstStyle>
          <a:p>
            <a:r>
              <a:rPr lang="en-US" dirty="0"/>
              <a:t>Click to edit Master title style</a:t>
            </a:r>
          </a:p>
        </p:txBody>
      </p:sp>
      <p:sp>
        <p:nvSpPr>
          <p:cNvPr id="3" name="Subtitle 2"/>
          <p:cNvSpPr>
            <a:spLocks noGrp="1"/>
          </p:cNvSpPr>
          <p:nvPr>
            <p:ph type="subTitle" idx="1"/>
          </p:nvPr>
        </p:nvSpPr>
        <p:spPr>
          <a:xfrm>
            <a:off x="1371600" y="3048000"/>
            <a:ext cx="6400800" cy="1752600"/>
          </a:xfrm>
        </p:spPr>
        <p:txBody>
          <a:bodyPr>
            <a:normAutofit/>
          </a:bodyPr>
          <a:lstStyle>
            <a:lvl1pPr marL="0" indent="0" algn="ctr">
              <a:buNone/>
              <a:defRPr sz="2400">
                <a:solidFill>
                  <a:schemeClr val="tx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CSE 522S – Advanced Operating Systems</a:t>
            </a:r>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
        <p:nvSpPr>
          <p:cNvPr id="7" name="Rectangle 6"/>
          <p:cNvSpPr/>
          <p:nvPr userDrawn="1"/>
        </p:nvSpPr>
        <p:spPr>
          <a:xfrm>
            <a:off x="0" y="5715000"/>
            <a:ext cx="9144000" cy="1143000"/>
          </a:xfrm>
          <a:prstGeom prst="rect">
            <a:avLst/>
          </a:prstGeom>
          <a:solidFill>
            <a:srgbClr val="003D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dferry\Desktop\logohorizontal_white_rg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36825" y="5775701"/>
            <a:ext cx="4070350" cy="1021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5181600" y="6356350"/>
            <a:ext cx="3200400" cy="365125"/>
          </a:xfrm>
        </p:spPr>
        <p:txBody>
          <a:bodyPr/>
          <a:lstStyle/>
          <a:p>
            <a:r>
              <a:rPr lang="en-US" dirty="0"/>
              <a:t>CSCI 5030 – Principles of Software Development</a:t>
            </a:r>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solidFill>
                  <a:srgbClr val="003DA5"/>
                </a:solidFill>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5181600" y="6356350"/>
            <a:ext cx="3200400" cy="365125"/>
          </a:xfrm>
        </p:spPr>
        <p:txBody>
          <a:bodyPr/>
          <a:lstStyle/>
          <a:p>
            <a:r>
              <a:rPr lang="en-US" dirty="0"/>
              <a:t>CSCI 5030 – Principles of Software Development</a:t>
            </a:r>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5181600" y="6356350"/>
            <a:ext cx="3200400" cy="365125"/>
          </a:xfrm>
        </p:spPr>
        <p:txBody>
          <a:bodyPr/>
          <a:lstStyle/>
          <a:p>
            <a:r>
              <a:rPr lang="en-US" dirty="0"/>
              <a:t>CSCI 5030 – Principles of Software Development</a:t>
            </a:r>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3DA5"/>
                </a:solidFil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a:xfrm>
            <a:off x="5181600" y="6356350"/>
            <a:ext cx="3200400" cy="365125"/>
          </a:xfrm>
        </p:spPr>
        <p:txBody>
          <a:bodyPr/>
          <a:lstStyle/>
          <a:p>
            <a:r>
              <a:rPr lang="en-US" dirty="0"/>
              <a:t>CSCI 5030 – Principles of Software Development</a:t>
            </a:r>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5181600" y="6356350"/>
            <a:ext cx="3200400" cy="365125"/>
          </a:xfrm>
        </p:spPr>
        <p:txBody>
          <a:bodyPr/>
          <a:lstStyle/>
          <a:p>
            <a:r>
              <a:rPr lang="en-US" dirty="0"/>
              <a:t>CSCI 5030 – Principles of Software Development</a:t>
            </a:r>
          </a:p>
        </p:txBody>
      </p:sp>
      <p:sp>
        <p:nvSpPr>
          <p:cNvPr id="7" name="Slide Number Placeholder 6"/>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CSCI 3500 - Operating Systems</a:t>
            </a:r>
          </a:p>
        </p:txBody>
      </p:sp>
      <p:sp>
        <p:nvSpPr>
          <p:cNvPr id="9" name="Slide Number Placeholder 8"/>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a:t>Click to edit Master title style</a:t>
            </a:r>
          </a:p>
        </p:txBody>
      </p:sp>
      <p:sp>
        <p:nvSpPr>
          <p:cNvPr id="4" name="Footer Placeholder 3"/>
          <p:cNvSpPr>
            <a:spLocks noGrp="1"/>
          </p:cNvSpPr>
          <p:nvPr>
            <p:ph type="ftr" sz="quarter" idx="11"/>
          </p:nvPr>
        </p:nvSpPr>
        <p:spPr>
          <a:xfrm>
            <a:off x="5181600" y="6356350"/>
            <a:ext cx="3200400" cy="365125"/>
          </a:xfrm>
        </p:spPr>
        <p:txBody>
          <a:bodyPr/>
          <a:lstStyle/>
          <a:p>
            <a:r>
              <a:rPr lang="en-US" dirty="0"/>
              <a:t>CSCI 5030 – Principles of Software Development</a:t>
            </a:r>
          </a:p>
        </p:txBody>
      </p:sp>
      <p:sp>
        <p:nvSpPr>
          <p:cNvPr id="5" name="Slide Number Placeholder 4"/>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5181600" y="6356350"/>
            <a:ext cx="3200400" cy="365125"/>
          </a:xfrm>
        </p:spPr>
        <p:txBody>
          <a:bodyPr/>
          <a:lstStyle/>
          <a:p>
            <a:r>
              <a:rPr lang="en-US"/>
              <a:t>CSCI 5030 – Principles of Software Development</a:t>
            </a:r>
            <a:endParaRPr lang="en-US" dirty="0"/>
          </a:p>
        </p:txBody>
      </p:sp>
      <p:sp>
        <p:nvSpPr>
          <p:cNvPr id="4" name="Slide Number Placeholder 3"/>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5181600" y="6356350"/>
            <a:ext cx="3200400" cy="365125"/>
          </a:xfrm>
        </p:spPr>
        <p:txBody>
          <a:bodyPr/>
          <a:lstStyle/>
          <a:p>
            <a:r>
              <a:rPr lang="en-US" dirty="0"/>
              <a:t>CSCI 5030 – Principles of Software Development</a:t>
            </a:r>
          </a:p>
        </p:txBody>
      </p:sp>
      <p:sp>
        <p:nvSpPr>
          <p:cNvPr id="7" name="Slide Number Placeholder 6"/>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5181600" y="6356350"/>
            <a:ext cx="3200400" cy="365125"/>
          </a:xfrm>
        </p:spPr>
        <p:txBody>
          <a:bodyPr/>
          <a:lstStyle/>
          <a:p>
            <a:r>
              <a:rPr lang="en-US" dirty="0"/>
              <a:t>CSCI 5030 – Principles of Software Development</a:t>
            </a:r>
          </a:p>
        </p:txBody>
      </p:sp>
      <p:sp>
        <p:nvSpPr>
          <p:cNvPr id="7" name="Slide Number Placeholder 6"/>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248400"/>
            <a:ext cx="9144000" cy="609600"/>
          </a:xfrm>
          <a:prstGeom prst="rect">
            <a:avLst/>
          </a:prstGeom>
          <a:solidFill>
            <a:srgbClr val="003D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181600" y="6356350"/>
            <a:ext cx="3200400" cy="365125"/>
          </a:xfrm>
          <a:prstGeom prst="rect">
            <a:avLst/>
          </a:prstGeom>
        </p:spPr>
        <p:txBody>
          <a:bodyPr vert="horz" lIns="91440" tIns="45720" rIns="91440" bIns="45720" rtlCol="0" anchor="ctr"/>
          <a:lstStyle>
            <a:lvl1pPr algn="ctr">
              <a:defRPr sz="1200">
                <a:solidFill>
                  <a:schemeClr val="bg1">
                    <a:lumMod val="75000"/>
                  </a:schemeClr>
                </a:solidFill>
              </a:defRPr>
            </a:lvl1pPr>
          </a:lstStyle>
          <a:p>
            <a:r>
              <a:rPr lang="en-US" dirty="0"/>
              <a:t>CSCI 5030 – Principles of Software Development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BFBFBF"/>
                </a:solidFill>
              </a:defRPr>
            </a:lvl1pPr>
          </a:lstStyle>
          <a:p>
            <a:fld id="{A773B20C-5347-4FF9-A9F0-76F937F60217}" type="slidenum">
              <a:rPr lang="en-US" smtClean="0"/>
              <a:pPr/>
              <a:t>‹#›</a:t>
            </a:fld>
            <a:endParaRPr lang="en-US" dirty="0"/>
          </a:p>
        </p:txBody>
      </p:sp>
      <p:pic>
        <p:nvPicPr>
          <p:cNvPr id="8" name="Picture 2" descr="C:\Users\dferry\Desktop\logohorizontal_white_rgb.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33400" y="6261419"/>
            <a:ext cx="2286000" cy="57375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000" kern="1200">
          <a:solidFill>
            <a:srgbClr val="003DA5"/>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2" Type="http://schemas.openxmlformats.org/officeDocument/2006/relationships/hyperlink" Target="https://blog.twitter.com/2013/new-tweets-per-second-record-and-how"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Case Study: Twitter</a:t>
            </a:r>
          </a:p>
        </p:txBody>
      </p:sp>
      <p:sp>
        <p:nvSpPr>
          <p:cNvPr id="4" name="Slide Number Placeholder 3"/>
          <p:cNvSpPr>
            <a:spLocks noGrp="1"/>
          </p:cNvSpPr>
          <p:nvPr>
            <p:ph type="sldNum" sz="quarter" idx="12"/>
          </p:nvPr>
        </p:nvSpPr>
        <p:spPr/>
        <p:txBody>
          <a:bodyPr/>
          <a:lstStyle/>
          <a:p>
            <a:fld id="{A773B20C-5347-4FF9-A9F0-76F937F60217}" type="slidenum">
              <a:rPr lang="en-US" smtClean="0"/>
              <a:pPr/>
              <a:t>1</a:t>
            </a:fld>
            <a:endParaRPr lang="en-US" dirty="0"/>
          </a:p>
        </p:txBody>
      </p:sp>
      <p:sp>
        <p:nvSpPr>
          <p:cNvPr id="7" name="Subtitle 2"/>
          <p:cNvSpPr>
            <a:spLocks noGrp="1"/>
          </p:cNvSpPr>
          <p:nvPr>
            <p:ph type="subTitle" idx="1"/>
          </p:nvPr>
        </p:nvSpPr>
        <p:spPr>
          <a:xfrm>
            <a:off x="1371600" y="3048000"/>
            <a:ext cx="6400800" cy="1752600"/>
          </a:xfrm>
        </p:spPr>
        <p:txBody>
          <a:bodyPr>
            <a:normAutofit/>
          </a:bodyPr>
          <a:lstStyle/>
          <a:p>
            <a:r>
              <a:rPr lang="en-US" sz="1800" dirty="0"/>
              <a:t>Kevin </a:t>
            </a:r>
            <a:r>
              <a:rPr lang="en-US" sz="1800" dirty="0" err="1"/>
              <a:t>Scannell</a:t>
            </a:r>
            <a:r>
              <a:rPr lang="en-US" sz="1800" dirty="0"/>
              <a:t>, David Ferry</a:t>
            </a:r>
            <a:br>
              <a:rPr lang="en-US" sz="1800" dirty="0"/>
            </a:br>
            <a:r>
              <a:rPr lang="en-US" sz="1800" dirty="0"/>
              <a:t>CSCI 5030 – Principles of Software Development</a:t>
            </a:r>
          </a:p>
          <a:p>
            <a:r>
              <a:rPr lang="en-US" sz="1800" dirty="0"/>
              <a:t>Saint Louis University</a:t>
            </a:r>
            <a:br>
              <a:rPr lang="en-US" sz="1800" dirty="0"/>
            </a:br>
            <a:r>
              <a:rPr lang="en-US" sz="1800" dirty="0"/>
              <a:t>St. Louis, MO 63103</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7D17C-2964-4210-AF29-F9C43125FE4F}"/>
              </a:ext>
            </a:extLst>
          </p:cNvPr>
          <p:cNvSpPr>
            <a:spLocks noGrp="1"/>
          </p:cNvSpPr>
          <p:nvPr>
            <p:ph type="title"/>
          </p:nvPr>
        </p:nvSpPr>
        <p:spPr/>
        <p:txBody>
          <a:bodyPr/>
          <a:lstStyle/>
          <a:p>
            <a:r>
              <a:rPr lang="en-US" dirty="0"/>
              <a:t>Decomposing Monorail</a:t>
            </a:r>
          </a:p>
        </p:txBody>
      </p:sp>
      <p:sp>
        <p:nvSpPr>
          <p:cNvPr id="3" name="Content Placeholder 2">
            <a:extLst>
              <a:ext uri="{FF2B5EF4-FFF2-40B4-BE49-F238E27FC236}">
                <a16:creationId xmlns:a16="http://schemas.microsoft.com/office/drawing/2014/main" id="{914E2B9E-ACC4-47B5-8F85-81E71940340B}"/>
              </a:ext>
            </a:extLst>
          </p:cNvPr>
          <p:cNvSpPr>
            <a:spLocks noGrp="1"/>
          </p:cNvSpPr>
          <p:nvPr>
            <p:ph idx="1"/>
          </p:nvPr>
        </p:nvSpPr>
        <p:spPr/>
        <p:txBody>
          <a:bodyPr>
            <a:normAutofit fontScale="70000" lnSpcReduction="20000"/>
          </a:bodyPr>
          <a:lstStyle/>
          <a:p>
            <a:pPr marL="0" indent="0">
              <a:buNone/>
            </a:pPr>
            <a:r>
              <a:rPr lang="en-US" dirty="0"/>
              <a:t>Monorail carved into a layered architecture based on technical concerns and business groups/objectives within each layer</a:t>
            </a:r>
          </a:p>
          <a:p>
            <a:pPr marL="0" indent="0">
              <a:buNone/>
            </a:pPr>
            <a:endParaRPr lang="en-US" dirty="0"/>
          </a:p>
          <a:p>
            <a:r>
              <a:rPr lang="en-US" dirty="0"/>
              <a:t>Routing Layer</a:t>
            </a:r>
          </a:p>
          <a:p>
            <a:r>
              <a:rPr lang="en-US" dirty="0"/>
              <a:t>Presentation Layer</a:t>
            </a:r>
          </a:p>
          <a:p>
            <a:pPr lvl="1"/>
            <a:r>
              <a:rPr lang="en-US" dirty="0"/>
              <a:t>Desktop web interface</a:t>
            </a:r>
          </a:p>
          <a:p>
            <a:pPr lvl="1"/>
            <a:r>
              <a:rPr lang="en-US" dirty="0"/>
              <a:t>API interface</a:t>
            </a:r>
          </a:p>
          <a:p>
            <a:pPr lvl="1"/>
            <a:r>
              <a:rPr lang="en-US" dirty="0"/>
              <a:t>Search, other public-facing features</a:t>
            </a:r>
          </a:p>
          <a:p>
            <a:r>
              <a:rPr lang="en-US" dirty="0"/>
              <a:t>Business Logic Layer </a:t>
            </a:r>
            <a:br>
              <a:rPr lang="en-US" dirty="0"/>
            </a:br>
            <a:r>
              <a:rPr lang="en-US" dirty="0"/>
              <a:t>(separation based on core business nouns)</a:t>
            </a:r>
          </a:p>
          <a:p>
            <a:pPr lvl="1"/>
            <a:r>
              <a:rPr lang="en-US" b="1" dirty="0"/>
              <a:t>Tweet</a:t>
            </a:r>
            <a:r>
              <a:rPr lang="en-US" dirty="0"/>
              <a:t> service</a:t>
            </a:r>
          </a:p>
          <a:p>
            <a:pPr lvl="1"/>
            <a:r>
              <a:rPr lang="en-US" b="1" dirty="0"/>
              <a:t>User</a:t>
            </a:r>
            <a:r>
              <a:rPr lang="en-US" dirty="0"/>
              <a:t> service</a:t>
            </a:r>
          </a:p>
          <a:p>
            <a:pPr lvl="1"/>
            <a:r>
              <a:rPr lang="en-US" b="1" dirty="0"/>
              <a:t>Social Graph</a:t>
            </a:r>
            <a:r>
              <a:rPr lang="en-US" dirty="0"/>
              <a:t> service</a:t>
            </a:r>
          </a:p>
          <a:p>
            <a:pPr lvl="1"/>
            <a:r>
              <a:rPr lang="en-US" b="1" dirty="0"/>
              <a:t>Timeline</a:t>
            </a:r>
            <a:r>
              <a:rPr lang="en-US" dirty="0"/>
              <a:t> service</a:t>
            </a:r>
          </a:p>
          <a:p>
            <a:pPr lvl="1"/>
            <a:r>
              <a:rPr lang="en-US" b="1" dirty="0"/>
              <a:t>Direct Message</a:t>
            </a:r>
            <a:r>
              <a:rPr lang="en-US" dirty="0"/>
              <a:t> Service</a:t>
            </a:r>
          </a:p>
          <a:p>
            <a:r>
              <a:rPr lang="en-US" dirty="0"/>
              <a:t>Everything is connected via remote procedure call (RPC)</a:t>
            </a:r>
          </a:p>
        </p:txBody>
      </p:sp>
      <p:sp>
        <p:nvSpPr>
          <p:cNvPr id="4" name="Footer Placeholder 3">
            <a:extLst>
              <a:ext uri="{FF2B5EF4-FFF2-40B4-BE49-F238E27FC236}">
                <a16:creationId xmlns:a16="http://schemas.microsoft.com/office/drawing/2014/main" id="{A9B76EB3-C20E-4DF8-B1E2-8238CD064FE6}"/>
              </a:ext>
            </a:extLst>
          </p:cNvPr>
          <p:cNvSpPr>
            <a:spLocks noGrp="1"/>
          </p:cNvSpPr>
          <p:nvPr>
            <p:ph type="ftr" sz="quarter" idx="11"/>
          </p:nvPr>
        </p:nvSpPr>
        <p:spPr/>
        <p:txBody>
          <a:bodyPr/>
          <a:lstStyle/>
          <a:p>
            <a:r>
              <a:rPr lang="en-US"/>
              <a:t>CSCI 5030 – Principles of Software Development</a:t>
            </a:r>
            <a:endParaRPr lang="en-US" dirty="0"/>
          </a:p>
        </p:txBody>
      </p:sp>
      <p:sp>
        <p:nvSpPr>
          <p:cNvPr id="5" name="Slide Number Placeholder 4">
            <a:extLst>
              <a:ext uri="{FF2B5EF4-FFF2-40B4-BE49-F238E27FC236}">
                <a16:creationId xmlns:a16="http://schemas.microsoft.com/office/drawing/2014/main" id="{E2570B78-E0F7-43E3-BE1D-1DC9D990AB51}"/>
              </a:ext>
            </a:extLst>
          </p:cNvPr>
          <p:cNvSpPr>
            <a:spLocks noGrp="1"/>
          </p:cNvSpPr>
          <p:nvPr>
            <p:ph type="sldNum" sz="quarter" idx="12"/>
          </p:nvPr>
        </p:nvSpPr>
        <p:spPr/>
        <p:txBody>
          <a:bodyPr/>
          <a:lstStyle/>
          <a:p>
            <a:fld id="{A773B20C-5347-4FF9-A9F0-76F937F60217}" type="slidenum">
              <a:rPr lang="en-US" smtClean="0"/>
              <a:pPr/>
              <a:t>10</a:t>
            </a:fld>
            <a:endParaRPr lang="en-US"/>
          </a:p>
        </p:txBody>
      </p:sp>
    </p:spTree>
    <p:extLst>
      <p:ext uri="{BB962C8B-B14F-4D97-AF65-F5344CB8AC3E}">
        <p14:creationId xmlns:p14="http://schemas.microsoft.com/office/powerpoint/2010/main" val="4112406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4266A-7ECE-4CCE-9802-FEEFA2D68758}"/>
              </a:ext>
            </a:extLst>
          </p:cNvPr>
          <p:cNvSpPr>
            <a:spLocks noGrp="1"/>
          </p:cNvSpPr>
          <p:nvPr>
            <p:ph type="title"/>
          </p:nvPr>
        </p:nvSpPr>
        <p:spPr/>
        <p:txBody>
          <a:bodyPr/>
          <a:lstStyle/>
          <a:p>
            <a:r>
              <a:rPr lang="en-US" dirty="0"/>
              <a:t>Modern Twitter</a:t>
            </a:r>
          </a:p>
        </p:txBody>
      </p:sp>
      <p:sp>
        <p:nvSpPr>
          <p:cNvPr id="4" name="Footer Placeholder 3">
            <a:extLst>
              <a:ext uri="{FF2B5EF4-FFF2-40B4-BE49-F238E27FC236}">
                <a16:creationId xmlns:a16="http://schemas.microsoft.com/office/drawing/2014/main" id="{5DE8D1E0-AADA-4B5D-9445-21337323704A}"/>
              </a:ext>
            </a:extLst>
          </p:cNvPr>
          <p:cNvSpPr>
            <a:spLocks noGrp="1"/>
          </p:cNvSpPr>
          <p:nvPr>
            <p:ph type="ftr" sz="quarter" idx="11"/>
          </p:nvPr>
        </p:nvSpPr>
        <p:spPr/>
        <p:txBody>
          <a:bodyPr/>
          <a:lstStyle/>
          <a:p>
            <a:r>
              <a:rPr lang="en-US"/>
              <a:t>CSCI 5030 – Principles of Software Development</a:t>
            </a:r>
            <a:endParaRPr lang="en-US" dirty="0"/>
          </a:p>
        </p:txBody>
      </p:sp>
      <p:sp>
        <p:nvSpPr>
          <p:cNvPr id="5" name="Slide Number Placeholder 4">
            <a:extLst>
              <a:ext uri="{FF2B5EF4-FFF2-40B4-BE49-F238E27FC236}">
                <a16:creationId xmlns:a16="http://schemas.microsoft.com/office/drawing/2014/main" id="{3B171FC3-54D4-48D5-B261-EC88F5B6D104}"/>
              </a:ext>
            </a:extLst>
          </p:cNvPr>
          <p:cNvSpPr>
            <a:spLocks noGrp="1"/>
          </p:cNvSpPr>
          <p:nvPr>
            <p:ph type="sldNum" sz="quarter" idx="12"/>
          </p:nvPr>
        </p:nvSpPr>
        <p:spPr/>
        <p:txBody>
          <a:bodyPr/>
          <a:lstStyle/>
          <a:p>
            <a:fld id="{A773B20C-5347-4FF9-A9F0-76F937F60217}" type="slidenum">
              <a:rPr lang="en-US" smtClean="0"/>
              <a:pPr/>
              <a:t>11</a:t>
            </a:fld>
            <a:endParaRPr lang="en-US"/>
          </a:p>
        </p:txBody>
      </p:sp>
      <p:graphicFrame>
        <p:nvGraphicFramePr>
          <p:cNvPr id="6" name="Object 5">
            <a:extLst>
              <a:ext uri="{FF2B5EF4-FFF2-40B4-BE49-F238E27FC236}">
                <a16:creationId xmlns:a16="http://schemas.microsoft.com/office/drawing/2014/main" id="{83EBB4F1-005E-403A-BA56-9C01849439E0}"/>
              </a:ext>
            </a:extLst>
          </p:cNvPr>
          <p:cNvGraphicFramePr>
            <a:graphicFrameLocks noChangeAspect="1"/>
          </p:cNvGraphicFramePr>
          <p:nvPr>
            <p:extLst>
              <p:ext uri="{D42A27DB-BD31-4B8C-83A1-F6EECF244321}">
                <p14:modId xmlns:p14="http://schemas.microsoft.com/office/powerpoint/2010/main" val="781714789"/>
              </p:ext>
            </p:extLst>
          </p:nvPr>
        </p:nvGraphicFramePr>
        <p:xfrm>
          <a:off x="1193391" y="1219196"/>
          <a:ext cx="5893209" cy="4419608"/>
        </p:xfrm>
        <a:graphic>
          <a:graphicData uri="http://schemas.openxmlformats.org/presentationml/2006/ole">
            <mc:AlternateContent xmlns:mc="http://schemas.openxmlformats.org/markup-compatibility/2006">
              <mc:Choice xmlns:v="urn:schemas-microsoft-com:vml" Requires="v">
                <p:oleObj spid="_x0000_s4099" name="Acrobat Document" r:id="rId3" imgW="7802880" imgH="5852160" progId="AcroExch.Document.DC">
                  <p:embed/>
                </p:oleObj>
              </mc:Choice>
              <mc:Fallback>
                <p:oleObj name="Acrobat Document" r:id="rId3" imgW="7802880" imgH="5852160" progId="AcroExch.Document.DC">
                  <p:embed/>
                  <p:pic>
                    <p:nvPicPr>
                      <p:cNvPr id="0" name=""/>
                      <p:cNvPicPr/>
                      <p:nvPr/>
                    </p:nvPicPr>
                    <p:blipFill>
                      <a:blip r:embed="rId4"/>
                      <a:stretch>
                        <a:fillRect/>
                      </a:stretch>
                    </p:blipFill>
                    <p:spPr>
                      <a:xfrm>
                        <a:off x="1193391" y="1219196"/>
                        <a:ext cx="5893209" cy="4419608"/>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57289DCA-59C8-4EE8-8413-207CE74BD817}"/>
              </a:ext>
            </a:extLst>
          </p:cNvPr>
          <p:cNvSpPr/>
          <p:nvPr/>
        </p:nvSpPr>
        <p:spPr>
          <a:xfrm>
            <a:off x="1574391" y="5554948"/>
            <a:ext cx="3843745" cy="646331"/>
          </a:xfrm>
          <a:prstGeom prst="rect">
            <a:avLst/>
          </a:prstGeom>
        </p:spPr>
        <p:txBody>
          <a:bodyPr wrap="square">
            <a:spAutoFit/>
          </a:bodyPr>
          <a:lstStyle/>
          <a:p>
            <a:r>
              <a:rPr lang="en-US" b="1" i="1" dirty="0">
                <a:latin typeface="HelveticaNeue-Bold"/>
              </a:rPr>
              <a:t>Scaling Twitter with Open Source</a:t>
            </a:r>
            <a:br>
              <a:rPr lang="en-US" b="1" i="1" dirty="0">
                <a:latin typeface="HelveticaNeue-Bold"/>
              </a:rPr>
            </a:br>
            <a:r>
              <a:rPr lang="en-US" b="1" dirty="0">
                <a:latin typeface="HelveticaNeue-Bold"/>
              </a:rPr>
              <a:t>Chris </a:t>
            </a:r>
            <a:r>
              <a:rPr lang="en-US" b="1" dirty="0" err="1">
                <a:latin typeface="HelveticaNeue-Bold"/>
              </a:rPr>
              <a:t>Aniszczyk</a:t>
            </a:r>
            <a:endParaRPr lang="en-US" i="1" dirty="0"/>
          </a:p>
        </p:txBody>
      </p:sp>
    </p:spTree>
    <p:extLst>
      <p:ext uri="{BB962C8B-B14F-4D97-AF65-F5344CB8AC3E}">
        <p14:creationId xmlns:p14="http://schemas.microsoft.com/office/powerpoint/2010/main" val="4047803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19F5-1D1E-4550-AA01-4929D440B007}"/>
              </a:ext>
            </a:extLst>
          </p:cNvPr>
          <p:cNvSpPr>
            <a:spLocks noGrp="1"/>
          </p:cNvSpPr>
          <p:nvPr>
            <p:ph type="title"/>
          </p:nvPr>
        </p:nvSpPr>
        <p:spPr/>
        <p:txBody>
          <a:bodyPr/>
          <a:lstStyle/>
          <a:p>
            <a:r>
              <a:rPr lang="en-US" dirty="0"/>
              <a:t>Decomposition Challenges</a:t>
            </a:r>
          </a:p>
        </p:txBody>
      </p:sp>
      <p:sp>
        <p:nvSpPr>
          <p:cNvPr id="3" name="Content Placeholder 2">
            <a:extLst>
              <a:ext uri="{FF2B5EF4-FFF2-40B4-BE49-F238E27FC236}">
                <a16:creationId xmlns:a16="http://schemas.microsoft.com/office/drawing/2014/main" id="{E618AEF3-2D30-47A0-A83C-A211AF5A117F}"/>
              </a:ext>
            </a:extLst>
          </p:cNvPr>
          <p:cNvSpPr>
            <a:spLocks noGrp="1"/>
          </p:cNvSpPr>
          <p:nvPr>
            <p:ph idx="1"/>
          </p:nvPr>
        </p:nvSpPr>
        <p:spPr>
          <a:xfrm>
            <a:off x="457200" y="1447800"/>
            <a:ext cx="8229600" cy="4756150"/>
          </a:xfrm>
        </p:spPr>
        <p:txBody>
          <a:bodyPr>
            <a:normAutofit fontScale="92500" lnSpcReduction="20000"/>
          </a:bodyPr>
          <a:lstStyle/>
          <a:p>
            <a:pPr marL="0" indent="0">
              <a:buNone/>
            </a:pPr>
            <a:r>
              <a:rPr lang="en-US" sz="2400" dirty="0"/>
              <a:t>You’re asked to componentize part of a monolithic application… what do you do? Copy-paste!</a:t>
            </a:r>
          </a:p>
          <a:p>
            <a:pPr marL="0" indent="0">
              <a:buNone/>
            </a:pPr>
            <a:endParaRPr lang="en-US" sz="2400" dirty="0"/>
          </a:p>
          <a:p>
            <a:pPr marL="0" indent="0">
              <a:buNone/>
            </a:pPr>
            <a:r>
              <a:rPr lang="en-US" sz="2400" dirty="0"/>
              <a:t>Except now your architecture is:</a:t>
            </a:r>
          </a:p>
          <a:p>
            <a:r>
              <a:rPr lang="en-US" sz="2400" dirty="0"/>
              <a:t>Distributed</a:t>
            </a:r>
          </a:p>
          <a:p>
            <a:r>
              <a:rPr lang="en-US" sz="2400" dirty="0"/>
              <a:t>Networked</a:t>
            </a:r>
          </a:p>
          <a:p>
            <a:r>
              <a:rPr lang="en-US" sz="2400" dirty="0"/>
              <a:t>Many function calls are now RPC</a:t>
            </a:r>
          </a:p>
          <a:p>
            <a:pPr marL="0" indent="0">
              <a:buNone/>
            </a:pPr>
            <a:r>
              <a:rPr lang="en-US" sz="2400" dirty="0"/>
              <a:t>…and most of your engineers haven’t done that before.</a:t>
            </a:r>
          </a:p>
          <a:p>
            <a:endParaRPr lang="en-US" sz="2400" dirty="0"/>
          </a:p>
          <a:p>
            <a:pPr marL="0" indent="0">
              <a:buNone/>
            </a:pPr>
            <a:r>
              <a:rPr lang="en-US" sz="2400" dirty="0"/>
              <a:t>Each team handles problems in slightly different ways:</a:t>
            </a:r>
          </a:p>
          <a:p>
            <a:r>
              <a:rPr lang="en-US" sz="2400" dirty="0"/>
              <a:t>Error handling/network issues/retrying</a:t>
            </a:r>
          </a:p>
          <a:p>
            <a:r>
              <a:rPr lang="en-US" sz="2400" dirty="0"/>
              <a:t>Load balancing</a:t>
            </a:r>
          </a:p>
          <a:p>
            <a:r>
              <a:rPr lang="en-US" sz="2400" dirty="0"/>
              <a:t>Service discovery</a:t>
            </a:r>
          </a:p>
          <a:p>
            <a:r>
              <a:rPr lang="en-US" sz="2400" dirty="0"/>
              <a:t>Stats collection and distributed tracing</a:t>
            </a:r>
          </a:p>
        </p:txBody>
      </p:sp>
      <p:sp>
        <p:nvSpPr>
          <p:cNvPr id="4" name="Footer Placeholder 3">
            <a:extLst>
              <a:ext uri="{FF2B5EF4-FFF2-40B4-BE49-F238E27FC236}">
                <a16:creationId xmlns:a16="http://schemas.microsoft.com/office/drawing/2014/main" id="{18A8C019-BBB4-44E2-AEBA-97CD3C0C0CFD}"/>
              </a:ext>
            </a:extLst>
          </p:cNvPr>
          <p:cNvSpPr>
            <a:spLocks noGrp="1"/>
          </p:cNvSpPr>
          <p:nvPr>
            <p:ph type="ftr" sz="quarter" idx="11"/>
          </p:nvPr>
        </p:nvSpPr>
        <p:spPr/>
        <p:txBody>
          <a:bodyPr/>
          <a:lstStyle/>
          <a:p>
            <a:r>
              <a:rPr lang="en-US"/>
              <a:t>CSCI 5030 – Principles of Software Development</a:t>
            </a:r>
            <a:endParaRPr lang="en-US" dirty="0"/>
          </a:p>
        </p:txBody>
      </p:sp>
      <p:sp>
        <p:nvSpPr>
          <p:cNvPr id="5" name="Slide Number Placeholder 4">
            <a:extLst>
              <a:ext uri="{FF2B5EF4-FFF2-40B4-BE49-F238E27FC236}">
                <a16:creationId xmlns:a16="http://schemas.microsoft.com/office/drawing/2014/main" id="{156E4F51-C30B-4DE0-BC14-62D8E1D058A7}"/>
              </a:ext>
            </a:extLst>
          </p:cNvPr>
          <p:cNvSpPr>
            <a:spLocks noGrp="1"/>
          </p:cNvSpPr>
          <p:nvPr>
            <p:ph type="sldNum" sz="quarter" idx="12"/>
          </p:nvPr>
        </p:nvSpPr>
        <p:spPr/>
        <p:txBody>
          <a:bodyPr/>
          <a:lstStyle/>
          <a:p>
            <a:fld id="{A773B20C-5347-4FF9-A9F0-76F937F60217}" type="slidenum">
              <a:rPr lang="en-US" smtClean="0"/>
              <a:pPr/>
              <a:t>12</a:t>
            </a:fld>
            <a:endParaRPr lang="en-US"/>
          </a:p>
        </p:txBody>
      </p:sp>
    </p:spTree>
    <p:extLst>
      <p:ext uri="{BB962C8B-B14F-4D97-AF65-F5344CB8AC3E}">
        <p14:creationId xmlns:p14="http://schemas.microsoft.com/office/powerpoint/2010/main" val="3422215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4CC20-4579-4DE4-B3C2-26CB33EC6EE8}"/>
              </a:ext>
            </a:extLst>
          </p:cNvPr>
          <p:cNvSpPr>
            <a:spLocks noGrp="1"/>
          </p:cNvSpPr>
          <p:nvPr>
            <p:ph type="title"/>
          </p:nvPr>
        </p:nvSpPr>
        <p:spPr/>
        <p:txBody>
          <a:bodyPr/>
          <a:lstStyle/>
          <a:p>
            <a:r>
              <a:rPr lang="en-US" dirty="0"/>
              <a:t>Finagle</a:t>
            </a:r>
          </a:p>
        </p:txBody>
      </p:sp>
      <p:sp>
        <p:nvSpPr>
          <p:cNvPr id="3" name="Content Placeholder 2">
            <a:extLst>
              <a:ext uri="{FF2B5EF4-FFF2-40B4-BE49-F238E27FC236}">
                <a16:creationId xmlns:a16="http://schemas.microsoft.com/office/drawing/2014/main" id="{CE0F995E-B74A-4445-9AE4-C8232D1CBEEF}"/>
              </a:ext>
            </a:extLst>
          </p:cNvPr>
          <p:cNvSpPr>
            <a:spLocks noGrp="1"/>
          </p:cNvSpPr>
          <p:nvPr>
            <p:ph idx="1"/>
          </p:nvPr>
        </p:nvSpPr>
        <p:spPr>
          <a:xfrm>
            <a:off x="457200" y="1600200"/>
            <a:ext cx="8458200" cy="4525963"/>
          </a:xfrm>
        </p:spPr>
        <p:txBody>
          <a:bodyPr>
            <a:normAutofit/>
          </a:bodyPr>
          <a:lstStyle/>
          <a:p>
            <a:pPr marL="0" indent="0">
              <a:buNone/>
            </a:pPr>
            <a:r>
              <a:rPr lang="en-US" sz="2000" dirty="0"/>
              <a:t>Twitter writes their own RPC system (open source)</a:t>
            </a:r>
          </a:p>
          <a:p>
            <a:pPr marL="0" indent="0">
              <a:buNone/>
            </a:pPr>
            <a:endParaRPr lang="en-US" sz="2000" dirty="0"/>
          </a:p>
          <a:p>
            <a:r>
              <a:rPr lang="en-US" sz="2000" dirty="0"/>
              <a:t>All RPC calls are implemented as futures</a:t>
            </a:r>
            <a:endParaRPr lang="en-US" sz="300" dirty="0"/>
          </a:p>
          <a:p>
            <a:endParaRPr lang="en-US" sz="300" dirty="0"/>
          </a:p>
          <a:p>
            <a:pPr marL="0" indent="0">
              <a:buNone/>
            </a:pPr>
            <a:r>
              <a:rPr lang="en-US" sz="2000" dirty="0">
                <a:latin typeface="Consolas" panose="020B0609020204030204" pitchFamily="49" charset="0"/>
              </a:rPr>
              <a:t>future = </a:t>
            </a:r>
            <a:r>
              <a:rPr lang="en-US" sz="2000" dirty="0" err="1">
                <a:latin typeface="Consolas" panose="020B0609020204030204" pitchFamily="49" charset="0"/>
              </a:rPr>
              <a:t>make_remote_call</a:t>
            </a:r>
            <a:r>
              <a:rPr lang="en-US" sz="2000" dirty="0">
                <a:latin typeface="Consolas" panose="020B0609020204030204" pitchFamily="49" charset="0"/>
              </a:rPr>
              <a:t>( service ); //returns immediately</a:t>
            </a:r>
            <a:br>
              <a:rPr lang="en-US" sz="2000" dirty="0">
                <a:latin typeface="Consolas" panose="020B0609020204030204" pitchFamily="49" charset="0"/>
              </a:rPr>
            </a:br>
            <a:r>
              <a:rPr lang="en-US" sz="2000" dirty="0">
                <a:latin typeface="Consolas" panose="020B0609020204030204" pitchFamily="49" charset="0"/>
              </a:rPr>
              <a:t>//Do other work</a:t>
            </a:r>
            <a:br>
              <a:rPr lang="en-US" sz="2000" dirty="0">
                <a:latin typeface="Consolas" panose="020B0609020204030204" pitchFamily="49" charset="0"/>
              </a:rPr>
            </a:br>
            <a:r>
              <a:rPr lang="en-US" sz="2000" dirty="0">
                <a:latin typeface="Consolas" panose="020B0609020204030204" pitchFamily="49" charset="0"/>
              </a:rPr>
              <a:t>result = </a:t>
            </a:r>
            <a:r>
              <a:rPr lang="en-US" sz="2000" dirty="0" err="1">
                <a:latin typeface="Consolas" panose="020B0609020204030204" pitchFamily="49" charset="0"/>
              </a:rPr>
              <a:t>get_result</a:t>
            </a:r>
            <a:r>
              <a:rPr lang="en-US" sz="2000" dirty="0">
                <a:latin typeface="Consolas" panose="020B0609020204030204" pitchFamily="49" charset="0"/>
              </a:rPr>
              <a:t>( future );</a:t>
            </a:r>
          </a:p>
          <a:p>
            <a:pPr marL="0" indent="0">
              <a:buNone/>
            </a:pPr>
            <a:endParaRPr lang="en-US" sz="300" dirty="0"/>
          </a:p>
          <a:p>
            <a:r>
              <a:rPr lang="en-US" sz="2000" dirty="0"/>
              <a:t>All RPC calls are async/non-blocking</a:t>
            </a:r>
          </a:p>
          <a:p>
            <a:r>
              <a:rPr lang="en-US" sz="2000" dirty="0"/>
              <a:t>Naturally forces very high level of concurrency</a:t>
            </a:r>
          </a:p>
          <a:p>
            <a:r>
              <a:rPr lang="en-US" sz="2000" dirty="0"/>
              <a:t>Small number of threads can handle a lot of requests</a:t>
            </a:r>
          </a:p>
          <a:p>
            <a:pPr marL="0" indent="0">
              <a:buNone/>
            </a:pPr>
            <a:endParaRPr lang="en-US" sz="2000" dirty="0"/>
          </a:p>
          <a:p>
            <a:pPr marL="0" indent="0">
              <a:buNone/>
            </a:pPr>
            <a:r>
              <a:rPr lang="en-US" sz="2000" dirty="0"/>
              <a:t>Standard solution for service discovery, error handling, load balancing, system visibility, etc.</a:t>
            </a:r>
          </a:p>
        </p:txBody>
      </p:sp>
      <p:sp>
        <p:nvSpPr>
          <p:cNvPr id="4" name="Footer Placeholder 3">
            <a:extLst>
              <a:ext uri="{FF2B5EF4-FFF2-40B4-BE49-F238E27FC236}">
                <a16:creationId xmlns:a16="http://schemas.microsoft.com/office/drawing/2014/main" id="{52205E6B-C6E7-4C8A-BC57-B35295D2E7CF}"/>
              </a:ext>
            </a:extLst>
          </p:cNvPr>
          <p:cNvSpPr>
            <a:spLocks noGrp="1"/>
          </p:cNvSpPr>
          <p:nvPr>
            <p:ph type="ftr" sz="quarter" idx="11"/>
          </p:nvPr>
        </p:nvSpPr>
        <p:spPr/>
        <p:txBody>
          <a:bodyPr/>
          <a:lstStyle/>
          <a:p>
            <a:r>
              <a:rPr lang="en-US"/>
              <a:t>CSCI 5030 – Principles of Software Development</a:t>
            </a:r>
            <a:endParaRPr lang="en-US" dirty="0"/>
          </a:p>
        </p:txBody>
      </p:sp>
      <p:sp>
        <p:nvSpPr>
          <p:cNvPr id="5" name="Slide Number Placeholder 4">
            <a:extLst>
              <a:ext uri="{FF2B5EF4-FFF2-40B4-BE49-F238E27FC236}">
                <a16:creationId xmlns:a16="http://schemas.microsoft.com/office/drawing/2014/main" id="{C08E2885-949A-4359-BD15-EE38E22DDC4A}"/>
              </a:ext>
            </a:extLst>
          </p:cNvPr>
          <p:cNvSpPr>
            <a:spLocks noGrp="1"/>
          </p:cNvSpPr>
          <p:nvPr>
            <p:ph type="sldNum" sz="quarter" idx="12"/>
          </p:nvPr>
        </p:nvSpPr>
        <p:spPr/>
        <p:txBody>
          <a:bodyPr/>
          <a:lstStyle/>
          <a:p>
            <a:fld id="{A773B20C-5347-4FF9-A9F0-76F937F60217}" type="slidenum">
              <a:rPr lang="en-US" smtClean="0"/>
              <a:pPr/>
              <a:t>13</a:t>
            </a:fld>
            <a:endParaRPr lang="en-US"/>
          </a:p>
        </p:txBody>
      </p:sp>
    </p:spTree>
    <p:extLst>
      <p:ext uri="{BB962C8B-B14F-4D97-AF65-F5344CB8AC3E}">
        <p14:creationId xmlns:p14="http://schemas.microsoft.com/office/powerpoint/2010/main" val="1207165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E86DC-BD84-484F-86E9-3C1F4C9AF6FC}"/>
              </a:ext>
            </a:extLst>
          </p:cNvPr>
          <p:cNvSpPr>
            <a:spLocks noGrp="1"/>
          </p:cNvSpPr>
          <p:nvPr>
            <p:ph type="title"/>
          </p:nvPr>
        </p:nvSpPr>
        <p:spPr>
          <a:xfrm>
            <a:off x="457200" y="274638"/>
            <a:ext cx="8229600" cy="1143000"/>
          </a:xfrm>
        </p:spPr>
        <p:txBody>
          <a:bodyPr/>
          <a:lstStyle/>
          <a:p>
            <a:r>
              <a:rPr lang="en-US" dirty="0"/>
              <a:t>Leveraging Concurrency</a:t>
            </a:r>
          </a:p>
        </p:txBody>
      </p:sp>
      <p:sp>
        <p:nvSpPr>
          <p:cNvPr id="3" name="Content Placeholder 2">
            <a:extLst>
              <a:ext uri="{FF2B5EF4-FFF2-40B4-BE49-F238E27FC236}">
                <a16:creationId xmlns:a16="http://schemas.microsoft.com/office/drawing/2014/main" id="{00FC9FCC-E53B-43BB-B43D-C505A732D030}"/>
              </a:ext>
            </a:extLst>
          </p:cNvPr>
          <p:cNvSpPr>
            <a:spLocks noGrp="1"/>
          </p:cNvSpPr>
          <p:nvPr>
            <p:ph idx="1"/>
          </p:nvPr>
        </p:nvSpPr>
        <p:spPr>
          <a:xfrm>
            <a:off x="457200" y="3896141"/>
            <a:ext cx="8382000" cy="2199854"/>
          </a:xfrm>
        </p:spPr>
        <p:txBody>
          <a:bodyPr>
            <a:normAutofit fontScale="92500" lnSpcReduction="10000"/>
          </a:bodyPr>
          <a:lstStyle/>
          <a:p>
            <a:r>
              <a:rPr lang="en-US" sz="1800" dirty="0"/>
              <a:t>Storing tweets is handled synchronously so that service can return success to the client, but making the whole process synchronous would be too heavyweight (suppose if you have millions of followers)</a:t>
            </a:r>
          </a:p>
          <a:p>
            <a:r>
              <a:rPr lang="en-US" sz="1800" dirty="0"/>
              <a:t>Handling delivery of those tweets can be deferred</a:t>
            </a:r>
          </a:p>
          <a:p>
            <a:r>
              <a:rPr lang="en-US" sz="1800" dirty="0"/>
              <a:t>Delivery actions placed in a durable queue that survives crashes</a:t>
            </a:r>
          </a:p>
          <a:p>
            <a:r>
              <a:rPr lang="en-US" sz="1800" dirty="0"/>
              <a:t>Delivery actions are idempotent- retries do not cause error</a:t>
            </a:r>
          </a:p>
          <a:p>
            <a:r>
              <a:rPr lang="en-US" sz="1800" dirty="0"/>
              <a:t>Client submits tweets with low latency, and if they get an OK response then delivery is guaranteed- or even be farmed out to different services</a:t>
            </a:r>
            <a:endParaRPr lang="en-US" sz="2400" dirty="0"/>
          </a:p>
        </p:txBody>
      </p:sp>
      <p:sp>
        <p:nvSpPr>
          <p:cNvPr id="4" name="Footer Placeholder 3">
            <a:extLst>
              <a:ext uri="{FF2B5EF4-FFF2-40B4-BE49-F238E27FC236}">
                <a16:creationId xmlns:a16="http://schemas.microsoft.com/office/drawing/2014/main" id="{7F78A6CC-9B2E-4105-BA25-21779F933B32}"/>
              </a:ext>
            </a:extLst>
          </p:cNvPr>
          <p:cNvSpPr>
            <a:spLocks noGrp="1"/>
          </p:cNvSpPr>
          <p:nvPr>
            <p:ph type="ftr" sz="quarter" idx="11"/>
          </p:nvPr>
        </p:nvSpPr>
        <p:spPr/>
        <p:txBody>
          <a:bodyPr/>
          <a:lstStyle/>
          <a:p>
            <a:r>
              <a:rPr lang="en-US"/>
              <a:t>CSCI 5030 – Principles of Software Development</a:t>
            </a:r>
            <a:endParaRPr lang="en-US" dirty="0"/>
          </a:p>
        </p:txBody>
      </p:sp>
      <p:sp>
        <p:nvSpPr>
          <p:cNvPr id="5" name="Slide Number Placeholder 4">
            <a:extLst>
              <a:ext uri="{FF2B5EF4-FFF2-40B4-BE49-F238E27FC236}">
                <a16:creationId xmlns:a16="http://schemas.microsoft.com/office/drawing/2014/main" id="{CD9DB26A-E67E-4131-93BE-3E2904365705}"/>
              </a:ext>
            </a:extLst>
          </p:cNvPr>
          <p:cNvSpPr>
            <a:spLocks noGrp="1"/>
          </p:cNvSpPr>
          <p:nvPr>
            <p:ph type="sldNum" sz="quarter" idx="12"/>
          </p:nvPr>
        </p:nvSpPr>
        <p:spPr/>
        <p:txBody>
          <a:bodyPr/>
          <a:lstStyle/>
          <a:p>
            <a:fld id="{A773B20C-5347-4FF9-A9F0-76F937F60217}" type="slidenum">
              <a:rPr lang="en-US" smtClean="0"/>
              <a:pPr/>
              <a:t>14</a:t>
            </a:fld>
            <a:endParaRPr lang="en-US"/>
          </a:p>
        </p:txBody>
      </p:sp>
      <p:grpSp>
        <p:nvGrpSpPr>
          <p:cNvPr id="31" name="Group 30">
            <a:extLst>
              <a:ext uri="{FF2B5EF4-FFF2-40B4-BE49-F238E27FC236}">
                <a16:creationId xmlns:a16="http://schemas.microsoft.com/office/drawing/2014/main" id="{1E676602-69A7-4357-A322-841AF0C22F72}"/>
              </a:ext>
            </a:extLst>
          </p:cNvPr>
          <p:cNvGrpSpPr/>
          <p:nvPr/>
        </p:nvGrpSpPr>
        <p:grpSpPr>
          <a:xfrm>
            <a:off x="1981200" y="1265750"/>
            <a:ext cx="4933380" cy="2370036"/>
            <a:chOff x="1524000" y="1371600"/>
            <a:chExt cx="5741536" cy="2758281"/>
          </a:xfrm>
        </p:grpSpPr>
        <p:sp>
          <p:nvSpPr>
            <p:cNvPr id="6" name="Rectangle 5">
              <a:extLst>
                <a:ext uri="{FF2B5EF4-FFF2-40B4-BE49-F238E27FC236}">
                  <a16:creationId xmlns:a16="http://schemas.microsoft.com/office/drawing/2014/main" id="{5CAD6527-5A6A-4269-A03C-33E48E3B9C03}"/>
                </a:ext>
              </a:extLst>
            </p:cNvPr>
            <p:cNvSpPr/>
            <p:nvPr/>
          </p:nvSpPr>
          <p:spPr>
            <a:xfrm>
              <a:off x="3810000" y="16002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Tweet Service</a:t>
              </a:r>
            </a:p>
          </p:txBody>
        </p:sp>
        <p:pic>
          <p:nvPicPr>
            <p:cNvPr id="9" name="Graphic 8" descr="Programmer">
              <a:extLst>
                <a:ext uri="{FF2B5EF4-FFF2-40B4-BE49-F238E27FC236}">
                  <a16:creationId xmlns:a16="http://schemas.microsoft.com/office/drawing/2014/main" id="{B8A55FA6-A847-4CB4-A383-2A13ABE9F6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4000" y="1600200"/>
              <a:ext cx="914400" cy="914400"/>
            </a:xfrm>
            <a:prstGeom prst="rect">
              <a:avLst/>
            </a:prstGeom>
          </p:spPr>
        </p:pic>
        <p:sp>
          <p:nvSpPr>
            <p:cNvPr id="10" name="Rectangle 9">
              <a:extLst>
                <a:ext uri="{FF2B5EF4-FFF2-40B4-BE49-F238E27FC236}">
                  <a16:creationId xmlns:a16="http://schemas.microsoft.com/office/drawing/2014/main" id="{FFB1E9A7-7EEB-4608-B422-3D30AB2E77D5}"/>
                </a:ext>
              </a:extLst>
            </p:cNvPr>
            <p:cNvSpPr/>
            <p:nvPr/>
          </p:nvSpPr>
          <p:spPr>
            <a:xfrm>
              <a:off x="3810000" y="321548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Store</a:t>
              </a:r>
              <a:br>
                <a:rPr lang="en-US" sz="1400" dirty="0"/>
              </a:br>
              <a:r>
                <a:rPr lang="en-US" sz="1400" dirty="0"/>
                <a:t>Tweet</a:t>
              </a:r>
            </a:p>
          </p:txBody>
        </p:sp>
        <p:sp>
          <p:nvSpPr>
            <p:cNvPr id="11" name="Rectangle 10">
              <a:extLst>
                <a:ext uri="{FF2B5EF4-FFF2-40B4-BE49-F238E27FC236}">
                  <a16:creationId xmlns:a16="http://schemas.microsoft.com/office/drawing/2014/main" id="{D3474D3F-022C-48C4-B73B-A6042224E998}"/>
                </a:ext>
              </a:extLst>
            </p:cNvPr>
            <p:cNvSpPr/>
            <p:nvPr/>
          </p:nvSpPr>
          <p:spPr>
            <a:xfrm>
              <a:off x="6019800" y="319371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Deliver</a:t>
              </a:r>
              <a:br>
                <a:rPr lang="en-US" sz="1400" dirty="0"/>
              </a:br>
              <a:r>
                <a:rPr lang="en-US" sz="1400" dirty="0"/>
                <a:t>Tweet</a:t>
              </a:r>
            </a:p>
          </p:txBody>
        </p:sp>
        <p:sp>
          <p:nvSpPr>
            <p:cNvPr id="14" name="TextBox 13">
              <a:extLst>
                <a:ext uri="{FF2B5EF4-FFF2-40B4-BE49-F238E27FC236}">
                  <a16:creationId xmlns:a16="http://schemas.microsoft.com/office/drawing/2014/main" id="{0D6241D0-19B4-45A0-A902-880D8664FE79}"/>
                </a:ext>
              </a:extLst>
            </p:cNvPr>
            <p:cNvSpPr txBox="1"/>
            <p:nvPr/>
          </p:nvSpPr>
          <p:spPr>
            <a:xfrm>
              <a:off x="1618217" y="2524238"/>
              <a:ext cx="707360" cy="358195"/>
            </a:xfrm>
            <a:prstGeom prst="rect">
              <a:avLst/>
            </a:prstGeom>
            <a:noFill/>
          </p:spPr>
          <p:txBody>
            <a:bodyPr wrap="none" rtlCol="0">
              <a:spAutoFit/>
            </a:bodyPr>
            <a:lstStyle/>
            <a:p>
              <a:r>
                <a:rPr lang="en-US" sz="1400" dirty="0"/>
                <a:t>Client</a:t>
              </a:r>
            </a:p>
          </p:txBody>
        </p:sp>
        <p:grpSp>
          <p:nvGrpSpPr>
            <p:cNvPr id="17" name="Group 16">
              <a:extLst>
                <a:ext uri="{FF2B5EF4-FFF2-40B4-BE49-F238E27FC236}">
                  <a16:creationId xmlns:a16="http://schemas.microsoft.com/office/drawing/2014/main" id="{0BC289A9-7A63-4AE2-9FFD-18E5F3A7C77C}"/>
                </a:ext>
              </a:extLst>
            </p:cNvPr>
            <p:cNvGrpSpPr/>
            <p:nvPr/>
          </p:nvGrpSpPr>
          <p:grpSpPr>
            <a:xfrm>
              <a:off x="5717240" y="1371600"/>
              <a:ext cx="1548296" cy="1338468"/>
              <a:chOff x="4879040" y="2850502"/>
              <a:chExt cx="1548296" cy="1338468"/>
            </a:xfrm>
          </p:grpSpPr>
          <p:pic>
            <p:nvPicPr>
              <p:cNvPr id="13" name="Graphic 12" descr="Group">
                <a:extLst>
                  <a:ext uri="{FF2B5EF4-FFF2-40B4-BE49-F238E27FC236}">
                    <a16:creationId xmlns:a16="http://schemas.microsoft.com/office/drawing/2014/main" id="{47C239C1-040C-4234-B60D-54BFF75882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31296" y="2850502"/>
                <a:ext cx="914400" cy="914400"/>
              </a:xfrm>
              <a:prstGeom prst="rect">
                <a:avLst/>
              </a:prstGeom>
            </p:spPr>
          </p:pic>
          <p:sp>
            <p:nvSpPr>
              <p:cNvPr id="15" name="TextBox 14">
                <a:extLst>
                  <a:ext uri="{FF2B5EF4-FFF2-40B4-BE49-F238E27FC236}">
                    <a16:creationId xmlns:a16="http://schemas.microsoft.com/office/drawing/2014/main" id="{A0969F77-30B5-4A7F-9DD9-05F8FC1CB5CB}"/>
                  </a:ext>
                </a:extLst>
              </p:cNvPr>
              <p:cNvSpPr txBox="1"/>
              <p:nvPr/>
            </p:nvSpPr>
            <p:spPr>
              <a:xfrm>
                <a:off x="4879040" y="3572230"/>
                <a:ext cx="1548296" cy="608931"/>
              </a:xfrm>
              <a:prstGeom prst="rect">
                <a:avLst/>
              </a:prstGeom>
              <a:noFill/>
            </p:spPr>
            <p:txBody>
              <a:bodyPr wrap="none" rtlCol="0">
                <a:spAutoFit/>
              </a:bodyPr>
              <a:lstStyle/>
              <a:p>
                <a:r>
                  <a:rPr lang="en-US" sz="1400" dirty="0"/>
                  <a:t>Durable queue</a:t>
                </a:r>
                <a:br>
                  <a:rPr lang="en-US" sz="1400" dirty="0"/>
                </a:br>
                <a:r>
                  <a:rPr lang="en-US" sz="1400" dirty="0"/>
                  <a:t>of deferred RPC</a:t>
                </a:r>
              </a:p>
            </p:txBody>
          </p:sp>
          <p:sp>
            <p:nvSpPr>
              <p:cNvPr id="16" name="Rectangle 15">
                <a:extLst>
                  <a:ext uri="{FF2B5EF4-FFF2-40B4-BE49-F238E27FC236}">
                    <a16:creationId xmlns:a16="http://schemas.microsoft.com/office/drawing/2014/main" id="{B0B6714D-AF6E-4786-A6C6-46C9EB50BCB9}"/>
                  </a:ext>
                </a:extLst>
              </p:cNvPr>
              <p:cNvSpPr/>
              <p:nvPr/>
            </p:nvSpPr>
            <p:spPr>
              <a:xfrm>
                <a:off x="4914726" y="2971801"/>
                <a:ext cx="1446761" cy="12171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cxnSp>
          <p:nvCxnSpPr>
            <p:cNvPr id="19" name="Straight Arrow Connector 18">
              <a:extLst>
                <a:ext uri="{FF2B5EF4-FFF2-40B4-BE49-F238E27FC236}">
                  <a16:creationId xmlns:a16="http://schemas.microsoft.com/office/drawing/2014/main" id="{0768E97F-8EF4-4B4A-91A3-330DCAEE3B33}"/>
                </a:ext>
              </a:extLst>
            </p:cNvPr>
            <p:cNvCxnSpPr/>
            <p:nvPr/>
          </p:nvCxnSpPr>
          <p:spPr>
            <a:xfrm>
              <a:off x="2438400" y="2133600"/>
              <a:ext cx="1219200" cy="0"/>
            </a:xfrm>
            <a:prstGeom prst="straightConnector1">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3B03EEB0-9D3B-4B45-8AD3-8BC762E6C2F8}"/>
                </a:ext>
              </a:extLst>
            </p:cNvPr>
            <p:cNvCxnSpPr>
              <a:cxnSpLocks/>
            </p:cNvCxnSpPr>
            <p:nvPr/>
          </p:nvCxnSpPr>
          <p:spPr>
            <a:xfrm>
              <a:off x="4800600" y="2089499"/>
              <a:ext cx="83820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E60868C-BA96-4EAB-979D-6BAF70280284}"/>
                </a:ext>
              </a:extLst>
            </p:cNvPr>
            <p:cNvCxnSpPr>
              <a:cxnSpLocks/>
            </p:cNvCxnSpPr>
            <p:nvPr/>
          </p:nvCxnSpPr>
          <p:spPr>
            <a:xfrm>
              <a:off x="4267200" y="2631838"/>
              <a:ext cx="0" cy="483642"/>
            </a:xfrm>
            <a:prstGeom prst="straightConnector1">
              <a:avLst/>
            </a:prstGeom>
            <a:ln w="38100">
              <a:headEnd type="none"/>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50D0AB0F-86A0-4B10-9951-70CCCFC0E8E7}"/>
                </a:ext>
              </a:extLst>
            </p:cNvPr>
            <p:cNvCxnSpPr>
              <a:cxnSpLocks/>
            </p:cNvCxnSpPr>
            <p:nvPr/>
          </p:nvCxnSpPr>
          <p:spPr>
            <a:xfrm>
              <a:off x="4800600" y="2614601"/>
              <a:ext cx="1066800" cy="500879"/>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7978F0B-F375-44EA-90BA-BE3B6CA9E4AA}"/>
                </a:ext>
              </a:extLst>
            </p:cNvPr>
            <p:cNvSpPr txBox="1"/>
            <p:nvPr/>
          </p:nvSpPr>
          <p:spPr>
            <a:xfrm>
              <a:off x="2465474" y="2470704"/>
              <a:ext cx="1302261" cy="608931"/>
            </a:xfrm>
            <a:prstGeom prst="rect">
              <a:avLst/>
            </a:prstGeom>
            <a:noFill/>
          </p:spPr>
          <p:txBody>
            <a:bodyPr wrap="none" rtlCol="0">
              <a:spAutoFit/>
            </a:bodyPr>
            <a:lstStyle/>
            <a:p>
              <a:pPr algn="ctr"/>
              <a:r>
                <a:rPr lang="en-US" sz="1400" dirty="0">
                  <a:solidFill>
                    <a:srgbClr val="FF0000"/>
                  </a:solidFill>
                </a:rPr>
                <a:t>Synchronous</a:t>
              </a:r>
              <a:br>
                <a:rPr lang="en-US" sz="1400" dirty="0">
                  <a:solidFill>
                    <a:srgbClr val="FF0000"/>
                  </a:solidFill>
                </a:rPr>
              </a:br>
              <a:r>
                <a:rPr lang="en-US" sz="1400" dirty="0">
                  <a:solidFill>
                    <a:srgbClr val="FF0000"/>
                  </a:solidFill>
                </a:rPr>
                <a:t>Path</a:t>
              </a:r>
            </a:p>
          </p:txBody>
        </p:sp>
      </p:grpSp>
    </p:spTree>
    <p:extLst>
      <p:ext uri="{BB962C8B-B14F-4D97-AF65-F5344CB8AC3E}">
        <p14:creationId xmlns:p14="http://schemas.microsoft.com/office/powerpoint/2010/main" val="2280915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7A0C3-D0EE-4B9C-8A84-B678844F65AB}"/>
              </a:ext>
            </a:extLst>
          </p:cNvPr>
          <p:cNvSpPr>
            <a:spLocks noGrp="1"/>
          </p:cNvSpPr>
          <p:nvPr>
            <p:ph type="title"/>
          </p:nvPr>
        </p:nvSpPr>
        <p:spPr/>
        <p:txBody>
          <a:bodyPr/>
          <a:lstStyle/>
          <a:p>
            <a:r>
              <a:rPr lang="en-US" dirty="0"/>
              <a:t>Collection of Hosts =&gt; Datacenter</a:t>
            </a:r>
          </a:p>
        </p:txBody>
      </p:sp>
      <p:sp>
        <p:nvSpPr>
          <p:cNvPr id="4" name="Footer Placeholder 3">
            <a:extLst>
              <a:ext uri="{FF2B5EF4-FFF2-40B4-BE49-F238E27FC236}">
                <a16:creationId xmlns:a16="http://schemas.microsoft.com/office/drawing/2014/main" id="{EAA4FA3A-44E4-478C-8E88-BA01FCBCC0A9}"/>
              </a:ext>
            </a:extLst>
          </p:cNvPr>
          <p:cNvSpPr>
            <a:spLocks noGrp="1"/>
          </p:cNvSpPr>
          <p:nvPr>
            <p:ph type="ftr" sz="quarter" idx="11"/>
          </p:nvPr>
        </p:nvSpPr>
        <p:spPr/>
        <p:txBody>
          <a:bodyPr/>
          <a:lstStyle/>
          <a:p>
            <a:r>
              <a:rPr lang="en-US"/>
              <a:t>CSCI 5030 – Principles of Software Development</a:t>
            </a:r>
            <a:endParaRPr lang="en-US" dirty="0"/>
          </a:p>
        </p:txBody>
      </p:sp>
      <p:sp>
        <p:nvSpPr>
          <p:cNvPr id="5" name="Slide Number Placeholder 4">
            <a:extLst>
              <a:ext uri="{FF2B5EF4-FFF2-40B4-BE49-F238E27FC236}">
                <a16:creationId xmlns:a16="http://schemas.microsoft.com/office/drawing/2014/main" id="{222A5221-5DB4-4892-B9E7-8E3D5485EDD7}"/>
              </a:ext>
            </a:extLst>
          </p:cNvPr>
          <p:cNvSpPr>
            <a:spLocks noGrp="1"/>
          </p:cNvSpPr>
          <p:nvPr>
            <p:ph type="sldNum" sz="quarter" idx="12"/>
          </p:nvPr>
        </p:nvSpPr>
        <p:spPr/>
        <p:txBody>
          <a:bodyPr/>
          <a:lstStyle/>
          <a:p>
            <a:fld id="{A773B20C-5347-4FF9-A9F0-76F937F60217}" type="slidenum">
              <a:rPr lang="en-US" smtClean="0"/>
              <a:pPr/>
              <a:t>15</a:t>
            </a:fld>
            <a:endParaRPr lang="en-US"/>
          </a:p>
        </p:txBody>
      </p:sp>
      <p:graphicFrame>
        <p:nvGraphicFramePr>
          <p:cNvPr id="6" name="Object 5">
            <a:extLst>
              <a:ext uri="{FF2B5EF4-FFF2-40B4-BE49-F238E27FC236}">
                <a16:creationId xmlns:a16="http://schemas.microsoft.com/office/drawing/2014/main" id="{ED597E1B-9247-45C8-89D2-64BD99B38A3D}"/>
              </a:ext>
            </a:extLst>
          </p:cNvPr>
          <p:cNvGraphicFramePr>
            <a:graphicFrameLocks noChangeAspect="1"/>
          </p:cNvGraphicFramePr>
          <p:nvPr>
            <p:extLst>
              <p:ext uri="{D42A27DB-BD31-4B8C-83A1-F6EECF244321}">
                <p14:modId xmlns:p14="http://schemas.microsoft.com/office/powerpoint/2010/main" val="2575506751"/>
              </p:ext>
            </p:extLst>
          </p:nvPr>
        </p:nvGraphicFramePr>
        <p:xfrm>
          <a:off x="457200" y="1466739"/>
          <a:ext cx="5461518" cy="4095861"/>
        </p:xfrm>
        <a:graphic>
          <a:graphicData uri="http://schemas.openxmlformats.org/presentationml/2006/ole">
            <mc:AlternateContent xmlns:mc="http://schemas.openxmlformats.org/markup-compatibility/2006">
              <mc:Choice xmlns:v="urn:schemas-microsoft-com:vml" Requires="v">
                <p:oleObj spid="_x0000_s5122" name="Acrobat Document" r:id="rId3" imgW="7802880" imgH="5852160" progId="AcroExch.Document.DC">
                  <p:embed/>
                </p:oleObj>
              </mc:Choice>
              <mc:Fallback>
                <p:oleObj name="Acrobat Document" r:id="rId3" imgW="7802880" imgH="5852160" progId="AcroExch.Document.DC">
                  <p:embed/>
                  <p:pic>
                    <p:nvPicPr>
                      <p:cNvPr id="0" name=""/>
                      <p:cNvPicPr/>
                      <p:nvPr/>
                    </p:nvPicPr>
                    <p:blipFill>
                      <a:blip r:embed="rId4"/>
                      <a:stretch>
                        <a:fillRect/>
                      </a:stretch>
                    </p:blipFill>
                    <p:spPr>
                      <a:xfrm>
                        <a:off x="457200" y="1466739"/>
                        <a:ext cx="5461518" cy="4095861"/>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64C0A5F7-2FD3-4F2B-9B52-626D018B5249}"/>
              </a:ext>
            </a:extLst>
          </p:cNvPr>
          <p:cNvSpPr/>
          <p:nvPr/>
        </p:nvSpPr>
        <p:spPr>
          <a:xfrm>
            <a:off x="533400" y="5554948"/>
            <a:ext cx="3843745" cy="646331"/>
          </a:xfrm>
          <a:prstGeom prst="rect">
            <a:avLst/>
          </a:prstGeom>
        </p:spPr>
        <p:txBody>
          <a:bodyPr wrap="square">
            <a:spAutoFit/>
          </a:bodyPr>
          <a:lstStyle/>
          <a:p>
            <a:r>
              <a:rPr lang="en-US" b="1" i="1" dirty="0">
                <a:latin typeface="HelveticaNeue-Bold"/>
              </a:rPr>
              <a:t>Scaling Twitter with Open Source</a:t>
            </a:r>
            <a:br>
              <a:rPr lang="en-US" b="1" i="1" dirty="0">
                <a:latin typeface="HelveticaNeue-Bold"/>
              </a:rPr>
            </a:br>
            <a:r>
              <a:rPr lang="en-US" b="1" dirty="0">
                <a:latin typeface="HelveticaNeue-Bold"/>
              </a:rPr>
              <a:t>Chris </a:t>
            </a:r>
            <a:r>
              <a:rPr lang="en-US" b="1" dirty="0" err="1">
                <a:latin typeface="HelveticaNeue-Bold"/>
              </a:rPr>
              <a:t>Aniszczyk</a:t>
            </a:r>
            <a:endParaRPr lang="en-US" i="1" dirty="0"/>
          </a:p>
        </p:txBody>
      </p:sp>
      <p:sp>
        <p:nvSpPr>
          <p:cNvPr id="8" name="TextBox 7">
            <a:extLst>
              <a:ext uri="{FF2B5EF4-FFF2-40B4-BE49-F238E27FC236}">
                <a16:creationId xmlns:a16="http://schemas.microsoft.com/office/drawing/2014/main" id="{67440C3A-5FE9-4544-9FAC-F2A51069A9D2}"/>
              </a:ext>
            </a:extLst>
          </p:cNvPr>
          <p:cNvSpPr txBox="1"/>
          <p:nvPr/>
        </p:nvSpPr>
        <p:spPr>
          <a:xfrm>
            <a:off x="6019800" y="1600200"/>
            <a:ext cx="2964081" cy="2031325"/>
          </a:xfrm>
          <a:prstGeom prst="rect">
            <a:avLst/>
          </a:prstGeom>
          <a:noFill/>
        </p:spPr>
        <p:txBody>
          <a:bodyPr wrap="none" rtlCol="0">
            <a:spAutoFit/>
          </a:bodyPr>
          <a:lstStyle/>
          <a:p>
            <a:pPr marL="285750" indent="-285750">
              <a:buFont typeface="Arial" panose="020B0604020202020204" pitchFamily="34" charset="0"/>
              <a:buChar char="•"/>
            </a:pPr>
            <a:r>
              <a:rPr lang="en-US" dirty="0"/>
              <a:t>Static partitioning is brittle</a:t>
            </a:r>
          </a:p>
          <a:p>
            <a:pPr marL="285750" indent="-285750">
              <a:buFont typeface="Arial" panose="020B0604020202020204" pitchFamily="34" charset="0"/>
              <a:buChar char="•"/>
            </a:pPr>
            <a:r>
              <a:rPr lang="en-US" dirty="0"/>
              <a:t>Manual oversight is slow</a:t>
            </a:r>
          </a:p>
          <a:p>
            <a:pPr marL="285750" indent="-285750">
              <a:buFont typeface="Arial" panose="020B0604020202020204" pitchFamily="34" charset="0"/>
              <a:buChar char="•"/>
            </a:pPr>
            <a:r>
              <a:rPr lang="en-US" dirty="0"/>
              <a:t>Scaling issues cause load</a:t>
            </a:r>
            <a:br>
              <a:rPr lang="en-US" dirty="0"/>
            </a:br>
            <a:r>
              <a:rPr lang="en-US" dirty="0"/>
              <a:t>imbalance</a:t>
            </a:r>
          </a:p>
          <a:p>
            <a:pPr marL="285750" indent="-285750">
              <a:buFont typeface="Arial" panose="020B0604020202020204" pitchFamily="34" charset="0"/>
              <a:buChar char="•"/>
            </a:pPr>
            <a:r>
              <a:rPr lang="en-US" dirty="0"/>
              <a:t>Failures require human</a:t>
            </a:r>
            <a:br>
              <a:rPr lang="en-US" dirty="0"/>
            </a:br>
            <a:r>
              <a:rPr lang="en-US" dirty="0"/>
              <a:t>intervention</a:t>
            </a:r>
            <a:br>
              <a:rPr lang="en-US" dirty="0"/>
            </a:br>
            <a:endParaRPr lang="en-US" dirty="0"/>
          </a:p>
        </p:txBody>
      </p:sp>
    </p:spTree>
    <p:extLst>
      <p:ext uri="{BB962C8B-B14F-4D97-AF65-F5344CB8AC3E}">
        <p14:creationId xmlns:p14="http://schemas.microsoft.com/office/powerpoint/2010/main" val="3177598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65429-F2BD-441C-BAD8-E83B8C1ADFFB}"/>
              </a:ext>
            </a:extLst>
          </p:cNvPr>
          <p:cNvSpPr>
            <a:spLocks noGrp="1"/>
          </p:cNvSpPr>
          <p:nvPr>
            <p:ph type="title"/>
          </p:nvPr>
        </p:nvSpPr>
        <p:spPr/>
        <p:txBody>
          <a:bodyPr/>
          <a:lstStyle/>
          <a:p>
            <a:r>
              <a:rPr lang="en-US" dirty="0"/>
              <a:t>Mesos</a:t>
            </a:r>
          </a:p>
        </p:txBody>
      </p:sp>
      <p:sp>
        <p:nvSpPr>
          <p:cNvPr id="3" name="Content Placeholder 2">
            <a:extLst>
              <a:ext uri="{FF2B5EF4-FFF2-40B4-BE49-F238E27FC236}">
                <a16:creationId xmlns:a16="http://schemas.microsoft.com/office/drawing/2014/main" id="{349E0281-A875-4E0E-A228-9FEA9E427278}"/>
              </a:ext>
            </a:extLst>
          </p:cNvPr>
          <p:cNvSpPr>
            <a:spLocks noGrp="1"/>
          </p:cNvSpPr>
          <p:nvPr>
            <p:ph idx="1"/>
          </p:nvPr>
        </p:nvSpPr>
        <p:spPr/>
        <p:txBody>
          <a:bodyPr>
            <a:normAutofit lnSpcReduction="10000"/>
          </a:bodyPr>
          <a:lstStyle/>
          <a:p>
            <a:pPr marL="0" indent="0">
              <a:buNone/>
            </a:pPr>
            <a:r>
              <a:rPr lang="en-US" sz="2400" dirty="0"/>
              <a:t>Datacenter utilization now a problem</a:t>
            </a:r>
          </a:p>
          <a:p>
            <a:pPr lvl="1"/>
            <a:r>
              <a:rPr lang="en-US" sz="2000" dirty="0"/>
              <a:t>With monorail each host just ran as many copies of the monolithic application as it could</a:t>
            </a:r>
          </a:p>
          <a:p>
            <a:pPr lvl="1"/>
            <a:r>
              <a:rPr lang="en-US" sz="2000" dirty="0"/>
              <a:t>New architecture- how do you determine which components get what resources?</a:t>
            </a:r>
          </a:p>
          <a:p>
            <a:pPr lvl="1"/>
            <a:r>
              <a:rPr lang="en-US" sz="2000" dirty="0"/>
              <a:t>Static partitioning is inefficient, and handles scaling or failure poorly</a:t>
            </a:r>
          </a:p>
          <a:p>
            <a:pPr marL="0" indent="0">
              <a:buNone/>
            </a:pPr>
            <a:endParaRPr lang="en-US" sz="2400" dirty="0"/>
          </a:p>
          <a:p>
            <a:pPr marL="0" indent="0">
              <a:buNone/>
            </a:pPr>
            <a:r>
              <a:rPr lang="en-US" sz="2400" dirty="0"/>
              <a:t>Mesos is an open source operating system for a data center, so engineers focus on resources and workload while Mesos allocates tasks to hardware</a:t>
            </a:r>
          </a:p>
          <a:p>
            <a:pPr lvl="1"/>
            <a:r>
              <a:rPr lang="en-US" sz="2000" dirty="0"/>
              <a:t>Each datacenter is now just another computing resource that you can run applications on</a:t>
            </a:r>
          </a:p>
        </p:txBody>
      </p:sp>
      <p:sp>
        <p:nvSpPr>
          <p:cNvPr id="4" name="Footer Placeholder 3">
            <a:extLst>
              <a:ext uri="{FF2B5EF4-FFF2-40B4-BE49-F238E27FC236}">
                <a16:creationId xmlns:a16="http://schemas.microsoft.com/office/drawing/2014/main" id="{EBBE9DE8-B019-4106-B9B6-E14F7E9FBBE3}"/>
              </a:ext>
            </a:extLst>
          </p:cNvPr>
          <p:cNvSpPr>
            <a:spLocks noGrp="1"/>
          </p:cNvSpPr>
          <p:nvPr>
            <p:ph type="ftr" sz="quarter" idx="11"/>
          </p:nvPr>
        </p:nvSpPr>
        <p:spPr/>
        <p:txBody>
          <a:bodyPr/>
          <a:lstStyle/>
          <a:p>
            <a:r>
              <a:rPr lang="en-US"/>
              <a:t>CSCI 5030 – Principles of Software Development</a:t>
            </a:r>
            <a:endParaRPr lang="en-US" dirty="0"/>
          </a:p>
        </p:txBody>
      </p:sp>
      <p:sp>
        <p:nvSpPr>
          <p:cNvPr id="5" name="Slide Number Placeholder 4">
            <a:extLst>
              <a:ext uri="{FF2B5EF4-FFF2-40B4-BE49-F238E27FC236}">
                <a16:creationId xmlns:a16="http://schemas.microsoft.com/office/drawing/2014/main" id="{FD761F66-502E-40C5-A87D-A2079C54E1A7}"/>
              </a:ext>
            </a:extLst>
          </p:cNvPr>
          <p:cNvSpPr>
            <a:spLocks noGrp="1"/>
          </p:cNvSpPr>
          <p:nvPr>
            <p:ph type="sldNum" sz="quarter" idx="12"/>
          </p:nvPr>
        </p:nvSpPr>
        <p:spPr/>
        <p:txBody>
          <a:bodyPr/>
          <a:lstStyle/>
          <a:p>
            <a:fld id="{A773B20C-5347-4FF9-A9F0-76F937F60217}" type="slidenum">
              <a:rPr lang="en-US" smtClean="0"/>
              <a:pPr/>
              <a:t>16</a:t>
            </a:fld>
            <a:endParaRPr lang="en-US"/>
          </a:p>
        </p:txBody>
      </p:sp>
    </p:spTree>
    <p:extLst>
      <p:ext uri="{BB962C8B-B14F-4D97-AF65-F5344CB8AC3E}">
        <p14:creationId xmlns:p14="http://schemas.microsoft.com/office/powerpoint/2010/main" val="3143361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28D7-053F-4B80-A794-CDD651842AE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F68A192D-8FA8-4E3A-A666-A6B0A4AF4E06}"/>
              </a:ext>
            </a:extLst>
          </p:cNvPr>
          <p:cNvSpPr>
            <a:spLocks noGrp="1"/>
          </p:cNvSpPr>
          <p:nvPr>
            <p:ph idx="1"/>
          </p:nvPr>
        </p:nvSpPr>
        <p:spPr/>
        <p:txBody>
          <a:bodyPr>
            <a:normAutofit/>
          </a:bodyPr>
          <a:lstStyle/>
          <a:p>
            <a:pPr marL="0" indent="0">
              <a:buNone/>
            </a:pPr>
            <a:r>
              <a:rPr lang="en-US" sz="2400" dirty="0"/>
              <a:t>Many other things could be said architecturally, but we have to stop somewhere</a:t>
            </a:r>
          </a:p>
          <a:p>
            <a:pPr marL="0" indent="0">
              <a:buNone/>
            </a:pPr>
            <a:endParaRPr lang="en-US" sz="2400" dirty="0"/>
          </a:p>
          <a:p>
            <a:pPr marL="0" indent="0">
              <a:buNone/>
            </a:pPr>
            <a:r>
              <a:rPr lang="en-US" sz="2400" dirty="0"/>
              <a:t>Technical team hoped that each hardware host could handle 10x as many requests</a:t>
            </a:r>
          </a:p>
          <a:p>
            <a:r>
              <a:rPr lang="en-US" sz="2400" dirty="0"/>
              <a:t>Started with 200-300 requests/sec per host</a:t>
            </a:r>
          </a:p>
          <a:p>
            <a:r>
              <a:rPr lang="en-US" sz="2400" dirty="0"/>
              <a:t>Achieved 10K-20K requests/sec per host</a:t>
            </a:r>
          </a:p>
          <a:p>
            <a:r>
              <a:rPr lang="en-US" sz="2400" dirty="0"/>
              <a:t>Better architecture led to 100x better performance with the same hardware</a:t>
            </a:r>
          </a:p>
        </p:txBody>
      </p:sp>
      <p:sp>
        <p:nvSpPr>
          <p:cNvPr id="4" name="Footer Placeholder 3">
            <a:extLst>
              <a:ext uri="{FF2B5EF4-FFF2-40B4-BE49-F238E27FC236}">
                <a16:creationId xmlns:a16="http://schemas.microsoft.com/office/drawing/2014/main" id="{8BF4F116-EFC4-4ABC-9A97-E188F0555407}"/>
              </a:ext>
            </a:extLst>
          </p:cNvPr>
          <p:cNvSpPr>
            <a:spLocks noGrp="1"/>
          </p:cNvSpPr>
          <p:nvPr>
            <p:ph type="ftr" sz="quarter" idx="11"/>
          </p:nvPr>
        </p:nvSpPr>
        <p:spPr/>
        <p:txBody>
          <a:bodyPr/>
          <a:lstStyle/>
          <a:p>
            <a:r>
              <a:rPr lang="en-US"/>
              <a:t>CSCI 5030 – Principles of Software Development</a:t>
            </a:r>
            <a:endParaRPr lang="en-US" dirty="0"/>
          </a:p>
        </p:txBody>
      </p:sp>
      <p:sp>
        <p:nvSpPr>
          <p:cNvPr id="5" name="Slide Number Placeholder 4">
            <a:extLst>
              <a:ext uri="{FF2B5EF4-FFF2-40B4-BE49-F238E27FC236}">
                <a16:creationId xmlns:a16="http://schemas.microsoft.com/office/drawing/2014/main" id="{4F574689-10A0-49F6-84B2-E1D7115B3541}"/>
              </a:ext>
            </a:extLst>
          </p:cNvPr>
          <p:cNvSpPr>
            <a:spLocks noGrp="1"/>
          </p:cNvSpPr>
          <p:nvPr>
            <p:ph type="sldNum" sz="quarter" idx="12"/>
          </p:nvPr>
        </p:nvSpPr>
        <p:spPr/>
        <p:txBody>
          <a:bodyPr/>
          <a:lstStyle/>
          <a:p>
            <a:fld id="{A773B20C-5347-4FF9-A9F0-76F937F60217}" type="slidenum">
              <a:rPr lang="en-US" smtClean="0"/>
              <a:pPr/>
              <a:t>17</a:t>
            </a:fld>
            <a:endParaRPr lang="en-US"/>
          </a:p>
        </p:txBody>
      </p:sp>
    </p:spTree>
    <p:extLst>
      <p:ext uri="{BB962C8B-B14F-4D97-AF65-F5344CB8AC3E}">
        <p14:creationId xmlns:p14="http://schemas.microsoft.com/office/powerpoint/2010/main" val="2321900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BF519-25F0-4F9D-BA83-A74A6A946C9E}"/>
              </a:ext>
            </a:extLst>
          </p:cNvPr>
          <p:cNvSpPr>
            <a:spLocks noGrp="1"/>
          </p:cNvSpPr>
          <p:nvPr>
            <p:ph type="title"/>
          </p:nvPr>
        </p:nvSpPr>
        <p:spPr/>
        <p:txBody>
          <a:bodyPr/>
          <a:lstStyle/>
          <a:p>
            <a:r>
              <a:rPr lang="en-US" dirty="0"/>
              <a:t>Latency Improvement</a:t>
            </a:r>
          </a:p>
        </p:txBody>
      </p:sp>
      <p:sp>
        <p:nvSpPr>
          <p:cNvPr id="4" name="Footer Placeholder 3">
            <a:extLst>
              <a:ext uri="{FF2B5EF4-FFF2-40B4-BE49-F238E27FC236}">
                <a16:creationId xmlns:a16="http://schemas.microsoft.com/office/drawing/2014/main" id="{4831CA57-D04F-4E13-867C-F062368AD581}"/>
              </a:ext>
            </a:extLst>
          </p:cNvPr>
          <p:cNvSpPr>
            <a:spLocks noGrp="1"/>
          </p:cNvSpPr>
          <p:nvPr>
            <p:ph type="ftr" sz="quarter" idx="11"/>
          </p:nvPr>
        </p:nvSpPr>
        <p:spPr/>
        <p:txBody>
          <a:bodyPr/>
          <a:lstStyle/>
          <a:p>
            <a:r>
              <a:rPr lang="en-US"/>
              <a:t>CSCI 5030 – Principles of Software Development</a:t>
            </a:r>
            <a:endParaRPr lang="en-US" dirty="0"/>
          </a:p>
        </p:txBody>
      </p:sp>
      <p:sp>
        <p:nvSpPr>
          <p:cNvPr id="5" name="Slide Number Placeholder 4">
            <a:extLst>
              <a:ext uri="{FF2B5EF4-FFF2-40B4-BE49-F238E27FC236}">
                <a16:creationId xmlns:a16="http://schemas.microsoft.com/office/drawing/2014/main" id="{6EAF53F9-5932-4D2B-8FD6-437201CA482C}"/>
              </a:ext>
            </a:extLst>
          </p:cNvPr>
          <p:cNvSpPr>
            <a:spLocks noGrp="1"/>
          </p:cNvSpPr>
          <p:nvPr>
            <p:ph type="sldNum" sz="quarter" idx="12"/>
          </p:nvPr>
        </p:nvSpPr>
        <p:spPr/>
        <p:txBody>
          <a:bodyPr/>
          <a:lstStyle/>
          <a:p>
            <a:fld id="{A773B20C-5347-4FF9-A9F0-76F937F60217}" type="slidenum">
              <a:rPr lang="en-US" smtClean="0"/>
              <a:pPr/>
              <a:t>18</a:t>
            </a:fld>
            <a:endParaRPr lang="en-US"/>
          </a:p>
        </p:txBody>
      </p:sp>
      <p:graphicFrame>
        <p:nvGraphicFramePr>
          <p:cNvPr id="6" name="Object 5">
            <a:extLst>
              <a:ext uri="{FF2B5EF4-FFF2-40B4-BE49-F238E27FC236}">
                <a16:creationId xmlns:a16="http://schemas.microsoft.com/office/drawing/2014/main" id="{DAF043F1-EBC0-41FA-9F7E-5C2508F897D2}"/>
              </a:ext>
            </a:extLst>
          </p:cNvPr>
          <p:cNvGraphicFramePr>
            <a:graphicFrameLocks noChangeAspect="1"/>
          </p:cNvGraphicFramePr>
          <p:nvPr>
            <p:extLst>
              <p:ext uri="{D42A27DB-BD31-4B8C-83A1-F6EECF244321}">
                <p14:modId xmlns:p14="http://schemas.microsoft.com/office/powerpoint/2010/main" val="2237718233"/>
              </p:ext>
            </p:extLst>
          </p:nvPr>
        </p:nvGraphicFramePr>
        <p:xfrm>
          <a:off x="304799" y="1295400"/>
          <a:ext cx="6375980" cy="4781661"/>
        </p:xfrm>
        <a:graphic>
          <a:graphicData uri="http://schemas.openxmlformats.org/presentationml/2006/ole">
            <mc:AlternateContent xmlns:mc="http://schemas.openxmlformats.org/markup-compatibility/2006">
              <mc:Choice xmlns:v="urn:schemas-microsoft-com:vml" Requires="v">
                <p:oleObj spid="_x0000_s6146" name="Acrobat Document" r:id="rId3" imgW="7802880" imgH="5852160" progId="AcroExch.Document.DC">
                  <p:embed/>
                </p:oleObj>
              </mc:Choice>
              <mc:Fallback>
                <p:oleObj name="Acrobat Document" r:id="rId3" imgW="7802880" imgH="5852160" progId="AcroExch.Document.DC">
                  <p:embed/>
                  <p:pic>
                    <p:nvPicPr>
                      <p:cNvPr id="0" name=""/>
                      <p:cNvPicPr/>
                      <p:nvPr/>
                    </p:nvPicPr>
                    <p:blipFill>
                      <a:blip r:embed="rId4"/>
                      <a:stretch>
                        <a:fillRect/>
                      </a:stretch>
                    </p:blipFill>
                    <p:spPr>
                      <a:xfrm>
                        <a:off x="304799" y="1295400"/>
                        <a:ext cx="6375980" cy="4781661"/>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6A28EBA9-BBF0-4575-A113-FEB746AD9C97}"/>
              </a:ext>
            </a:extLst>
          </p:cNvPr>
          <p:cNvSpPr/>
          <p:nvPr/>
        </p:nvSpPr>
        <p:spPr>
          <a:xfrm>
            <a:off x="756247" y="5570374"/>
            <a:ext cx="3843745" cy="646331"/>
          </a:xfrm>
          <a:prstGeom prst="rect">
            <a:avLst/>
          </a:prstGeom>
        </p:spPr>
        <p:txBody>
          <a:bodyPr wrap="square">
            <a:spAutoFit/>
          </a:bodyPr>
          <a:lstStyle/>
          <a:p>
            <a:r>
              <a:rPr lang="en-US" b="1" i="1" dirty="0">
                <a:latin typeface="HelveticaNeue-Bold"/>
              </a:rPr>
              <a:t>Scaling Twitter with Open Source</a:t>
            </a:r>
            <a:br>
              <a:rPr lang="en-US" b="1" i="1" dirty="0">
                <a:latin typeface="HelveticaNeue-Bold"/>
              </a:rPr>
            </a:br>
            <a:r>
              <a:rPr lang="en-US" b="1" dirty="0">
                <a:latin typeface="HelveticaNeue-Bold"/>
              </a:rPr>
              <a:t>Chris </a:t>
            </a:r>
            <a:r>
              <a:rPr lang="en-US" b="1" dirty="0" err="1">
                <a:latin typeface="HelveticaNeue-Bold"/>
              </a:rPr>
              <a:t>Aniszczyk</a:t>
            </a:r>
            <a:endParaRPr lang="en-US" i="1" dirty="0"/>
          </a:p>
        </p:txBody>
      </p:sp>
      <p:sp>
        <p:nvSpPr>
          <p:cNvPr id="9" name="TextBox 8">
            <a:extLst>
              <a:ext uri="{FF2B5EF4-FFF2-40B4-BE49-F238E27FC236}">
                <a16:creationId xmlns:a16="http://schemas.microsoft.com/office/drawing/2014/main" id="{E1AF28F8-3F6D-4B48-9A53-4BDF20E46F8A}"/>
              </a:ext>
            </a:extLst>
          </p:cNvPr>
          <p:cNvSpPr txBox="1"/>
          <p:nvPr/>
        </p:nvSpPr>
        <p:spPr>
          <a:xfrm>
            <a:off x="6407972" y="2362200"/>
            <a:ext cx="2420343" cy="1754326"/>
          </a:xfrm>
          <a:prstGeom prst="rect">
            <a:avLst/>
          </a:prstGeom>
          <a:noFill/>
        </p:spPr>
        <p:txBody>
          <a:bodyPr wrap="none" rtlCol="0">
            <a:spAutoFit/>
          </a:bodyPr>
          <a:lstStyle/>
          <a:p>
            <a:pPr marL="285750" indent="-285750">
              <a:buFont typeface="Arial" panose="020B0604020202020204" pitchFamily="34" charset="0"/>
              <a:buChar char="•"/>
            </a:pPr>
            <a:r>
              <a:rPr lang="en-US" dirty="0"/>
              <a:t>Average case latency</a:t>
            </a:r>
            <a:br>
              <a:rPr lang="en-US" dirty="0"/>
            </a:br>
            <a:r>
              <a:rPr lang="en-US" dirty="0"/>
              <a:t>improved</a:t>
            </a:r>
          </a:p>
          <a:p>
            <a:pPr marL="285750" indent="-285750">
              <a:buFont typeface="Arial" panose="020B0604020202020204" pitchFamily="34" charset="0"/>
              <a:buChar char="•"/>
            </a:pPr>
            <a:r>
              <a:rPr lang="en-US" dirty="0"/>
              <a:t>Some of the biggest</a:t>
            </a:r>
            <a:br>
              <a:rPr lang="en-US" dirty="0"/>
            </a:br>
            <a:r>
              <a:rPr lang="en-US" dirty="0"/>
              <a:t>gains in the long tail</a:t>
            </a:r>
            <a:br>
              <a:rPr lang="en-US" dirty="0"/>
            </a:br>
            <a:r>
              <a:rPr lang="en-US" dirty="0"/>
              <a:t>distribution</a:t>
            </a:r>
            <a:br>
              <a:rPr lang="en-US" dirty="0"/>
            </a:br>
            <a:endParaRPr lang="en-US" dirty="0"/>
          </a:p>
        </p:txBody>
      </p:sp>
    </p:spTree>
    <p:extLst>
      <p:ext uri="{BB962C8B-B14F-4D97-AF65-F5344CB8AC3E}">
        <p14:creationId xmlns:p14="http://schemas.microsoft.com/office/powerpoint/2010/main" val="4283494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16614-EF3E-4543-863B-5F69BB3D6886}"/>
              </a:ext>
            </a:extLst>
          </p:cNvPr>
          <p:cNvSpPr>
            <a:spLocks noGrp="1"/>
          </p:cNvSpPr>
          <p:nvPr>
            <p:ph type="title"/>
          </p:nvPr>
        </p:nvSpPr>
        <p:spPr/>
        <p:txBody>
          <a:bodyPr/>
          <a:lstStyle/>
          <a:p>
            <a:r>
              <a:rPr lang="en-US" dirty="0"/>
              <a:t>Reliability Improvement</a:t>
            </a:r>
          </a:p>
        </p:txBody>
      </p:sp>
      <p:sp>
        <p:nvSpPr>
          <p:cNvPr id="4" name="Footer Placeholder 3">
            <a:extLst>
              <a:ext uri="{FF2B5EF4-FFF2-40B4-BE49-F238E27FC236}">
                <a16:creationId xmlns:a16="http://schemas.microsoft.com/office/drawing/2014/main" id="{B1F99AF5-D334-43E0-BFE4-5608ACEEABDD}"/>
              </a:ext>
            </a:extLst>
          </p:cNvPr>
          <p:cNvSpPr>
            <a:spLocks noGrp="1"/>
          </p:cNvSpPr>
          <p:nvPr>
            <p:ph type="ftr" sz="quarter" idx="11"/>
          </p:nvPr>
        </p:nvSpPr>
        <p:spPr/>
        <p:txBody>
          <a:bodyPr/>
          <a:lstStyle/>
          <a:p>
            <a:r>
              <a:rPr lang="en-US"/>
              <a:t>CSCI 5030 – Principles of Software Development</a:t>
            </a:r>
            <a:endParaRPr lang="en-US" dirty="0"/>
          </a:p>
        </p:txBody>
      </p:sp>
      <p:sp>
        <p:nvSpPr>
          <p:cNvPr id="5" name="Slide Number Placeholder 4">
            <a:extLst>
              <a:ext uri="{FF2B5EF4-FFF2-40B4-BE49-F238E27FC236}">
                <a16:creationId xmlns:a16="http://schemas.microsoft.com/office/drawing/2014/main" id="{A0C78B7A-A863-4FCA-B5C2-93CA067F5777}"/>
              </a:ext>
            </a:extLst>
          </p:cNvPr>
          <p:cNvSpPr>
            <a:spLocks noGrp="1"/>
          </p:cNvSpPr>
          <p:nvPr>
            <p:ph type="sldNum" sz="quarter" idx="12"/>
          </p:nvPr>
        </p:nvSpPr>
        <p:spPr/>
        <p:txBody>
          <a:bodyPr/>
          <a:lstStyle/>
          <a:p>
            <a:fld id="{A773B20C-5347-4FF9-A9F0-76F937F60217}" type="slidenum">
              <a:rPr lang="en-US" smtClean="0"/>
              <a:pPr/>
              <a:t>19</a:t>
            </a:fld>
            <a:endParaRPr lang="en-US"/>
          </a:p>
        </p:txBody>
      </p:sp>
      <p:graphicFrame>
        <p:nvGraphicFramePr>
          <p:cNvPr id="6" name="Object 5">
            <a:extLst>
              <a:ext uri="{FF2B5EF4-FFF2-40B4-BE49-F238E27FC236}">
                <a16:creationId xmlns:a16="http://schemas.microsoft.com/office/drawing/2014/main" id="{7000D978-4849-4E6E-8805-A011395465DF}"/>
              </a:ext>
            </a:extLst>
          </p:cNvPr>
          <p:cNvGraphicFramePr>
            <a:graphicFrameLocks noChangeAspect="1"/>
          </p:cNvGraphicFramePr>
          <p:nvPr>
            <p:extLst>
              <p:ext uri="{D42A27DB-BD31-4B8C-83A1-F6EECF244321}">
                <p14:modId xmlns:p14="http://schemas.microsoft.com/office/powerpoint/2010/main" val="789536880"/>
              </p:ext>
            </p:extLst>
          </p:nvPr>
        </p:nvGraphicFramePr>
        <p:xfrm>
          <a:off x="304800" y="1295400"/>
          <a:ext cx="6238136" cy="4678285"/>
        </p:xfrm>
        <a:graphic>
          <a:graphicData uri="http://schemas.openxmlformats.org/presentationml/2006/ole">
            <mc:AlternateContent xmlns:mc="http://schemas.openxmlformats.org/markup-compatibility/2006">
              <mc:Choice xmlns:v="urn:schemas-microsoft-com:vml" Requires="v">
                <p:oleObj spid="_x0000_s7170" name="Acrobat Document" r:id="rId3" imgW="7802880" imgH="5852160" progId="AcroExch.Document.DC">
                  <p:embed/>
                </p:oleObj>
              </mc:Choice>
              <mc:Fallback>
                <p:oleObj name="Acrobat Document" r:id="rId3" imgW="7802880" imgH="5852160" progId="AcroExch.Document.DC">
                  <p:embed/>
                  <p:pic>
                    <p:nvPicPr>
                      <p:cNvPr id="0" name=""/>
                      <p:cNvPicPr/>
                      <p:nvPr/>
                    </p:nvPicPr>
                    <p:blipFill>
                      <a:blip r:embed="rId4"/>
                      <a:stretch>
                        <a:fillRect/>
                      </a:stretch>
                    </p:blipFill>
                    <p:spPr>
                      <a:xfrm>
                        <a:off x="304800" y="1295400"/>
                        <a:ext cx="6238136" cy="4678285"/>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B0DC1023-8145-4257-8F99-92FFE193DDE7}"/>
              </a:ext>
            </a:extLst>
          </p:cNvPr>
          <p:cNvSpPr/>
          <p:nvPr/>
        </p:nvSpPr>
        <p:spPr>
          <a:xfrm>
            <a:off x="756247" y="5570374"/>
            <a:ext cx="3843745" cy="646331"/>
          </a:xfrm>
          <a:prstGeom prst="rect">
            <a:avLst/>
          </a:prstGeom>
        </p:spPr>
        <p:txBody>
          <a:bodyPr wrap="square">
            <a:spAutoFit/>
          </a:bodyPr>
          <a:lstStyle/>
          <a:p>
            <a:r>
              <a:rPr lang="en-US" b="1" i="1" dirty="0">
                <a:latin typeface="HelveticaNeue-Bold"/>
              </a:rPr>
              <a:t>Scaling Twitter with Open Source</a:t>
            </a:r>
            <a:br>
              <a:rPr lang="en-US" b="1" i="1" dirty="0">
                <a:latin typeface="HelveticaNeue-Bold"/>
              </a:rPr>
            </a:br>
            <a:r>
              <a:rPr lang="en-US" b="1" dirty="0">
                <a:latin typeface="HelveticaNeue-Bold"/>
              </a:rPr>
              <a:t>Chris </a:t>
            </a:r>
            <a:r>
              <a:rPr lang="en-US" b="1" dirty="0" err="1">
                <a:latin typeface="HelveticaNeue-Bold"/>
              </a:rPr>
              <a:t>Aniszczyk</a:t>
            </a:r>
            <a:endParaRPr lang="en-US" i="1" dirty="0"/>
          </a:p>
        </p:txBody>
      </p:sp>
      <p:sp>
        <p:nvSpPr>
          <p:cNvPr id="8" name="TextBox 7">
            <a:extLst>
              <a:ext uri="{FF2B5EF4-FFF2-40B4-BE49-F238E27FC236}">
                <a16:creationId xmlns:a16="http://schemas.microsoft.com/office/drawing/2014/main" id="{BBCD4753-CBE6-4B89-AA57-8BC0A193AE41}"/>
              </a:ext>
            </a:extLst>
          </p:cNvPr>
          <p:cNvSpPr txBox="1"/>
          <p:nvPr/>
        </p:nvSpPr>
        <p:spPr>
          <a:xfrm>
            <a:off x="5810803" y="3034377"/>
            <a:ext cx="2991075" cy="1200329"/>
          </a:xfrm>
          <a:prstGeom prst="rect">
            <a:avLst/>
          </a:prstGeom>
          <a:noFill/>
        </p:spPr>
        <p:txBody>
          <a:bodyPr wrap="none" rtlCol="0">
            <a:spAutoFit/>
          </a:bodyPr>
          <a:lstStyle/>
          <a:p>
            <a:pPr marL="285750" indent="-285750">
              <a:buFont typeface="Arial" panose="020B0604020202020204" pitchFamily="34" charset="0"/>
              <a:buChar char="•"/>
            </a:pPr>
            <a:r>
              <a:rPr lang="en-US" dirty="0"/>
              <a:t>Reliability improved, even</a:t>
            </a:r>
            <a:br>
              <a:rPr lang="en-US" dirty="0"/>
            </a:br>
            <a:r>
              <a:rPr lang="en-US" dirty="0"/>
              <a:t>better than when they had</a:t>
            </a:r>
            <a:br>
              <a:rPr lang="en-US" dirty="0"/>
            </a:br>
            <a:r>
              <a:rPr lang="en-US" dirty="0"/>
              <a:t>almost no traffic</a:t>
            </a:r>
            <a:br>
              <a:rPr lang="en-US" dirty="0"/>
            </a:br>
            <a:endParaRPr lang="en-US" dirty="0"/>
          </a:p>
        </p:txBody>
      </p:sp>
    </p:spTree>
    <p:extLst>
      <p:ext uri="{BB962C8B-B14F-4D97-AF65-F5344CB8AC3E}">
        <p14:creationId xmlns:p14="http://schemas.microsoft.com/office/powerpoint/2010/main" val="214526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0243B-6C9C-49C3-942B-FE4897C154CC}"/>
              </a:ext>
            </a:extLst>
          </p:cNvPr>
          <p:cNvSpPr>
            <a:spLocks noGrp="1"/>
          </p:cNvSpPr>
          <p:nvPr>
            <p:ph type="title"/>
          </p:nvPr>
        </p:nvSpPr>
        <p:spPr/>
        <p:txBody>
          <a:bodyPr/>
          <a:lstStyle/>
          <a:p>
            <a:r>
              <a:rPr lang="en-US" dirty="0"/>
              <a:t>Twitter</a:t>
            </a:r>
          </a:p>
        </p:txBody>
      </p:sp>
      <p:sp>
        <p:nvSpPr>
          <p:cNvPr id="3" name="Content Placeholder 2">
            <a:extLst>
              <a:ext uri="{FF2B5EF4-FFF2-40B4-BE49-F238E27FC236}">
                <a16:creationId xmlns:a16="http://schemas.microsoft.com/office/drawing/2014/main" id="{90936160-6FB2-4011-947D-78057EC4C5A1}"/>
              </a:ext>
            </a:extLst>
          </p:cNvPr>
          <p:cNvSpPr>
            <a:spLocks noGrp="1"/>
          </p:cNvSpPr>
          <p:nvPr>
            <p:ph idx="1"/>
          </p:nvPr>
        </p:nvSpPr>
        <p:spPr>
          <a:xfrm>
            <a:off x="457200" y="1600200"/>
            <a:ext cx="8382000" cy="4525963"/>
          </a:xfrm>
        </p:spPr>
        <p:txBody>
          <a:bodyPr>
            <a:normAutofit fontScale="92500" lnSpcReduction="10000"/>
          </a:bodyPr>
          <a:lstStyle/>
          <a:p>
            <a:r>
              <a:rPr lang="en-US" sz="2400" dirty="0"/>
              <a:t>Created in 2006 by Jack Dorsey (from St. Louis!)</a:t>
            </a:r>
          </a:p>
          <a:p>
            <a:pPr marL="0" indent="0">
              <a:buNone/>
            </a:pPr>
            <a:endParaRPr lang="en-US" sz="2400" dirty="0"/>
          </a:p>
          <a:p>
            <a:r>
              <a:rPr lang="en-US" sz="2400" dirty="0"/>
              <a:t>Major shipper of open source software (200+ projects)</a:t>
            </a:r>
          </a:p>
          <a:p>
            <a:endParaRPr lang="en-US" sz="2400" dirty="0"/>
          </a:p>
          <a:p>
            <a:r>
              <a:rPr lang="en-US" sz="2400" dirty="0"/>
              <a:t>“Innovator’s Patent Agreement” – company has promised to only use patents defensively</a:t>
            </a:r>
          </a:p>
          <a:p>
            <a:endParaRPr lang="en-US" sz="2400" dirty="0"/>
          </a:p>
          <a:p>
            <a:r>
              <a:rPr lang="en-US" sz="2400" dirty="0"/>
              <a:t>500 million tweets per day</a:t>
            </a:r>
          </a:p>
          <a:p>
            <a:pPr lvl="1"/>
            <a:r>
              <a:rPr lang="en-US" sz="2000" dirty="0"/>
              <a:t>Average rate of ~5,700 tweets per second</a:t>
            </a:r>
          </a:p>
          <a:p>
            <a:pPr lvl="1"/>
            <a:r>
              <a:rPr lang="en-US" sz="2000" dirty="0"/>
              <a:t>Peak reported rate of 143,199 tweets per second</a:t>
            </a:r>
            <a:br>
              <a:rPr lang="en-US" sz="2000" dirty="0"/>
            </a:br>
            <a:r>
              <a:rPr lang="en-US" sz="1400" dirty="0">
                <a:hlinkClick r:id="rId2"/>
              </a:rPr>
              <a:t>https://blog.twitter.com/2013/new-tweets-per-second-record-and-how</a:t>
            </a:r>
            <a:endParaRPr lang="en-US" sz="1400" dirty="0"/>
          </a:p>
          <a:p>
            <a:pPr lvl="1"/>
            <a:r>
              <a:rPr lang="en-US" sz="2000" dirty="0"/>
              <a:t>Critical to a company that wants to be a real-time meeting place for world events</a:t>
            </a:r>
            <a:endParaRPr lang="en-US" sz="1400" dirty="0"/>
          </a:p>
        </p:txBody>
      </p:sp>
      <p:sp>
        <p:nvSpPr>
          <p:cNvPr id="4" name="Footer Placeholder 3">
            <a:extLst>
              <a:ext uri="{FF2B5EF4-FFF2-40B4-BE49-F238E27FC236}">
                <a16:creationId xmlns:a16="http://schemas.microsoft.com/office/drawing/2014/main" id="{DE7CD73C-7157-48D9-BC59-6C6EEC22F06C}"/>
              </a:ext>
            </a:extLst>
          </p:cNvPr>
          <p:cNvSpPr>
            <a:spLocks noGrp="1"/>
          </p:cNvSpPr>
          <p:nvPr>
            <p:ph type="ftr" sz="quarter" idx="11"/>
          </p:nvPr>
        </p:nvSpPr>
        <p:spPr/>
        <p:txBody>
          <a:bodyPr/>
          <a:lstStyle/>
          <a:p>
            <a:r>
              <a:rPr lang="en-US"/>
              <a:t>CSCI 5030 – Principles of Software Development</a:t>
            </a:r>
            <a:endParaRPr lang="en-US" dirty="0"/>
          </a:p>
        </p:txBody>
      </p:sp>
      <p:sp>
        <p:nvSpPr>
          <p:cNvPr id="5" name="Slide Number Placeholder 4">
            <a:extLst>
              <a:ext uri="{FF2B5EF4-FFF2-40B4-BE49-F238E27FC236}">
                <a16:creationId xmlns:a16="http://schemas.microsoft.com/office/drawing/2014/main" id="{11B7B9DB-FD6C-48E6-BB13-A43E35093F79}"/>
              </a:ext>
            </a:extLst>
          </p:cNvPr>
          <p:cNvSpPr>
            <a:spLocks noGrp="1"/>
          </p:cNvSpPr>
          <p:nvPr>
            <p:ph type="sldNum" sz="quarter" idx="12"/>
          </p:nvPr>
        </p:nvSpPr>
        <p:spPr/>
        <p:txBody>
          <a:bodyPr/>
          <a:lstStyle/>
          <a:p>
            <a:fld id="{A773B20C-5347-4FF9-A9F0-76F937F60217}" type="slidenum">
              <a:rPr lang="en-US" smtClean="0"/>
              <a:pPr/>
              <a:t>2</a:t>
            </a:fld>
            <a:endParaRPr lang="en-US"/>
          </a:p>
        </p:txBody>
      </p:sp>
    </p:spTree>
    <p:extLst>
      <p:ext uri="{BB962C8B-B14F-4D97-AF65-F5344CB8AC3E}">
        <p14:creationId xmlns:p14="http://schemas.microsoft.com/office/powerpoint/2010/main" val="2339125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A6601-577A-45A2-A60A-12CD3694508F}"/>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9135C0A1-80B2-4FBC-8733-613D69D85FDD}"/>
              </a:ext>
            </a:extLst>
          </p:cNvPr>
          <p:cNvSpPr>
            <a:spLocks noGrp="1"/>
          </p:cNvSpPr>
          <p:nvPr>
            <p:ph idx="1"/>
          </p:nvPr>
        </p:nvSpPr>
        <p:spPr>
          <a:xfrm>
            <a:off x="242596" y="1610016"/>
            <a:ext cx="8458200" cy="4525963"/>
          </a:xfrm>
        </p:spPr>
        <p:txBody>
          <a:bodyPr>
            <a:normAutofit/>
          </a:bodyPr>
          <a:lstStyle/>
          <a:p>
            <a:pPr marL="0" indent="0">
              <a:buNone/>
            </a:pPr>
            <a:r>
              <a:rPr lang="en-US" sz="2400" dirty="0"/>
              <a:t>The software architecture did many things:</a:t>
            </a:r>
          </a:p>
          <a:p>
            <a:r>
              <a:rPr lang="en-US" sz="2400" dirty="0"/>
              <a:t>Separated business logic from technical challenges</a:t>
            </a:r>
          </a:p>
          <a:p>
            <a:r>
              <a:rPr lang="en-US" sz="2400" dirty="0"/>
              <a:t>Focused efforts of developers and clarified responsibility</a:t>
            </a:r>
          </a:p>
          <a:p>
            <a:r>
              <a:rPr lang="en-US" sz="2400" dirty="0"/>
              <a:t>Provided a concurrency-heavy programming model</a:t>
            </a:r>
          </a:p>
          <a:p>
            <a:pPr lvl="1"/>
            <a:r>
              <a:rPr lang="en-US" sz="2000" dirty="0"/>
              <a:t>Allowed much higher throughput</a:t>
            </a:r>
          </a:p>
          <a:p>
            <a:r>
              <a:rPr lang="en-US" sz="2400" dirty="0"/>
              <a:t>Minimized the impact of software/hardware failures</a:t>
            </a:r>
          </a:p>
        </p:txBody>
      </p:sp>
      <p:sp>
        <p:nvSpPr>
          <p:cNvPr id="4" name="Footer Placeholder 3">
            <a:extLst>
              <a:ext uri="{FF2B5EF4-FFF2-40B4-BE49-F238E27FC236}">
                <a16:creationId xmlns:a16="http://schemas.microsoft.com/office/drawing/2014/main" id="{A62F7208-4753-4755-BE88-A82A1D865507}"/>
              </a:ext>
            </a:extLst>
          </p:cNvPr>
          <p:cNvSpPr>
            <a:spLocks noGrp="1"/>
          </p:cNvSpPr>
          <p:nvPr>
            <p:ph type="ftr" sz="quarter" idx="11"/>
          </p:nvPr>
        </p:nvSpPr>
        <p:spPr/>
        <p:txBody>
          <a:bodyPr/>
          <a:lstStyle/>
          <a:p>
            <a:r>
              <a:rPr lang="en-US"/>
              <a:t>CSCI 5030 – Principles of Software Development</a:t>
            </a:r>
            <a:endParaRPr lang="en-US" dirty="0"/>
          </a:p>
        </p:txBody>
      </p:sp>
      <p:sp>
        <p:nvSpPr>
          <p:cNvPr id="5" name="Slide Number Placeholder 4">
            <a:extLst>
              <a:ext uri="{FF2B5EF4-FFF2-40B4-BE49-F238E27FC236}">
                <a16:creationId xmlns:a16="http://schemas.microsoft.com/office/drawing/2014/main" id="{55A6F6C5-FA20-4BD5-BD4B-2B8CBED73623}"/>
              </a:ext>
            </a:extLst>
          </p:cNvPr>
          <p:cNvSpPr>
            <a:spLocks noGrp="1"/>
          </p:cNvSpPr>
          <p:nvPr>
            <p:ph type="sldNum" sz="quarter" idx="12"/>
          </p:nvPr>
        </p:nvSpPr>
        <p:spPr/>
        <p:txBody>
          <a:bodyPr/>
          <a:lstStyle/>
          <a:p>
            <a:fld id="{A773B20C-5347-4FF9-A9F0-76F937F60217}" type="slidenum">
              <a:rPr lang="en-US" smtClean="0"/>
              <a:pPr/>
              <a:t>20</a:t>
            </a:fld>
            <a:endParaRPr lang="en-US"/>
          </a:p>
        </p:txBody>
      </p:sp>
    </p:spTree>
    <p:extLst>
      <p:ext uri="{BB962C8B-B14F-4D97-AF65-F5344CB8AC3E}">
        <p14:creationId xmlns:p14="http://schemas.microsoft.com/office/powerpoint/2010/main" val="2201766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4ED97-E260-40A7-BD18-440D33E280D5}"/>
              </a:ext>
            </a:extLst>
          </p:cNvPr>
          <p:cNvSpPr>
            <a:spLocks noGrp="1"/>
          </p:cNvSpPr>
          <p:nvPr>
            <p:ph type="title"/>
          </p:nvPr>
        </p:nvSpPr>
        <p:spPr/>
        <p:txBody>
          <a:bodyPr>
            <a:normAutofit fontScale="90000"/>
          </a:bodyPr>
          <a:lstStyle/>
          <a:p>
            <a:r>
              <a:rPr lang="en-US" dirty="0"/>
              <a:t>Big Data / Big Infrastructure Company</a:t>
            </a:r>
          </a:p>
        </p:txBody>
      </p:sp>
      <p:sp>
        <p:nvSpPr>
          <p:cNvPr id="3" name="Content Placeholder 2">
            <a:extLst>
              <a:ext uri="{FF2B5EF4-FFF2-40B4-BE49-F238E27FC236}">
                <a16:creationId xmlns:a16="http://schemas.microsoft.com/office/drawing/2014/main" id="{96DBBD81-93D1-41AC-BFEF-C834DDB32EAA}"/>
              </a:ext>
            </a:extLst>
          </p:cNvPr>
          <p:cNvSpPr>
            <a:spLocks noGrp="1"/>
          </p:cNvSpPr>
          <p:nvPr>
            <p:ph idx="1"/>
          </p:nvPr>
        </p:nvSpPr>
        <p:spPr/>
        <p:txBody>
          <a:bodyPr>
            <a:normAutofit/>
          </a:bodyPr>
          <a:lstStyle/>
          <a:p>
            <a:pPr marL="0" indent="0">
              <a:buNone/>
            </a:pPr>
            <a:r>
              <a:rPr lang="en-US" sz="2400" dirty="0"/>
              <a:t>Where is the value in a company like Twitter?</a:t>
            </a:r>
          </a:p>
          <a:p>
            <a:r>
              <a:rPr lang="en-US" sz="2400" dirty="0"/>
              <a:t>Users (user data =&gt; ad dollars)</a:t>
            </a:r>
          </a:p>
          <a:p>
            <a:r>
              <a:rPr lang="en-US" sz="2400" dirty="0"/>
              <a:t>Engineering infrastructure</a:t>
            </a:r>
          </a:p>
          <a:p>
            <a:pPr marL="0" indent="0">
              <a:buNone/>
            </a:pPr>
            <a:endParaRPr lang="en-US" sz="2400" dirty="0"/>
          </a:p>
          <a:p>
            <a:pPr marL="0" indent="0">
              <a:buNone/>
            </a:pPr>
            <a:r>
              <a:rPr lang="en-US" sz="2400" dirty="0"/>
              <a:t>What would you need to build a Twitter clone?</a:t>
            </a:r>
          </a:p>
          <a:p>
            <a:r>
              <a:rPr lang="en-US" sz="2400" dirty="0"/>
              <a:t>Database</a:t>
            </a:r>
          </a:p>
          <a:p>
            <a:r>
              <a:rPr lang="en-US" sz="2400" dirty="0"/>
              <a:t>Web server</a:t>
            </a:r>
          </a:p>
          <a:p>
            <a:r>
              <a:rPr lang="en-US" sz="2400" dirty="0"/>
              <a:t>Network programming</a:t>
            </a:r>
          </a:p>
          <a:p>
            <a:r>
              <a:rPr lang="en-US" sz="2400" dirty="0"/>
              <a:t>Application logic</a:t>
            </a:r>
          </a:p>
          <a:p>
            <a:pPr marL="0" indent="0">
              <a:buNone/>
            </a:pPr>
            <a:r>
              <a:rPr lang="en-US" sz="2400" dirty="0"/>
              <a:t>The basic components are not that complicated…</a:t>
            </a:r>
          </a:p>
        </p:txBody>
      </p:sp>
      <p:sp>
        <p:nvSpPr>
          <p:cNvPr id="4" name="Footer Placeholder 3">
            <a:extLst>
              <a:ext uri="{FF2B5EF4-FFF2-40B4-BE49-F238E27FC236}">
                <a16:creationId xmlns:a16="http://schemas.microsoft.com/office/drawing/2014/main" id="{60F0E4CB-32D7-44D2-8FC8-67928790937A}"/>
              </a:ext>
            </a:extLst>
          </p:cNvPr>
          <p:cNvSpPr>
            <a:spLocks noGrp="1"/>
          </p:cNvSpPr>
          <p:nvPr>
            <p:ph type="ftr" sz="quarter" idx="11"/>
          </p:nvPr>
        </p:nvSpPr>
        <p:spPr/>
        <p:txBody>
          <a:bodyPr/>
          <a:lstStyle/>
          <a:p>
            <a:r>
              <a:rPr lang="en-US"/>
              <a:t>CSCI 5030 – Principles of Software Development</a:t>
            </a:r>
            <a:endParaRPr lang="en-US" dirty="0"/>
          </a:p>
        </p:txBody>
      </p:sp>
      <p:sp>
        <p:nvSpPr>
          <p:cNvPr id="5" name="Slide Number Placeholder 4">
            <a:extLst>
              <a:ext uri="{FF2B5EF4-FFF2-40B4-BE49-F238E27FC236}">
                <a16:creationId xmlns:a16="http://schemas.microsoft.com/office/drawing/2014/main" id="{C599A352-302C-4D55-8CAE-FB5E6115D4A4}"/>
              </a:ext>
            </a:extLst>
          </p:cNvPr>
          <p:cNvSpPr>
            <a:spLocks noGrp="1"/>
          </p:cNvSpPr>
          <p:nvPr>
            <p:ph type="sldNum" sz="quarter" idx="12"/>
          </p:nvPr>
        </p:nvSpPr>
        <p:spPr/>
        <p:txBody>
          <a:bodyPr/>
          <a:lstStyle/>
          <a:p>
            <a:fld id="{A773B20C-5347-4FF9-A9F0-76F937F60217}" type="slidenum">
              <a:rPr lang="en-US" smtClean="0"/>
              <a:pPr/>
              <a:t>3</a:t>
            </a:fld>
            <a:endParaRPr lang="en-US"/>
          </a:p>
        </p:txBody>
      </p:sp>
    </p:spTree>
    <p:extLst>
      <p:ext uri="{BB962C8B-B14F-4D97-AF65-F5344CB8AC3E}">
        <p14:creationId xmlns:p14="http://schemas.microsoft.com/office/powerpoint/2010/main" val="88614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7525-7450-47CA-9D82-11ACD2415355}"/>
              </a:ext>
            </a:extLst>
          </p:cNvPr>
          <p:cNvSpPr>
            <a:spLocks noGrp="1"/>
          </p:cNvSpPr>
          <p:nvPr>
            <p:ph type="title"/>
          </p:nvPr>
        </p:nvSpPr>
        <p:spPr/>
        <p:txBody>
          <a:bodyPr/>
          <a:lstStyle/>
          <a:p>
            <a:r>
              <a:rPr lang="en-US" dirty="0"/>
              <a:t>The idea is simple, the scale is hard</a:t>
            </a:r>
          </a:p>
        </p:txBody>
      </p:sp>
      <p:sp>
        <p:nvSpPr>
          <p:cNvPr id="4" name="Footer Placeholder 3">
            <a:extLst>
              <a:ext uri="{FF2B5EF4-FFF2-40B4-BE49-F238E27FC236}">
                <a16:creationId xmlns:a16="http://schemas.microsoft.com/office/drawing/2014/main" id="{4415E349-885D-4CD1-B4F2-20D42064DE8D}"/>
              </a:ext>
            </a:extLst>
          </p:cNvPr>
          <p:cNvSpPr>
            <a:spLocks noGrp="1"/>
          </p:cNvSpPr>
          <p:nvPr>
            <p:ph type="ftr" sz="quarter" idx="11"/>
          </p:nvPr>
        </p:nvSpPr>
        <p:spPr/>
        <p:txBody>
          <a:bodyPr/>
          <a:lstStyle/>
          <a:p>
            <a:r>
              <a:rPr lang="en-US"/>
              <a:t>CSCI 5030 – Principles of Software Development</a:t>
            </a:r>
            <a:endParaRPr lang="en-US" dirty="0"/>
          </a:p>
        </p:txBody>
      </p:sp>
      <p:sp>
        <p:nvSpPr>
          <p:cNvPr id="5" name="Slide Number Placeholder 4">
            <a:extLst>
              <a:ext uri="{FF2B5EF4-FFF2-40B4-BE49-F238E27FC236}">
                <a16:creationId xmlns:a16="http://schemas.microsoft.com/office/drawing/2014/main" id="{AC598396-9EA2-4623-A1A3-6767A5090567}"/>
              </a:ext>
            </a:extLst>
          </p:cNvPr>
          <p:cNvSpPr>
            <a:spLocks noGrp="1"/>
          </p:cNvSpPr>
          <p:nvPr>
            <p:ph type="sldNum" sz="quarter" idx="12"/>
          </p:nvPr>
        </p:nvSpPr>
        <p:spPr/>
        <p:txBody>
          <a:bodyPr/>
          <a:lstStyle/>
          <a:p>
            <a:fld id="{A773B20C-5347-4FF9-A9F0-76F937F60217}" type="slidenum">
              <a:rPr lang="en-US" smtClean="0"/>
              <a:pPr/>
              <a:t>4</a:t>
            </a:fld>
            <a:endParaRPr lang="en-US"/>
          </a:p>
        </p:txBody>
      </p:sp>
      <p:graphicFrame>
        <p:nvGraphicFramePr>
          <p:cNvPr id="6" name="Object 5">
            <a:extLst>
              <a:ext uri="{FF2B5EF4-FFF2-40B4-BE49-F238E27FC236}">
                <a16:creationId xmlns:a16="http://schemas.microsoft.com/office/drawing/2014/main" id="{9E8F216F-107A-4162-B7E7-14FF86F1C6B8}"/>
              </a:ext>
            </a:extLst>
          </p:cNvPr>
          <p:cNvGraphicFramePr>
            <a:graphicFrameLocks noChangeAspect="1"/>
          </p:cNvGraphicFramePr>
          <p:nvPr>
            <p:extLst>
              <p:ext uri="{D42A27DB-BD31-4B8C-83A1-F6EECF244321}">
                <p14:modId xmlns:p14="http://schemas.microsoft.com/office/powerpoint/2010/main" val="1589832910"/>
              </p:ext>
            </p:extLst>
          </p:nvPr>
        </p:nvGraphicFramePr>
        <p:xfrm>
          <a:off x="1629747" y="1312410"/>
          <a:ext cx="5884506" cy="4413081"/>
        </p:xfrm>
        <a:graphic>
          <a:graphicData uri="http://schemas.openxmlformats.org/presentationml/2006/ole">
            <mc:AlternateContent xmlns:mc="http://schemas.openxmlformats.org/markup-compatibility/2006">
              <mc:Choice xmlns:v="urn:schemas-microsoft-com:vml" Requires="v">
                <p:oleObj spid="_x0000_s1027" name="Acrobat Document" r:id="rId3" imgW="7802880" imgH="5852160" progId="AcroExch.Document.DC">
                  <p:embed/>
                </p:oleObj>
              </mc:Choice>
              <mc:Fallback>
                <p:oleObj name="Acrobat Document" r:id="rId3" imgW="7802880" imgH="5852160" progId="AcroExch.Document.DC">
                  <p:embed/>
                  <p:pic>
                    <p:nvPicPr>
                      <p:cNvPr id="0" name=""/>
                      <p:cNvPicPr/>
                      <p:nvPr/>
                    </p:nvPicPr>
                    <p:blipFill>
                      <a:blip r:embed="rId4"/>
                      <a:stretch>
                        <a:fillRect/>
                      </a:stretch>
                    </p:blipFill>
                    <p:spPr>
                      <a:xfrm>
                        <a:off x="1629747" y="1312410"/>
                        <a:ext cx="5884506" cy="4413081"/>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A7F46E7B-85F0-4E62-8C38-B4E92163C3B9}"/>
              </a:ext>
            </a:extLst>
          </p:cNvPr>
          <p:cNvSpPr/>
          <p:nvPr/>
        </p:nvSpPr>
        <p:spPr>
          <a:xfrm>
            <a:off x="533400" y="5554948"/>
            <a:ext cx="3843745" cy="646331"/>
          </a:xfrm>
          <a:prstGeom prst="rect">
            <a:avLst/>
          </a:prstGeom>
        </p:spPr>
        <p:txBody>
          <a:bodyPr wrap="square">
            <a:spAutoFit/>
          </a:bodyPr>
          <a:lstStyle/>
          <a:p>
            <a:r>
              <a:rPr lang="en-US" b="1" i="1" dirty="0">
                <a:latin typeface="HelveticaNeue-Bold"/>
              </a:rPr>
              <a:t>Scaling Twitter with Open Source</a:t>
            </a:r>
            <a:br>
              <a:rPr lang="en-US" b="1" i="1" dirty="0">
                <a:latin typeface="HelveticaNeue-Bold"/>
              </a:rPr>
            </a:br>
            <a:r>
              <a:rPr lang="en-US" b="1" dirty="0">
                <a:latin typeface="HelveticaNeue-Bold"/>
              </a:rPr>
              <a:t>Chris </a:t>
            </a:r>
            <a:r>
              <a:rPr lang="en-US" b="1" dirty="0" err="1">
                <a:latin typeface="HelveticaNeue-Bold"/>
              </a:rPr>
              <a:t>Aniszczyk</a:t>
            </a:r>
            <a:endParaRPr lang="en-US" i="1" dirty="0"/>
          </a:p>
        </p:txBody>
      </p:sp>
    </p:spTree>
    <p:extLst>
      <p:ext uri="{BB962C8B-B14F-4D97-AF65-F5344CB8AC3E}">
        <p14:creationId xmlns:p14="http://schemas.microsoft.com/office/powerpoint/2010/main" val="2722098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4547-355D-4E6C-ACA6-ED76FC9FD032}"/>
              </a:ext>
            </a:extLst>
          </p:cNvPr>
          <p:cNvSpPr>
            <a:spLocks noGrp="1"/>
          </p:cNvSpPr>
          <p:nvPr>
            <p:ph type="title"/>
          </p:nvPr>
        </p:nvSpPr>
        <p:spPr/>
        <p:txBody>
          <a:bodyPr/>
          <a:lstStyle/>
          <a:p>
            <a:r>
              <a:rPr lang="en-US" dirty="0"/>
              <a:t>Data Scale at Twitter</a:t>
            </a:r>
          </a:p>
        </p:txBody>
      </p:sp>
      <p:sp>
        <p:nvSpPr>
          <p:cNvPr id="3" name="Content Placeholder 2">
            <a:extLst>
              <a:ext uri="{FF2B5EF4-FFF2-40B4-BE49-F238E27FC236}">
                <a16:creationId xmlns:a16="http://schemas.microsoft.com/office/drawing/2014/main" id="{8A2D9A60-8AD2-4894-B566-9CEA0D809D6F}"/>
              </a:ext>
            </a:extLst>
          </p:cNvPr>
          <p:cNvSpPr>
            <a:spLocks noGrp="1"/>
          </p:cNvSpPr>
          <p:nvPr>
            <p:ph idx="1"/>
          </p:nvPr>
        </p:nvSpPr>
        <p:spPr/>
        <p:txBody>
          <a:bodyPr>
            <a:normAutofit/>
          </a:bodyPr>
          <a:lstStyle/>
          <a:p>
            <a:pPr marL="0" indent="0" algn="ctr">
              <a:buNone/>
            </a:pPr>
            <a:r>
              <a:rPr lang="en-US" sz="2400" dirty="0"/>
              <a:t>1 tweet ~ 200 bytes</a:t>
            </a:r>
          </a:p>
          <a:p>
            <a:pPr marL="0" indent="0" algn="ctr">
              <a:buNone/>
            </a:pPr>
            <a:r>
              <a:rPr lang="en-US" sz="2400" dirty="0"/>
              <a:t>Is that a lot?</a:t>
            </a:r>
          </a:p>
          <a:p>
            <a:pPr marL="0" indent="0">
              <a:buNone/>
            </a:pPr>
            <a:endParaRPr lang="en-US" sz="2400" dirty="0"/>
          </a:p>
          <a:p>
            <a:r>
              <a:rPr lang="en-US" sz="2400" dirty="0"/>
              <a:t>500 million </a:t>
            </a:r>
            <a:r>
              <a:rPr lang="en-US" sz="2400" b="1" dirty="0"/>
              <a:t>new</a:t>
            </a:r>
            <a:r>
              <a:rPr lang="en-US" sz="2400" dirty="0"/>
              <a:t> tweets =&gt; writes 100GB/day</a:t>
            </a:r>
          </a:p>
          <a:p>
            <a:r>
              <a:rPr lang="en-US" sz="2400" dirty="0"/>
              <a:t>350 billion tweets </a:t>
            </a:r>
            <a:r>
              <a:rPr lang="en-US" sz="2400" b="1" dirty="0"/>
              <a:t>served</a:t>
            </a:r>
            <a:r>
              <a:rPr lang="en-US" sz="2400" dirty="0"/>
              <a:t> =&gt; reads 70TB/day</a:t>
            </a:r>
          </a:p>
          <a:p>
            <a:r>
              <a:rPr lang="en-US" sz="2400" dirty="0"/>
              <a:t>4 million tweets per sec. </a:t>
            </a:r>
            <a:r>
              <a:rPr lang="en-US" sz="2400" b="1" dirty="0"/>
              <a:t>served</a:t>
            </a:r>
            <a:r>
              <a:rPr lang="en-US" sz="2400" dirty="0"/>
              <a:t> =&gt; 800MB/sec</a:t>
            </a:r>
          </a:p>
          <a:p>
            <a:pPr marL="0" indent="0">
              <a:buNone/>
            </a:pPr>
            <a:endParaRPr lang="en-US" sz="2400" dirty="0"/>
          </a:p>
          <a:p>
            <a:pPr marL="0" indent="0">
              <a:buNone/>
            </a:pPr>
            <a:r>
              <a:rPr lang="en-US" sz="2400" dirty="0"/>
              <a:t>But also in the context of:</a:t>
            </a:r>
          </a:p>
          <a:p>
            <a:r>
              <a:rPr lang="en-US" sz="2400" dirty="0"/>
              <a:t>Followers, #hashtags, @mentions, lists, and direct messages (DMs)</a:t>
            </a:r>
          </a:p>
        </p:txBody>
      </p:sp>
      <p:sp>
        <p:nvSpPr>
          <p:cNvPr id="4" name="Footer Placeholder 3">
            <a:extLst>
              <a:ext uri="{FF2B5EF4-FFF2-40B4-BE49-F238E27FC236}">
                <a16:creationId xmlns:a16="http://schemas.microsoft.com/office/drawing/2014/main" id="{F5A2641F-42DC-4998-BDE8-228F6E27D1E6}"/>
              </a:ext>
            </a:extLst>
          </p:cNvPr>
          <p:cNvSpPr>
            <a:spLocks noGrp="1"/>
          </p:cNvSpPr>
          <p:nvPr>
            <p:ph type="ftr" sz="quarter" idx="11"/>
          </p:nvPr>
        </p:nvSpPr>
        <p:spPr/>
        <p:txBody>
          <a:bodyPr/>
          <a:lstStyle/>
          <a:p>
            <a:r>
              <a:rPr lang="en-US"/>
              <a:t>CSCI 5030 – Principles of Software Development</a:t>
            </a:r>
            <a:endParaRPr lang="en-US" dirty="0"/>
          </a:p>
        </p:txBody>
      </p:sp>
      <p:sp>
        <p:nvSpPr>
          <p:cNvPr id="5" name="Slide Number Placeholder 4">
            <a:extLst>
              <a:ext uri="{FF2B5EF4-FFF2-40B4-BE49-F238E27FC236}">
                <a16:creationId xmlns:a16="http://schemas.microsoft.com/office/drawing/2014/main" id="{488FCF01-E989-4BD1-807B-3CC059D1DBD8}"/>
              </a:ext>
            </a:extLst>
          </p:cNvPr>
          <p:cNvSpPr>
            <a:spLocks noGrp="1"/>
          </p:cNvSpPr>
          <p:nvPr>
            <p:ph type="sldNum" sz="quarter" idx="12"/>
          </p:nvPr>
        </p:nvSpPr>
        <p:spPr/>
        <p:txBody>
          <a:bodyPr/>
          <a:lstStyle/>
          <a:p>
            <a:fld id="{A773B20C-5347-4FF9-A9F0-76F937F60217}" type="slidenum">
              <a:rPr lang="en-US" smtClean="0"/>
              <a:pPr/>
              <a:t>5</a:t>
            </a:fld>
            <a:endParaRPr lang="en-US"/>
          </a:p>
        </p:txBody>
      </p:sp>
    </p:spTree>
    <p:extLst>
      <p:ext uri="{BB962C8B-B14F-4D97-AF65-F5344CB8AC3E}">
        <p14:creationId xmlns:p14="http://schemas.microsoft.com/office/powerpoint/2010/main" val="1689131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F8433-9686-49C0-A47F-924A529E6980}"/>
              </a:ext>
            </a:extLst>
          </p:cNvPr>
          <p:cNvSpPr>
            <a:spLocks noGrp="1"/>
          </p:cNvSpPr>
          <p:nvPr>
            <p:ph type="title"/>
          </p:nvPr>
        </p:nvSpPr>
        <p:spPr/>
        <p:txBody>
          <a:bodyPr/>
          <a:lstStyle/>
          <a:p>
            <a:r>
              <a:rPr lang="en-US" dirty="0"/>
              <a:t>Early Architecture</a:t>
            </a:r>
          </a:p>
        </p:txBody>
      </p:sp>
      <p:sp>
        <p:nvSpPr>
          <p:cNvPr id="4" name="Footer Placeholder 3">
            <a:extLst>
              <a:ext uri="{FF2B5EF4-FFF2-40B4-BE49-F238E27FC236}">
                <a16:creationId xmlns:a16="http://schemas.microsoft.com/office/drawing/2014/main" id="{2F08CEDE-A0BF-43EE-B7C0-10DF69433C9A}"/>
              </a:ext>
            </a:extLst>
          </p:cNvPr>
          <p:cNvSpPr>
            <a:spLocks noGrp="1"/>
          </p:cNvSpPr>
          <p:nvPr>
            <p:ph type="ftr" sz="quarter" idx="11"/>
          </p:nvPr>
        </p:nvSpPr>
        <p:spPr/>
        <p:txBody>
          <a:bodyPr/>
          <a:lstStyle/>
          <a:p>
            <a:r>
              <a:rPr lang="en-US"/>
              <a:t>CSCI 5030 – Principles of Software Development</a:t>
            </a:r>
            <a:endParaRPr lang="en-US" dirty="0"/>
          </a:p>
        </p:txBody>
      </p:sp>
      <p:sp>
        <p:nvSpPr>
          <p:cNvPr id="5" name="Slide Number Placeholder 4">
            <a:extLst>
              <a:ext uri="{FF2B5EF4-FFF2-40B4-BE49-F238E27FC236}">
                <a16:creationId xmlns:a16="http://schemas.microsoft.com/office/drawing/2014/main" id="{58F5B6E8-8D1D-4B2F-9F37-92BCF1EC12D9}"/>
              </a:ext>
            </a:extLst>
          </p:cNvPr>
          <p:cNvSpPr>
            <a:spLocks noGrp="1"/>
          </p:cNvSpPr>
          <p:nvPr>
            <p:ph type="sldNum" sz="quarter" idx="12"/>
          </p:nvPr>
        </p:nvSpPr>
        <p:spPr/>
        <p:txBody>
          <a:bodyPr/>
          <a:lstStyle/>
          <a:p>
            <a:fld id="{A773B20C-5347-4FF9-A9F0-76F937F60217}" type="slidenum">
              <a:rPr lang="en-US" smtClean="0"/>
              <a:pPr/>
              <a:t>6</a:t>
            </a:fld>
            <a:endParaRPr lang="en-US"/>
          </a:p>
        </p:txBody>
      </p:sp>
      <p:graphicFrame>
        <p:nvGraphicFramePr>
          <p:cNvPr id="6" name="Object 5">
            <a:extLst>
              <a:ext uri="{FF2B5EF4-FFF2-40B4-BE49-F238E27FC236}">
                <a16:creationId xmlns:a16="http://schemas.microsoft.com/office/drawing/2014/main" id="{BB762F98-912E-4ABF-ACF1-3730FC39FE29}"/>
              </a:ext>
            </a:extLst>
          </p:cNvPr>
          <p:cNvGraphicFramePr>
            <a:graphicFrameLocks noChangeAspect="1"/>
          </p:cNvGraphicFramePr>
          <p:nvPr>
            <p:extLst>
              <p:ext uri="{D42A27DB-BD31-4B8C-83A1-F6EECF244321}">
                <p14:modId xmlns:p14="http://schemas.microsoft.com/office/powerpoint/2010/main" val="2508410681"/>
              </p:ext>
            </p:extLst>
          </p:nvPr>
        </p:nvGraphicFramePr>
        <p:xfrm>
          <a:off x="0" y="1257447"/>
          <a:ext cx="5791200" cy="4343105"/>
        </p:xfrm>
        <a:graphic>
          <a:graphicData uri="http://schemas.openxmlformats.org/presentationml/2006/ole">
            <mc:AlternateContent xmlns:mc="http://schemas.openxmlformats.org/markup-compatibility/2006">
              <mc:Choice xmlns:v="urn:schemas-microsoft-com:vml" Requires="v">
                <p:oleObj spid="_x0000_s2051" name="Acrobat Document" r:id="rId3" imgW="7802880" imgH="5852160" progId="AcroExch.Document.DC">
                  <p:embed/>
                </p:oleObj>
              </mc:Choice>
              <mc:Fallback>
                <p:oleObj name="Acrobat Document" r:id="rId3" imgW="7802880" imgH="5852160" progId="AcroExch.Document.DC">
                  <p:embed/>
                  <p:pic>
                    <p:nvPicPr>
                      <p:cNvPr id="0" name=""/>
                      <p:cNvPicPr/>
                      <p:nvPr/>
                    </p:nvPicPr>
                    <p:blipFill>
                      <a:blip r:embed="rId4"/>
                      <a:stretch>
                        <a:fillRect/>
                      </a:stretch>
                    </p:blipFill>
                    <p:spPr>
                      <a:xfrm>
                        <a:off x="0" y="1257447"/>
                        <a:ext cx="5791200" cy="4343105"/>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0D272688-F1AD-4C35-A5BD-D8AA6FBC8FB1}"/>
              </a:ext>
            </a:extLst>
          </p:cNvPr>
          <p:cNvSpPr/>
          <p:nvPr/>
        </p:nvSpPr>
        <p:spPr>
          <a:xfrm>
            <a:off x="533400" y="5554948"/>
            <a:ext cx="3843745" cy="646331"/>
          </a:xfrm>
          <a:prstGeom prst="rect">
            <a:avLst/>
          </a:prstGeom>
        </p:spPr>
        <p:txBody>
          <a:bodyPr wrap="square">
            <a:spAutoFit/>
          </a:bodyPr>
          <a:lstStyle/>
          <a:p>
            <a:r>
              <a:rPr lang="en-US" b="1" i="1" dirty="0">
                <a:latin typeface="HelveticaNeue-Bold"/>
              </a:rPr>
              <a:t>Scaling Twitter with Open Source</a:t>
            </a:r>
            <a:br>
              <a:rPr lang="en-US" b="1" i="1" dirty="0">
                <a:latin typeface="HelveticaNeue-Bold"/>
              </a:rPr>
            </a:br>
            <a:r>
              <a:rPr lang="en-US" b="1" dirty="0">
                <a:latin typeface="HelveticaNeue-Bold"/>
              </a:rPr>
              <a:t>Chris </a:t>
            </a:r>
            <a:r>
              <a:rPr lang="en-US" b="1" dirty="0" err="1">
                <a:latin typeface="HelveticaNeue-Bold"/>
              </a:rPr>
              <a:t>Aniszczyk</a:t>
            </a:r>
            <a:endParaRPr lang="en-US" i="1" dirty="0"/>
          </a:p>
        </p:txBody>
      </p:sp>
      <p:sp>
        <p:nvSpPr>
          <p:cNvPr id="8" name="TextBox 7">
            <a:extLst>
              <a:ext uri="{FF2B5EF4-FFF2-40B4-BE49-F238E27FC236}">
                <a16:creationId xmlns:a16="http://schemas.microsoft.com/office/drawing/2014/main" id="{DCCDE845-4E09-4C25-8A1B-F866721E23CF}"/>
              </a:ext>
            </a:extLst>
          </p:cNvPr>
          <p:cNvSpPr txBox="1"/>
          <p:nvPr/>
        </p:nvSpPr>
        <p:spPr>
          <a:xfrm>
            <a:off x="5715000" y="1720839"/>
            <a:ext cx="3316998" cy="2308324"/>
          </a:xfrm>
          <a:prstGeom prst="rect">
            <a:avLst/>
          </a:prstGeom>
          <a:noFill/>
        </p:spPr>
        <p:txBody>
          <a:bodyPr wrap="none" rtlCol="0">
            <a:spAutoFit/>
          </a:bodyPr>
          <a:lstStyle/>
          <a:p>
            <a:pPr marL="285750" indent="-285750">
              <a:buFont typeface="Arial" panose="020B0604020202020204" pitchFamily="34" charset="0"/>
              <a:buChar char="•"/>
            </a:pPr>
            <a:r>
              <a:rPr lang="en-US" dirty="0"/>
              <a:t>Monolithic application</a:t>
            </a:r>
          </a:p>
          <a:p>
            <a:pPr marL="285750" indent="-285750">
              <a:buFont typeface="Arial" panose="020B0604020202020204" pitchFamily="34" charset="0"/>
              <a:buChar char="•"/>
            </a:pPr>
            <a:r>
              <a:rPr lang="en-US" dirty="0"/>
              <a:t>Written in Ruby on Rails</a:t>
            </a:r>
          </a:p>
          <a:p>
            <a:pPr marL="285750" indent="-285750">
              <a:buFont typeface="Arial" panose="020B0604020202020204" pitchFamily="34" charset="0"/>
              <a:buChar char="•"/>
            </a:pPr>
            <a:r>
              <a:rPr lang="en-US" dirty="0"/>
              <a:t>A highly customized but</a:t>
            </a:r>
            <a:br>
              <a:rPr lang="en-US" dirty="0"/>
            </a:br>
            <a:r>
              <a:rPr lang="en-US" dirty="0"/>
              <a:t>general purpose “web stack” </a:t>
            </a:r>
            <a:br>
              <a:rPr lang="en-US" dirty="0"/>
            </a:br>
            <a:r>
              <a:rPr lang="en-US" dirty="0"/>
              <a:t>that you get with a framework</a:t>
            </a:r>
          </a:p>
          <a:p>
            <a:pPr marL="285750" indent="-285750">
              <a:buFont typeface="Arial" panose="020B0604020202020204" pitchFamily="34" charset="0"/>
              <a:buChar char="•"/>
            </a:pPr>
            <a:r>
              <a:rPr lang="en-US" dirty="0"/>
              <a:t>Business logic mixed into a</a:t>
            </a:r>
            <a:br>
              <a:rPr lang="en-US" dirty="0"/>
            </a:br>
            <a:r>
              <a:rPr lang="en-US" dirty="0"/>
              <a:t>full stack application</a:t>
            </a:r>
          </a:p>
          <a:p>
            <a:endParaRPr lang="en-US" dirty="0"/>
          </a:p>
        </p:txBody>
      </p:sp>
    </p:spTree>
    <p:extLst>
      <p:ext uri="{BB962C8B-B14F-4D97-AF65-F5344CB8AC3E}">
        <p14:creationId xmlns:p14="http://schemas.microsoft.com/office/powerpoint/2010/main" val="3309736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8BB0-EB78-4313-8782-49E8372B98E0}"/>
              </a:ext>
            </a:extLst>
          </p:cNvPr>
          <p:cNvSpPr>
            <a:spLocks noGrp="1"/>
          </p:cNvSpPr>
          <p:nvPr>
            <p:ph type="title"/>
          </p:nvPr>
        </p:nvSpPr>
        <p:spPr/>
        <p:txBody>
          <a:bodyPr/>
          <a:lstStyle/>
          <a:p>
            <a:r>
              <a:rPr lang="en-US" dirty="0"/>
              <a:t>Monorail Architecture Problems</a:t>
            </a:r>
          </a:p>
        </p:txBody>
      </p:sp>
      <p:sp>
        <p:nvSpPr>
          <p:cNvPr id="3" name="Content Placeholder 2">
            <a:extLst>
              <a:ext uri="{FF2B5EF4-FFF2-40B4-BE49-F238E27FC236}">
                <a16:creationId xmlns:a16="http://schemas.microsoft.com/office/drawing/2014/main" id="{C01D84E6-F2F7-4FFC-B622-E2C9EFA0A522}"/>
              </a:ext>
            </a:extLst>
          </p:cNvPr>
          <p:cNvSpPr>
            <a:spLocks noGrp="1"/>
          </p:cNvSpPr>
          <p:nvPr>
            <p:ph idx="1"/>
          </p:nvPr>
        </p:nvSpPr>
        <p:spPr>
          <a:xfrm>
            <a:off x="457200" y="1524000"/>
            <a:ext cx="8229600" cy="4602163"/>
          </a:xfrm>
        </p:spPr>
        <p:txBody>
          <a:bodyPr>
            <a:normAutofit fontScale="92500" lnSpcReduction="20000"/>
          </a:bodyPr>
          <a:lstStyle/>
          <a:p>
            <a:r>
              <a:rPr lang="en-US" sz="2400" dirty="0"/>
              <a:t>Performance</a:t>
            </a:r>
          </a:p>
          <a:p>
            <a:pPr lvl="1"/>
            <a:r>
              <a:rPr lang="en-US" sz="2000" dirty="0"/>
              <a:t>Storage layer bottlenecks</a:t>
            </a:r>
          </a:p>
          <a:p>
            <a:pPr lvl="1"/>
            <a:r>
              <a:rPr lang="en-US" sz="2000" dirty="0"/>
              <a:t>Single threaded/poor concurrency</a:t>
            </a:r>
          </a:p>
          <a:p>
            <a:pPr lvl="1"/>
            <a:r>
              <a:rPr lang="en-US" sz="2000" dirty="0"/>
              <a:t>Single MySQL storage system couldn’t keep up </a:t>
            </a:r>
          </a:p>
          <a:p>
            <a:r>
              <a:rPr lang="en-US" sz="2400" dirty="0"/>
              <a:t>Brittle</a:t>
            </a:r>
          </a:p>
          <a:p>
            <a:pPr lvl="1"/>
            <a:r>
              <a:rPr lang="en-US" sz="2000" dirty="0"/>
              <a:t>All software components part of the same runtime</a:t>
            </a:r>
          </a:p>
          <a:p>
            <a:pPr lvl="1"/>
            <a:r>
              <a:rPr lang="en-US" sz="2000" dirty="0"/>
              <a:t>E.g. Japanese translation error brought down entire site</a:t>
            </a:r>
          </a:p>
          <a:p>
            <a:pPr lvl="1"/>
            <a:r>
              <a:rPr lang="en-US" sz="2000" dirty="0"/>
              <a:t>Failure “blast radius” is infinite</a:t>
            </a:r>
          </a:p>
          <a:p>
            <a:pPr lvl="1"/>
            <a:r>
              <a:rPr lang="en-US" sz="2000" dirty="0"/>
              <a:t>Large data centers reduce mean time between hardware failures to hours, not weeks or months</a:t>
            </a:r>
          </a:p>
          <a:p>
            <a:r>
              <a:rPr lang="en-US" sz="2400" dirty="0"/>
              <a:t>Hard to modify</a:t>
            </a:r>
          </a:p>
          <a:p>
            <a:pPr lvl="1"/>
            <a:r>
              <a:rPr lang="en-US" sz="2000" dirty="0"/>
              <a:t>Hundreds of developers working on the same codebase</a:t>
            </a:r>
          </a:p>
          <a:p>
            <a:pPr lvl="1"/>
            <a:r>
              <a:rPr lang="en-US" sz="2000" dirty="0"/>
              <a:t>Merge conflict chaos with hundreds of feature branches</a:t>
            </a:r>
          </a:p>
          <a:p>
            <a:pPr lvl="1"/>
            <a:r>
              <a:rPr lang="en-US" sz="2000" dirty="0"/>
              <a:t>Lack of ownership over functionality</a:t>
            </a:r>
          </a:p>
          <a:p>
            <a:pPr lvl="1"/>
            <a:r>
              <a:rPr lang="en-US" sz="2000" dirty="0"/>
              <a:t>Tight coupling between services</a:t>
            </a:r>
          </a:p>
        </p:txBody>
      </p:sp>
      <p:sp>
        <p:nvSpPr>
          <p:cNvPr id="4" name="Footer Placeholder 3">
            <a:extLst>
              <a:ext uri="{FF2B5EF4-FFF2-40B4-BE49-F238E27FC236}">
                <a16:creationId xmlns:a16="http://schemas.microsoft.com/office/drawing/2014/main" id="{A781F040-E0DD-4B3A-978C-6DC48EBEAA38}"/>
              </a:ext>
            </a:extLst>
          </p:cNvPr>
          <p:cNvSpPr>
            <a:spLocks noGrp="1"/>
          </p:cNvSpPr>
          <p:nvPr>
            <p:ph type="ftr" sz="quarter" idx="11"/>
          </p:nvPr>
        </p:nvSpPr>
        <p:spPr/>
        <p:txBody>
          <a:bodyPr/>
          <a:lstStyle/>
          <a:p>
            <a:r>
              <a:rPr lang="en-US"/>
              <a:t>CSCI 5030 – Principles of Software Development</a:t>
            </a:r>
            <a:endParaRPr lang="en-US" dirty="0"/>
          </a:p>
        </p:txBody>
      </p:sp>
      <p:sp>
        <p:nvSpPr>
          <p:cNvPr id="5" name="Slide Number Placeholder 4">
            <a:extLst>
              <a:ext uri="{FF2B5EF4-FFF2-40B4-BE49-F238E27FC236}">
                <a16:creationId xmlns:a16="http://schemas.microsoft.com/office/drawing/2014/main" id="{8FD605AF-CF4A-4BC9-A1AF-0039FAF97279}"/>
              </a:ext>
            </a:extLst>
          </p:cNvPr>
          <p:cNvSpPr>
            <a:spLocks noGrp="1"/>
          </p:cNvSpPr>
          <p:nvPr>
            <p:ph type="sldNum" sz="quarter" idx="12"/>
          </p:nvPr>
        </p:nvSpPr>
        <p:spPr/>
        <p:txBody>
          <a:bodyPr/>
          <a:lstStyle/>
          <a:p>
            <a:fld id="{A773B20C-5347-4FF9-A9F0-76F937F60217}" type="slidenum">
              <a:rPr lang="en-US" smtClean="0"/>
              <a:pPr/>
              <a:t>7</a:t>
            </a:fld>
            <a:endParaRPr lang="en-US"/>
          </a:p>
        </p:txBody>
      </p:sp>
    </p:spTree>
    <p:extLst>
      <p:ext uri="{BB962C8B-B14F-4D97-AF65-F5344CB8AC3E}">
        <p14:creationId xmlns:p14="http://schemas.microsoft.com/office/powerpoint/2010/main" val="395966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7D64-4C0E-44E7-B090-BD87EDD87A8B}"/>
              </a:ext>
            </a:extLst>
          </p:cNvPr>
          <p:cNvSpPr>
            <a:spLocks noGrp="1"/>
          </p:cNvSpPr>
          <p:nvPr>
            <p:ph type="title"/>
          </p:nvPr>
        </p:nvSpPr>
        <p:spPr/>
        <p:txBody>
          <a:bodyPr/>
          <a:lstStyle/>
          <a:p>
            <a:r>
              <a:rPr lang="en-US" dirty="0"/>
              <a:t>Monorail Pushed to the Limit</a:t>
            </a:r>
          </a:p>
        </p:txBody>
      </p:sp>
      <p:sp>
        <p:nvSpPr>
          <p:cNvPr id="4" name="Footer Placeholder 3">
            <a:extLst>
              <a:ext uri="{FF2B5EF4-FFF2-40B4-BE49-F238E27FC236}">
                <a16:creationId xmlns:a16="http://schemas.microsoft.com/office/drawing/2014/main" id="{660419F4-6BC5-4795-81EC-0F681DD3FB4D}"/>
              </a:ext>
            </a:extLst>
          </p:cNvPr>
          <p:cNvSpPr>
            <a:spLocks noGrp="1"/>
          </p:cNvSpPr>
          <p:nvPr>
            <p:ph type="ftr" sz="quarter" idx="11"/>
          </p:nvPr>
        </p:nvSpPr>
        <p:spPr/>
        <p:txBody>
          <a:bodyPr/>
          <a:lstStyle/>
          <a:p>
            <a:r>
              <a:rPr lang="en-US"/>
              <a:t>CSCI 5030 – Principles of Software Development</a:t>
            </a:r>
            <a:endParaRPr lang="en-US" dirty="0"/>
          </a:p>
        </p:txBody>
      </p:sp>
      <p:sp>
        <p:nvSpPr>
          <p:cNvPr id="5" name="Slide Number Placeholder 4">
            <a:extLst>
              <a:ext uri="{FF2B5EF4-FFF2-40B4-BE49-F238E27FC236}">
                <a16:creationId xmlns:a16="http://schemas.microsoft.com/office/drawing/2014/main" id="{D7BCE724-F4F1-412F-BEF6-E1AADFC9A246}"/>
              </a:ext>
            </a:extLst>
          </p:cNvPr>
          <p:cNvSpPr>
            <a:spLocks noGrp="1"/>
          </p:cNvSpPr>
          <p:nvPr>
            <p:ph type="sldNum" sz="quarter" idx="12"/>
          </p:nvPr>
        </p:nvSpPr>
        <p:spPr/>
        <p:txBody>
          <a:bodyPr/>
          <a:lstStyle/>
          <a:p>
            <a:fld id="{A773B20C-5347-4FF9-A9F0-76F937F60217}" type="slidenum">
              <a:rPr lang="en-US" smtClean="0"/>
              <a:pPr/>
              <a:t>8</a:t>
            </a:fld>
            <a:endParaRPr lang="en-US"/>
          </a:p>
        </p:txBody>
      </p:sp>
      <p:graphicFrame>
        <p:nvGraphicFramePr>
          <p:cNvPr id="6" name="Object 5">
            <a:extLst>
              <a:ext uri="{FF2B5EF4-FFF2-40B4-BE49-F238E27FC236}">
                <a16:creationId xmlns:a16="http://schemas.microsoft.com/office/drawing/2014/main" id="{D346D8C9-DCE9-4862-A469-6746BA42FF66}"/>
              </a:ext>
            </a:extLst>
          </p:cNvPr>
          <p:cNvGraphicFramePr>
            <a:graphicFrameLocks noChangeAspect="1"/>
          </p:cNvGraphicFramePr>
          <p:nvPr>
            <p:extLst>
              <p:ext uri="{D42A27DB-BD31-4B8C-83A1-F6EECF244321}">
                <p14:modId xmlns:p14="http://schemas.microsoft.com/office/powerpoint/2010/main" val="1334045923"/>
              </p:ext>
            </p:extLst>
          </p:nvPr>
        </p:nvGraphicFramePr>
        <p:xfrm>
          <a:off x="35767" y="1417638"/>
          <a:ext cx="5628599" cy="4221163"/>
        </p:xfrm>
        <a:graphic>
          <a:graphicData uri="http://schemas.openxmlformats.org/presentationml/2006/ole">
            <mc:AlternateContent xmlns:mc="http://schemas.openxmlformats.org/markup-compatibility/2006">
              <mc:Choice xmlns:v="urn:schemas-microsoft-com:vml" Requires="v">
                <p:oleObj spid="_x0000_s3075" name="Acrobat Document" r:id="rId3" imgW="7802880" imgH="5852160" progId="AcroExch.Document.DC">
                  <p:embed/>
                </p:oleObj>
              </mc:Choice>
              <mc:Fallback>
                <p:oleObj name="Acrobat Document" r:id="rId3" imgW="7802880" imgH="5852160" progId="AcroExch.Document.DC">
                  <p:embed/>
                  <p:pic>
                    <p:nvPicPr>
                      <p:cNvPr id="0" name=""/>
                      <p:cNvPicPr/>
                      <p:nvPr/>
                    </p:nvPicPr>
                    <p:blipFill>
                      <a:blip r:embed="rId4"/>
                      <a:stretch>
                        <a:fillRect/>
                      </a:stretch>
                    </p:blipFill>
                    <p:spPr>
                      <a:xfrm>
                        <a:off x="35767" y="1417638"/>
                        <a:ext cx="5628599" cy="4221163"/>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F6410BF5-D92B-44D0-B2FA-298D097C351B}"/>
              </a:ext>
            </a:extLst>
          </p:cNvPr>
          <p:cNvSpPr/>
          <p:nvPr/>
        </p:nvSpPr>
        <p:spPr>
          <a:xfrm>
            <a:off x="533400" y="5554948"/>
            <a:ext cx="3843745" cy="646331"/>
          </a:xfrm>
          <a:prstGeom prst="rect">
            <a:avLst/>
          </a:prstGeom>
        </p:spPr>
        <p:txBody>
          <a:bodyPr wrap="square">
            <a:spAutoFit/>
          </a:bodyPr>
          <a:lstStyle/>
          <a:p>
            <a:r>
              <a:rPr lang="en-US" b="1" i="1" dirty="0">
                <a:latin typeface="HelveticaNeue-Bold"/>
              </a:rPr>
              <a:t>Scaling Twitter with Open Source</a:t>
            </a:r>
            <a:br>
              <a:rPr lang="en-US" b="1" i="1" dirty="0">
                <a:latin typeface="HelveticaNeue-Bold"/>
              </a:rPr>
            </a:br>
            <a:r>
              <a:rPr lang="en-US" b="1" dirty="0">
                <a:latin typeface="HelveticaNeue-Bold"/>
              </a:rPr>
              <a:t>Chris </a:t>
            </a:r>
            <a:r>
              <a:rPr lang="en-US" b="1" dirty="0" err="1">
                <a:latin typeface="HelveticaNeue-Bold"/>
              </a:rPr>
              <a:t>Aniszczyk</a:t>
            </a:r>
            <a:endParaRPr lang="en-US" i="1" dirty="0"/>
          </a:p>
        </p:txBody>
      </p:sp>
      <p:sp>
        <p:nvSpPr>
          <p:cNvPr id="8" name="TextBox 7">
            <a:extLst>
              <a:ext uri="{FF2B5EF4-FFF2-40B4-BE49-F238E27FC236}">
                <a16:creationId xmlns:a16="http://schemas.microsoft.com/office/drawing/2014/main" id="{5280B5EB-7A6F-472A-AA7D-734A51978222}"/>
              </a:ext>
            </a:extLst>
          </p:cNvPr>
          <p:cNvSpPr txBox="1"/>
          <p:nvPr/>
        </p:nvSpPr>
        <p:spPr>
          <a:xfrm>
            <a:off x="5638800" y="1841480"/>
            <a:ext cx="3517373" cy="4524315"/>
          </a:xfrm>
          <a:prstGeom prst="rect">
            <a:avLst/>
          </a:prstGeom>
          <a:noFill/>
        </p:spPr>
        <p:txBody>
          <a:bodyPr wrap="none" rtlCol="0">
            <a:spAutoFit/>
          </a:bodyPr>
          <a:lstStyle/>
          <a:p>
            <a:pPr marL="285750" indent="-285750">
              <a:buFont typeface="Arial" panose="020B0604020202020204" pitchFamily="34" charset="0"/>
              <a:buChar char="•"/>
            </a:pPr>
            <a:r>
              <a:rPr lang="en-US" dirty="0"/>
              <a:t>Monorail was a single-threaded</a:t>
            </a:r>
            <a:br>
              <a:rPr lang="en-US" dirty="0"/>
            </a:br>
            <a:r>
              <a:rPr lang="en-US" dirty="0"/>
              <a:t>program with host-level </a:t>
            </a:r>
            <a:br>
              <a:rPr lang="en-US" dirty="0"/>
            </a:br>
            <a:r>
              <a:rPr lang="en-US" dirty="0"/>
              <a:t>duplication</a:t>
            </a:r>
          </a:p>
          <a:p>
            <a:pPr marL="285750" indent="-285750">
              <a:buFont typeface="Arial" panose="020B0604020202020204" pitchFamily="34" charset="0"/>
              <a:buChar char="•"/>
            </a:pPr>
            <a:r>
              <a:rPr lang="en-US" dirty="0"/>
              <a:t>Peak performance was</a:t>
            </a:r>
            <a:br>
              <a:rPr lang="en-US" dirty="0"/>
            </a:br>
            <a:r>
              <a:rPr lang="en-US" dirty="0"/>
              <a:t>200-300 requests/sec/host</a:t>
            </a:r>
          </a:p>
          <a:p>
            <a:pPr marL="285750" indent="-285750">
              <a:buFont typeface="Arial" panose="020B0604020202020204" pitchFamily="34" charset="0"/>
              <a:buChar char="•"/>
            </a:pPr>
            <a:r>
              <a:rPr lang="en-US" dirty="0"/>
              <a:t>Reconsider the growth curve</a:t>
            </a:r>
            <a:br>
              <a:rPr lang="en-US" dirty="0"/>
            </a:br>
            <a:r>
              <a:rPr lang="en-US" dirty="0"/>
              <a:t>from before and the linear</a:t>
            </a:r>
            <a:br>
              <a:rPr lang="en-US" dirty="0"/>
            </a:br>
            <a:r>
              <a:rPr lang="en-US" dirty="0"/>
              <a:t>nature of improvement from</a:t>
            </a:r>
            <a:br>
              <a:rPr lang="en-US" dirty="0"/>
            </a:br>
            <a:r>
              <a:rPr lang="en-US" dirty="0"/>
              <a:t>throwing hardware at a problem</a:t>
            </a:r>
          </a:p>
          <a:p>
            <a:pPr marL="285750" indent="-285750">
              <a:buFont typeface="Arial" panose="020B0604020202020204" pitchFamily="34" charset="0"/>
              <a:buChar char="•"/>
            </a:pPr>
            <a:r>
              <a:rPr lang="en-US" dirty="0"/>
              <a:t>You want to be at 4 million</a:t>
            </a:r>
            <a:br>
              <a:rPr lang="en-US" dirty="0"/>
            </a:br>
            <a:r>
              <a:rPr lang="en-US" dirty="0"/>
              <a:t>requests/sec average</a:t>
            </a:r>
          </a:p>
          <a:p>
            <a:pPr marL="285750" indent="-285750">
              <a:buFont typeface="Arial" panose="020B0604020202020204" pitchFamily="34" charset="0"/>
              <a:buChar char="•"/>
            </a:pPr>
            <a:r>
              <a:rPr lang="en-US" dirty="0"/>
              <a:t>What is the peak-case here?</a:t>
            </a:r>
          </a:p>
          <a:p>
            <a:pPr marL="285750" indent="-285750">
              <a:buFont typeface="Arial" panose="020B0604020202020204" pitchFamily="34" charset="0"/>
              <a:buChar char="•"/>
            </a:pPr>
            <a:r>
              <a:rPr lang="en-US" dirty="0"/>
              <a:t>“Optimization corner” – team</a:t>
            </a:r>
            <a:br>
              <a:rPr lang="en-US" dirty="0"/>
            </a:br>
            <a:r>
              <a:rPr lang="en-US" dirty="0"/>
              <a:t>started to trade off readability</a:t>
            </a:r>
            <a:br>
              <a:rPr lang="en-US" dirty="0"/>
            </a:br>
            <a:r>
              <a:rPr lang="en-US" dirty="0"/>
              <a:t>and flexibility for performance</a:t>
            </a:r>
          </a:p>
          <a:p>
            <a:endParaRPr lang="en-US" dirty="0"/>
          </a:p>
        </p:txBody>
      </p:sp>
    </p:spTree>
    <p:extLst>
      <p:ext uri="{BB962C8B-B14F-4D97-AF65-F5344CB8AC3E}">
        <p14:creationId xmlns:p14="http://schemas.microsoft.com/office/powerpoint/2010/main" val="255932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0B48-C44A-4678-8366-0660BA6FA375}"/>
              </a:ext>
            </a:extLst>
          </p:cNvPr>
          <p:cNvSpPr>
            <a:spLocks noGrp="1"/>
          </p:cNvSpPr>
          <p:nvPr>
            <p:ph type="title"/>
          </p:nvPr>
        </p:nvSpPr>
        <p:spPr/>
        <p:txBody>
          <a:bodyPr>
            <a:normAutofit fontScale="90000"/>
          </a:bodyPr>
          <a:lstStyle/>
          <a:p>
            <a:r>
              <a:rPr lang="en-US" dirty="0"/>
              <a:t>Intuition: Service Oriented Architecture</a:t>
            </a:r>
          </a:p>
        </p:txBody>
      </p:sp>
      <p:sp>
        <p:nvSpPr>
          <p:cNvPr id="3" name="Content Placeholder 2">
            <a:extLst>
              <a:ext uri="{FF2B5EF4-FFF2-40B4-BE49-F238E27FC236}">
                <a16:creationId xmlns:a16="http://schemas.microsoft.com/office/drawing/2014/main" id="{93290F48-D081-46E7-A946-1AE8688BE695}"/>
              </a:ext>
            </a:extLst>
          </p:cNvPr>
          <p:cNvSpPr>
            <a:spLocks noGrp="1"/>
          </p:cNvSpPr>
          <p:nvPr>
            <p:ph idx="1"/>
          </p:nvPr>
        </p:nvSpPr>
        <p:spPr/>
        <p:txBody>
          <a:bodyPr>
            <a:normAutofit lnSpcReduction="10000"/>
          </a:bodyPr>
          <a:lstStyle/>
          <a:p>
            <a:pPr marL="0" indent="0">
              <a:buNone/>
            </a:pPr>
            <a:r>
              <a:rPr lang="en-US" sz="2400" dirty="0"/>
              <a:t>Twitter had grown beyond a single web stack</a:t>
            </a:r>
          </a:p>
          <a:p>
            <a:r>
              <a:rPr lang="en-US" sz="2400" dirty="0"/>
              <a:t>Separate services into their own components</a:t>
            </a:r>
          </a:p>
          <a:p>
            <a:pPr marL="0" indent="0">
              <a:buNone/>
            </a:pPr>
            <a:endParaRPr lang="en-US" sz="2400" dirty="0"/>
          </a:p>
          <a:p>
            <a:pPr marL="0" indent="0">
              <a:buNone/>
            </a:pPr>
            <a:r>
              <a:rPr lang="en-US" sz="2400" dirty="0"/>
              <a:t>Desires:</a:t>
            </a:r>
          </a:p>
          <a:p>
            <a:r>
              <a:rPr lang="en-US" sz="2400" dirty="0"/>
              <a:t>Site speed/performance</a:t>
            </a:r>
          </a:p>
          <a:p>
            <a:r>
              <a:rPr lang="en-US" sz="2400" dirty="0"/>
              <a:t>Isolate responsibilities into components</a:t>
            </a:r>
            <a:endParaRPr lang="en-US" sz="2000" dirty="0"/>
          </a:p>
          <a:p>
            <a:r>
              <a:rPr lang="en-US" sz="2400" dirty="0"/>
              <a:t>Isolate failures / improve reliability</a:t>
            </a:r>
          </a:p>
          <a:p>
            <a:r>
              <a:rPr lang="en-US" sz="2400" dirty="0"/>
              <a:t>Improve developer productivity</a:t>
            </a:r>
          </a:p>
          <a:p>
            <a:pPr lvl="1"/>
            <a:r>
              <a:rPr lang="en-US" sz="2000" dirty="0"/>
              <a:t>As expensive as machines are, people are worse</a:t>
            </a:r>
          </a:p>
          <a:p>
            <a:pPr lvl="1"/>
            <a:r>
              <a:rPr lang="en-US" sz="2000" dirty="0"/>
              <a:t>Clear ownership of services and features</a:t>
            </a:r>
          </a:p>
          <a:p>
            <a:pPr lvl="1"/>
            <a:r>
              <a:rPr lang="en-US" sz="2000" dirty="0"/>
              <a:t>Components were a mixed bag – intra-team productivity improved, cross cutting inter-team work got slower</a:t>
            </a:r>
          </a:p>
        </p:txBody>
      </p:sp>
      <p:sp>
        <p:nvSpPr>
          <p:cNvPr id="4" name="Footer Placeholder 3">
            <a:extLst>
              <a:ext uri="{FF2B5EF4-FFF2-40B4-BE49-F238E27FC236}">
                <a16:creationId xmlns:a16="http://schemas.microsoft.com/office/drawing/2014/main" id="{B380F102-128B-443C-BDE6-C4B3D8D6F0CB}"/>
              </a:ext>
            </a:extLst>
          </p:cNvPr>
          <p:cNvSpPr>
            <a:spLocks noGrp="1"/>
          </p:cNvSpPr>
          <p:nvPr>
            <p:ph type="ftr" sz="quarter" idx="11"/>
          </p:nvPr>
        </p:nvSpPr>
        <p:spPr/>
        <p:txBody>
          <a:bodyPr/>
          <a:lstStyle/>
          <a:p>
            <a:r>
              <a:rPr lang="en-US"/>
              <a:t>CSCI 5030 – Principles of Software Development</a:t>
            </a:r>
            <a:endParaRPr lang="en-US" dirty="0"/>
          </a:p>
        </p:txBody>
      </p:sp>
      <p:sp>
        <p:nvSpPr>
          <p:cNvPr id="5" name="Slide Number Placeholder 4">
            <a:extLst>
              <a:ext uri="{FF2B5EF4-FFF2-40B4-BE49-F238E27FC236}">
                <a16:creationId xmlns:a16="http://schemas.microsoft.com/office/drawing/2014/main" id="{01EFD259-D0E8-4359-96A5-41428079A2EA}"/>
              </a:ext>
            </a:extLst>
          </p:cNvPr>
          <p:cNvSpPr>
            <a:spLocks noGrp="1"/>
          </p:cNvSpPr>
          <p:nvPr>
            <p:ph type="sldNum" sz="quarter" idx="12"/>
          </p:nvPr>
        </p:nvSpPr>
        <p:spPr/>
        <p:txBody>
          <a:bodyPr/>
          <a:lstStyle/>
          <a:p>
            <a:fld id="{A773B20C-5347-4FF9-A9F0-76F937F60217}" type="slidenum">
              <a:rPr lang="en-US" smtClean="0"/>
              <a:pPr/>
              <a:t>9</a:t>
            </a:fld>
            <a:endParaRPr lang="en-US"/>
          </a:p>
        </p:txBody>
      </p:sp>
    </p:spTree>
    <p:extLst>
      <p:ext uri="{BB962C8B-B14F-4D97-AF65-F5344CB8AC3E}">
        <p14:creationId xmlns:p14="http://schemas.microsoft.com/office/powerpoint/2010/main" val="3614491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1838</TotalTime>
  <Words>1294</Words>
  <Application>Microsoft Office PowerPoint</Application>
  <PresentationFormat>On-screen Show (4:3)</PresentationFormat>
  <Paragraphs>207</Paragraphs>
  <Slides>20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8" baseType="lpstr">
      <vt:lpstr>Arial</vt:lpstr>
      <vt:lpstr>Calibri</vt:lpstr>
      <vt:lpstr>Consolas</vt:lpstr>
      <vt:lpstr>Georgia</vt:lpstr>
      <vt:lpstr>HelveticaNeue-Bold</vt:lpstr>
      <vt:lpstr>Verdana</vt:lpstr>
      <vt:lpstr>Office Theme</vt:lpstr>
      <vt:lpstr>Adobe Acrobat Document</vt:lpstr>
      <vt:lpstr>Case Study: Twitter</vt:lpstr>
      <vt:lpstr>Twitter</vt:lpstr>
      <vt:lpstr>Big Data / Big Infrastructure Company</vt:lpstr>
      <vt:lpstr>The idea is simple, the scale is hard</vt:lpstr>
      <vt:lpstr>Data Scale at Twitter</vt:lpstr>
      <vt:lpstr>Early Architecture</vt:lpstr>
      <vt:lpstr>Monorail Architecture Problems</vt:lpstr>
      <vt:lpstr>Monorail Pushed to the Limit</vt:lpstr>
      <vt:lpstr>Intuition: Service Oriented Architecture</vt:lpstr>
      <vt:lpstr>Decomposing Monorail</vt:lpstr>
      <vt:lpstr>Modern Twitter</vt:lpstr>
      <vt:lpstr>Decomposition Challenges</vt:lpstr>
      <vt:lpstr>Finagle</vt:lpstr>
      <vt:lpstr>Leveraging Concurrency</vt:lpstr>
      <vt:lpstr>Collection of Hosts =&gt; Datacenter</vt:lpstr>
      <vt:lpstr>Mesos</vt:lpstr>
      <vt:lpstr>Results</vt:lpstr>
      <vt:lpstr>Latency Improvement</vt:lpstr>
      <vt:lpstr>Reliability Improvement</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david_n_laura</dc:creator>
  <cp:lastModifiedBy>David Ferry</cp:lastModifiedBy>
  <cp:revision>51</cp:revision>
  <dcterms:created xsi:type="dcterms:W3CDTF">2016-01-21T02:03:40Z</dcterms:created>
  <dcterms:modified xsi:type="dcterms:W3CDTF">2019-11-07T07:27:08Z</dcterms:modified>
</cp:coreProperties>
</file>