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DA5"/>
    <a:srgbClr val="47FF4D"/>
    <a:srgbClr val="720D1A"/>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4FB44-D9BB-4AE5-A1A8-90C00510A7C0}" type="datetimeFigureOut">
              <a:rPr lang="en-US" smtClean="0"/>
              <a:pPr/>
              <a:t>9/3/2019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DD4BF9-4F82-4169-95B0-797E1744D4AD}" type="slidenum">
              <a:rPr lang="en-US" smtClean="0"/>
              <a:pPr/>
              <a:t>‹#›</a:t>
            </a:fld>
            <a:endParaRPr lang="en-US"/>
          </a:p>
        </p:txBody>
      </p:sp>
    </p:spTree>
    <p:extLst>
      <p:ext uri="{BB962C8B-B14F-4D97-AF65-F5344CB8AC3E}">
        <p14:creationId xmlns:p14="http://schemas.microsoft.com/office/powerpoint/2010/main" val="410297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normAutofit/>
          </a:bodyPr>
          <a:lstStyle>
            <a:lvl1pPr>
              <a:defRPr sz="4000">
                <a:solidFill>
                  <a:srgbClr val="003DA5"/>
                </a:solidFill>
                <a:latin typeface="Georgia"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48000"/>
            <a:ext cx="6400800" cy="1752600"/>
          </a:xfrm>
        </p:spPr>
        <p:txBody>
          <a:bodyPr>
            <a:normAutofit/>
          </a:bodyPr>
          <a:lstStyle>
            <a:lvl1pPr marL="0" indent="0" algn="ctr">
              <a:buNone/>
              <a:defRPr sz="240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t>CSE 522S – Advanced Operating Systems</a:t>
            </a:r>
            <a:endParaRPr lang="en-US" dirty="0"/>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
        <p:nvSpPr>
          <p:cNvPr id="7" name="Rectangle 6"/>
          <p:cNvSpPr/>
          <p:nvPr userDrawn="1"/>
        </p:nvSpPr>
        <p:spPr>
          <a:xfrm>
            <a:off x="0" y="5715000"/>
            <a:ext cx="9144000" cy="1143000"/>
          </a:xfrm>
          <a:prstGeom prst="rect">
            <a:avLst/>
          </a:prstGeom>
          <a:solidFill>
            <a:srgbClr val="003D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dferry\Desktop\logohorizontal_white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36825" y="5775701"/>
            <a:ext cx="4070350" cy="1021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5181600" y="6356350"/>
            <a:ext cx="3200400" cy="365125"/>
          </a:xfrm>
        </p:spPr>
        <p:txBody>
          <a:bodyPr/>
          <a:lstStyle/>
          <a:p>
            <a:r>
              <a:rPr lang="en-US" dirty="0" smtClean="0"/>
              <a:t>CSCI 5030 – Principles of Software Development</a:t>
            </a:r>
            <a:endParaRPr lang="en-US" dirty="0"/>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003DA5"/>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5181600" y="6356350"/>
            <a:ext cx="3200400" cy="365125"/>
          </a:xfrm>
        </p:spPr>
        <p:txBody>
          <a:bodyPr/>
          <a:lstStyle/>
          <a:p>
            <a:r>
              <a:rPr lang="en-US" dirty="0" smtClean="0"/>
              <a:t>CSCI 5030 – Principles of Software Development</a:t>
            </a:r>
            <a:endParaRPr lang="en-US" dirty="0"/>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5181600" y="6356350"/>
            <a:ext cx="3200400" cy="365125"/>
          </a:xfrm>
        </p:spPr>
        <p:txBody>
          <a:bodyPr/>
          <a:lstStyle/>
          <a:p>
            <a:r>
              <a:rPr lang="en-US" dirty="0" smtClean="0"/>
              <a:t>CSCI 5030 – Principles of Software Development</a:t>
            </a:r>
            <a:endParaRPr lang="en-US" dirty="0"/>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3DA5"/>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5181600" y="6356350"/>
            <a:ext cx="3200400" cy="365125"/>
          </a:xfrm>
        </p:spPr>
        <p:txBody>
          <a:bodyPr/>
          <a:lstStyle/>
          <a:p>
            <a:r>
              <a:rPr lang="en-US" dirty="0" smtClean="0"/>
              <a:t>CSCI 5030 – Principles of Software Development</a:t>
            </a:r>
            <a:endParaRPr lang="en-US" dirty="0"/>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5181600" y="6356350"/>
            <a:ext cx="3200400" cy="365125"/>
          </a:xfrm>
        </p:spPr>
        <p:txBody>
          <a:bodyPr/>
          <a:lstStyle/>
          <a:p>
            <a:r>
              <a:rPr lang="en-US" dirty="0" smtClean="0"/>
              <a:t>CSCI 5030 – Principles of Software Development</a:t>
            </a:r>
            <a:endParaRPr lang="en-US" dirty="0"/>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smtClean="0"/>
              <a:t>CSCI 3500 - Operating Systems</a:t>
            </a:r>
            <a:endParaRPr lang="en-US" dirty="0"/>
          </a:p>
        </p:txBody>
      </p:sp>
      <p:sp>
        <p:nvSpPr>
          <p:cNvPr id="9" name="Slide Number Placeholder 8"/>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5181600" y="6356350"/>
            <a:ext cx="3200400" cy="365125"/>
          </a:xfrm>
        </p:spPr>
        <p:txBody>
          <a:bodyPr/>
          <a:lstStyle/>
          <a:p>
            <a:r>
              <a:rPr lang="en-US" dirty="0"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5181600" y="6356350"/>
            <a:ext cx="3200400" cy="365125"/>
          </a:xfrm>
        </p:spPr>
        <p:txBody>
          <a:bodyPr/>
          <a:lstStyle/>
          <a:p>
            <a:r>
              <a:rPr lang="en-US" smtClean="0"/>
              <a:t>CSCI 5030 – Principles of Software Development</a:t>
            </a:r>
            <a:endParaRPr lang="en-US" dirty="0"/>
          </a:p>
        </p:txBody>
      </p:sp>
      <p:sp>
        <p:nvSpPr>
          <p:cNvPr id="4" name="Slide Number Placeholder 3"/>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5181600" y="6356350"/>
            <a:ext cx="3200400" cy="365125"/>
          </a:xfrm>
        </p:spPr>
        <p:txBody>
          <a:bodyPr/>
          <a:lstStyle/>
          <a:p>
            <a:r>
              <a:rPr lang="en-US" dirty="0" smtClean="0"/>
              <a:t>CSCI 5030 – Principles of Software Development</a:t>
            </a:r>
            <a:endParaRPr lang="en-US" dirty="0"/>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5181600" y="6356350"/>
            <a:ext cx="3200400" cy="365125"/>
          </a:xfrm>
        </p:spPr>
        <p:txBody>
          <a:bodyPr/>
          <a:lstStyle/>
          <a:p>
            <a:r>
              <a:rPr lang="en-US" dirty="0" smtClean="0"/>
              <a:t>CSCI 5030 – Principles of Software Development</a:t>
            </a:r>
            <a:endParaRPr lang="en-US" dirty="0"/>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3D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5181600" y="6356350"/>
            <a:ext cx="3200400" cy="365125"/>
          </a:xfrm>
          <a:prstGeom prst="rect">
            <a:avLst/>
          </a:prstGeom>
        </p:spPr>
        <p:txBody>
          <a:bodyPr vert="horz" lIns="91440" tIns="45720" rIns="91440" bIns="45720" rtlCol="0" anchor="ctr"/>
          <a:lstStyle>
            <a:lvl1pPr algn="ctr">
              <a:defRPr sz="1200">
                <a:solidFill>
                  <a:schemeClr val="bg1">
                    <a:lumMod val="75000"/>
                  </a:schemeClr>
                </a:solidFill>
              </a:defRPr>
            </a:lvl1pPr>
          </a:lstStyle>
          <a:p>
            <a:r>
              <a:rPr lang="en-US" dirty="0" smtClean="0"/>
              <a:t>CSCI 5030 – Principles of Software Development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BFBFBF"/>
                </a:solidFill>
              </a:defRPr>
            </a:lvl1pPr>
          </a:lstStyle>
          <a:p>
            <a:fld id="{A773B20C-5347-4FF9-A9F0-76F937F60217}" type="slidenum">
              <a:rPr lang="en-US" smtClean="0"/>
              <a:pPr/>
              <a:t>‹#›</a:t>
            </a:fld>
            <a:endParaRPr lang="en-US" dirty="0"/>
          </a:p>
        </p:txBody>
      </p:sp>
      <p:pic>
        <p:nvPicPr>
          <p:cNvPr id="8" name="Picture 2" descr="C:\Users\dferry\Desktop\logohorizontal_white_rgb.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33400" y="6261419"/>
            <a:ext cx="2286000" cy="57375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000" kern="1200">
          <a:solidFill>
            <a:srgbClr val="003DA5"/>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Agile and Scrum</a:t>
            </a:r>
            <a:endParaRPr lang="en-US" dirty="0"/>
          </a:p>
        </p:txBody>
      </p:sp>
      <p:sp>
        <p:nvSpPr>
          <p:cNvPr id="4" name="Slide Number Placeholder 3"/>
          <p:cNvSpPr>
            <a:spLocks noGrp="1"/>
          </p:cNvSpPr>
          <p:nvPr>
            <p:ph type="sldNum" sz="quarter" idx="12"/>
          </p:nvPr>
        </p:nvSpPr>
        <p:spPr/>
        <p:txBody>
          <a:bodyPr/>
          <a:lstStyle/>
          <a:p>
            <a:fld id="{A773B20C-5347-4FF9-A9F0-76F937F60217}" type="slidenum">
              <a:rPr lang="en-US" smtClean="0"/>
              <a:pPr/>
              <a:t>1</a:t>
            </a:fld>
            <a:endParaRPr lang="en-US" dirty="0"/>
          </a:p>
        </p:txBody>
      </p:sp>
      <p:sp>
        <p:nvSpPr>
          <p:cNvPr id="7" name="Subtitle 2"/>
          <p:cNvSpPr>
            <a:spLocks noGrp="1"/>
          </p:cNvSpPr>
          <p:nvPr>
            <p:ph type="subTitle" idx="1"/>
          </p:nvPr>
        </p:nvSpPr>
        <p:spPr>
          <a:xfrm>
            <a:off x="1371600" y="3048000"/>
            <a:ext cx="6400800" cy="1752600"/>
          </a:xfrm>
        </p:spPr>
        <p:txBody>
          <a:bodyPr>
            <a:normAutofit/>
          </a:bodyPr>
          <a:lstStyle/>
          <a:p>
            <a:r>
              <a:rPr lang="en-US" sz="1800" dirty="0" smtClean="0"/>
              <a:t>Kevin </a:t>
            </a:r>
            <a:r>
              <a:rPr lang="en-US" sz="1800" dirty="0" err="1" smtClean="0"/>
              <a:t>Scannell</a:t>
            </a:r>
            <a:r>
              <a:rPr lang="en-US" sz="1800" dirty="0" smtClean="0"/>
              <a:t>, David Ferry</a:t>
            </a:r>
            <a:br>
              <a:rPr lang="en-US" sz="1800" dirty="0" smtClean="0"/>
            </a:br>
            <a:r>
              <a:rPr lang="en-US" sz="1800" dirty="0" smtClean="0"/>
              <a:t>CSCI 5030 – Principles of Software Development</a:t>
            </a:r>
          </a:p>
          <a:p>
            <a:r>
              <a:rPr lang="en-US" sz="1800" dirty="0" smtClean="0"/>
              <a:t>Saint Louis University</a:t>
            </a:r>
            <a:br>
              <a:rPr lang="en-US" sz="1800" dirty="0" smtClean="0"/>
            </a:br>
            <a:r>
              <a:rPr lang="en-US" sz="1800" dirty="0" smtClean="0"/>
              <a:t>St. Louis, MO 63103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Agile Manifesto (2001)</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We value</a:t>
            </a:r>
          </a:p>
          <a:p>
            <a:r>
              <a:rPr lang="en-US" dirty="0" smtClean="0"/>
              <a:t>Individuals </a:t>
            </a:r>
            <a:r>
              <a:rPr lang="en-US" dirty="0"/>
              <a:t>and interactions over processes and tools</a:t>
            </a:r>
          </a:p>
          <a:p>
            <a:r>
              <a:rPr lang="en-US" dirty="0" smtClean="0"/>
              <a:t>Completed </a:t>
            </a:r>
            <a:r>
              <a:rPr lang="en-US" dirty="0"/>
              <a:t>functionality over comprehensive documentation</a:t>
            </a:r>
          </a:p>
          <a:p>
            <a:r>
              <a:rPr lang="en-US" dirty="0" smtClean="0"/>
              <a:t>Customer </a:t>
            </a:r>
            <a:r>
              <a:rPr lang="en-US" dirty="0"/>
              <a:t>collaboration over contract negotiation</a:t>
            </a:r>
          </a:p>
          <a:p>
            <a:r>
              <a:rPr lang="en-US" dirty="0" smtClean="0"/>
              <a:t>Responding </a:t>
            </a:r>
            <a:r>
              <a:rPr lang="en-US" dirty="0"/>
              <a:t>to change over following a plan</a:t>
            </a:r>
          </a:p>
          <a:p>
            <a:pPr marL="0" indent="0">
              <a:buNone/>
            </a:pPr>
            <a:r>
              <a:rPr lang="en-US" dirty="0"/>
              <a:t>That is, while there is value in the items on the right, the items on the left matter more</a:t>
            </a:r>
            <a:r>
              <a:rPr lang="en-US" dirty="0" smtClean="0"/>
              <a:t>.</a:t>
            </a:r>
          </a:p>
          <a:p>
            <a:pPr marL="0" indent="0">
              <a:buNone/>
            </a:pPr>
            <a:endParaRPr lang="en-US" dirty="0"/>
          </a:p>
          <a:p>
            <a:pPr marL="0" indent="0">
              <a:buNone/>
            </a:pPr>
            <a:r>
              <a:rPr lang="en-US" dirty="0" smtClean="0"/>
              <a:t>First meeting of agile founders was able to agree that this was the way forward over existing development techniques.</a:t>
            </a:r>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10</a:t>
            </a:fld>
            <a:endParaRPr lang="en-US"/>
          </a:p>
        </p:txBody>
      </p:sp>
    </p:spTree>
    <p:extLst>
      <p:ext uri="{BB962C8B-B14F-4D97-AF65-F5344CB8AC3E}">
        <p14:creationId xmlns:p14="http://schemas.microsoft.com/office/powerpoint/2010/main" val="366129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that sound like?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four values: Individuals, Completion, Customer Collaboration, and Responding to Change</a:t>
            </a:r>
          </a:p>
          <a:p>
            <a:pPr marL="0" indent="0">
              <a:buNone/>
            </a:pPr>
            <a:endParaRPr lang="en-US" dirty="0"/>
          </a:p>
          <a:p>
            <a:pPr marL="0" indent="0">
              <a:buNone/>
            </a:pPr>
            <a:r>
              <a:rPr lang="en-US" dirty="0"/>
              <a:t>The four anti-values: Processes, Comprehensive Documentation, Contract Negotiation, Following the Plan</a:t>
            </a:r>
          </a:p>
          <a:p>
            <a:pPr marL="0" indent="0">
              <a:buNone/>
            </a:pPr>
            <a:endParaRPr lang="en-US" dirty="0"/>
          </a:p>
          <a:p>
            <a:pPr marL="0" indent="0">
              <a:buNone/>
            </a:pPr>
            <a:r>
              <a:rPr lang="en-US" dirty="0" smtClean="0"/>
              <a:t>Small </a:t>
            </a:r>
            <a:r>
              <a:rPr lang="en-US" dirty="0" smtClean="0"/>
              <a:t>Group </a:t>
            </a:r>
            <a:r>
              <a:rPr lang="en-US" err="1" smtClean="0"/>
              <a:t>Discussion</a:t>
            </a:r>
            <a:r>
              <a:rPr lang="en-US" smtClean="0"/>
              <a:t>: </a:t>
            </a:r>
            <a:r>
              <a:rPr lang="en-US" smtClean="0"/>
              <a:t>Juxtapose </a:t>
            </a:r>
            <a:r>
              <a:rPr lang="en-US" dirty="0"/>
              <a:t>those sets of words, what are your reactions?</a:t>
            </a:r>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11</a:t>
            </a:fld>
            <a:endParaRPr lang="en-US"/>
          </a:p>
        </p:txBody>
      </p:sp>
    </p:spTree>
    <p:extLst>
      <p:ext uri="{BB962C8B-B14F-4D97-AF65-F5344CB8AC3E}">
        <p14:creationId xmlns:p14="http://schemas.microsoft.com/office/powerpoint/2010/main" val="3999869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Agile Principles</a:t>
            </a:r>
            <a:endParaRPr lang="en-US" dirty="0"/>
          </a:p>
        </p:txBody>
      </p:sp>
      <p:sp>
        <p:nvSpPr>
          <p:cNvPr id="3" name="Content Placeholder 2"/>
          <p:cNvSpPr>
            <a:spLocks noGrp="1"/>
          </p:cNvSpPr>
          <p:nvPr>
            <p:ph idx="1"/>
          </p:nvPr>
        </p:nvSpPr>
        <p:spPr/>
        <p:txBody>
          <a:bodyPr numCol="2">
            <a:normAutofit fontScale="47500" lnSpcReduction="20000"/>
          </a:bodyPr>
          <a:lstStyle/>
          <a:p>
            <a:pPr marL="0" indent="0">
              <a:buNone/>
            </a:pPr>
            <a:r>
              <a:rPr lang="en-US" dirty="0"/>
              <a:t>1 Our highest priority is to satisfy the customer through early and continuous delivery of valuable software.</a:t>
            </a:r>
          </a:p>
          <a:p>
            <a:pPr marL="0" indent="0">
              <a:buNone/>
            </a:pPr>
            <a:endParaRPr lang="en-US" dirty="0"/>
          </a:p>
          <a:p>
            <a:pPr marL="0" indent="0">
              <a:buNone/>
            </a:pPr>
            <a:r>
              <a:rPr lang="en-US" dirty="0"/>
              <a:t>2 Welcome changing requirements, even late in development. Agile processes harness change for the customer’s competitive advantage.</a:t>
            </a:r>
          </a:p>
          <a:p>
            <a:pPr marL="0" indent="0">
              <a:buNone/>
            </a:pPr>
            <a:endParaRPr lang="en-US" dirty="0"/>
          </a:p>
          <a:p>
            <a:pPr marL="0" indent="0">
              <a:buNone/>
            </a:pPr>
            <a:r>
              <a:rPr lang="en-US" dirty="0"/>
              <a:t>3 Deliver working software frequently, from a couple of weeks to a couple of months, with a preference to the shorter timescale.</a:t>
            </a:r>
          </a:p>
          <a:p>
            <a:pPr marL="0" indent="0">
              <a:buNone/>
            </a:pPr>
            <a:endParaRPr lang="en-US" dirty="0"/>
          </a:p>
          <a:p>
            <a:pPr marL="0" indent="0">
              <a:buNone/>
            </a:pPr>
            <a:r>
              <a:rPr lang="en-US" dirty="0"/>
              <a:t>4 Business people and developers must work together daily throughout the project.</a:t>
            </a:r>
          </a:p>
          <a:p>
            <a:pPr marL="0" indent="0">
              <a:buNone/>
            </a:pPr>
            <a:endParaRPr lang="en-US" dirty="0"/>
          </a:p>
          <a:p>
            <a:pPr marL="0" indent="0">
              <a:buNone/>
            </a:pPr>
            <a:r>
              <a:rPr lang="en-US" dirty="0"/>
              <a:t>5 Build projects around motivated individuals. Give them the environment and support they need, and trust them to get the job done.</a:t>
            </a:r>
          </a:p>
          <a:p>
            <a:pPr marL="0" indent="0">
              <a:buNone/>
            </a:pPr>
            <a:endParaRPr lang="en-US" dirty="0"/>
          </a:p>
          <a:p>
            <a:pPr marL="0" indent="0">
              <a:buNone/>
            </a:pPr>
            <a:r>
              <a:rPr lang="en-US" dirty="0"/>
              <a:t>6 The most efficient and effective method of conveying information to and within a development team is face-to-face conversation.</a:t>
            </a:r>
          </a:p>
          <a:p>
            <a:pPr marL="0" indent="0">
              <a:buNone/>
            </a:pPr>
            <a:endParaRPr lang="en-US" dirty="0"/>
          </a:p>
          <a:p>
            <a:pPr marL="0" indent="0">
              <a:buNone/>
            </a:pPr>
            <a:endParaRPr lang="en-US" dirty="0" smtClean="0"/>
          </a:p>
          <a:p>
            <a:pPr marL="285750" indent="0">
              <a:buNone/>
            </a:pPr>
            <a:r>
              <a:rPr lang="en-US" dirty="0" smtClean="0"/>
              <a:t>7 </a:t>
            </a:r>
            <a:r>
              <a:rPr lang="en-US" dirty="0"/>
              <a:t>Working software is the primary measure of progress.</a:t>
            </a:r>
          </a:p>
          <a:p>
            <a:pPr marL="285750" indent="0">
              <a:buNone/>
            </a:pPr>
            <a:endParaRPr lang="en-US" dirty="0"/>
          </a:p>
          <a:p>
            <a:pPr marL="285750" indent="0">
              <a:buNone/>
            </a:pPr>
            <a:r>
              <a:rPr lang="en-US" dirty="0"/>
              <a:t>8 Agile processes promote sustainable development. The sponsors, developers, and users should be able to maintain a constant pace indefinitely.</a:t>
            </a:r>
          </a:p>
          <a:p>
            <a:pPr marL="285750" indent="0">
              <a:buNone/>
            </a:pPr>
            <a:endParaRPr lang="en-US" dirty="0"/>
          </a:p>
          <a:p>
            <a:pPr marL="285750" indent="0">
              <a:buNone/>
            </a:pPr>
            <a:r>
              <a:rPr lang="en-US" dirty="0"/>
              <a:t>9 Continuous attention to technical excellence and good design enhances agility.</a:t>
            </a:r>
          </a:p>
          <a:p>
            <a:pPr marL="285750" indent="0">
              <a:buNone/>
            </a:pPr>
            <a:endParaRPr lang="en-US" dirty="0"/>
          </a:p>
          <a:p>
            <a:pPr marL="285750" indent="0">
              <a:buNone/>
            </a:pPr>
            <a:r>
              <a:rPr lang="en-US" dirty="0"/>
              <a:t>10 Simplicity–the art of maximizing the amount of work not done–is essential.</a:t>
            </a:r>
          </a:p>
          <a:p>
            <a:pPr marL="285750" indent="0">
              <a:buNone/>
            </a:pPr>
            <a:endParaRPr lang="en-US" dirty="0"/>
          </a:p>
          <a:p>
            <a:pPr marL="285750" indent="0">
              <a:buNone/>
            </a:pPr>
            <a:r>
              <a:rPr lang="en-US" dirty="0"/>
              <a:t>11 The best architectures, requirements, and designs emerge from self-organizing teams.</a:t>
            </a:r>
          </a:p>
          <a:p>
            <a:pPr marL="285750" indent="0">
              <a:buNone/>
            </a:pPr>
            <a:endParaRPr lang="en-US" dirty="0"/>
          </a:p>
          <a:p>
            <a:pPr marL="285750" indent="0">
              <a:buNone/>
            </a:pPr>
            <a:r>
              <a:rPr lang="en-US" dirty="0"/>
              <a:t>12 At regular intervals, the team reflects on how to become more effective, then tunes and adjusts its behavior accordingly.</a:t>
            </a:r>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12</a:t>
            </a:fld>
            <a:endParaRPr lang="en-US"/>
          </a:p>
        </p:txBody>
      </p:sp>
    </p:spTree>
    <p:extLst>
      <p:ext uri="{BB962C8B-B14F-4D97-AF65-F5344CB8AC3E}">
        <p14:creationId xmlns:p14="http://schemas.microsoft.com/office/powerpoint/2010/main" val="164468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the Principles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No </a:t>
            </a:r>
            <a:r>
              <a:rPr lang="en-US" dirty="0"/>
              <a:t>details about the process/methodology here! Principles that should underlie any good process.</a:t>
            </a:r>
          </a:p>
          <a:p>
            <a:r>
              <a:rPr lang="en-US" dirty="0" smtClean="0"/>
              <a:t>Human </a:t>
            </a:r>
            <a:r>
              <a:rPr lang="en-US" dirty="0"/>
              <a:t>aspects here (#4, #5, #6, #8, #11, #12)! Especially 5 and 8: Happy developers produce good code.</a:t>
            </a:r>
          </a:p>
          <a:p>
            <a:r>
              <a:rPr lang="en-US" dirty="0" smtClean="0"/>
              <a:t>Customer </a:t>
            </a:r>
            <a:r>
              <a:rPr lang="en-US" dirty="0"/>
              <a:t>aspects here (#1, #2, #4, #8)- Happy customers come back.</a:t>
            </a:r>
          </a:p>
          <a:p>
            <a:r>
              <a:rPr lang="en-US" dirty="0" smtClean="0"/>
              <a:t>Bald </a:t>
            </a:r>
            <a:r>
              <a:rPr lang="en-US" dirty="0"/>
              <a:t>assertions mostly! Remember to read everything critically. </a:t>
            </a:r>
            <a:endParaRPr lang="en-US" dirty="0" smtClean="0"/>
          </a:p>
          <a:p>
            <a:pPr marL="0" indent="0">
              <a:buNone/>
            </a:pPr>
            <a:r>
              <a:rPr lang="en-US" dirty="0" smtClean="0"/>
              <a:t>Small Group Discussion: Compare </a:t>
            </a:r>
            <a:r>
              <a:rPr lang="en-US" dirty="0"/>
              <a:t>with your experience as a developer. Are there contexts where you’d disagree with any of these principles?</a:t>
            </a:r>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13</a:t>
            </a:fld>
            <a:endParaRPr lang="en-US"/>
          </a:p>
        </p:txBody>
      </p:sp>
    </p:spTree>
    <p:extLst>
      <p:ext uri="{BB962C8B-B14F-4D97-AF65-F5344CB8AC3E}">
        <p14:creationId xmlns:p14="http://schemas.microsoft.com/office/powerpoint/2010/main" val="852024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in 30 Seconds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 </a:t>
            </a:r>
            <a:r>
              <a:rPr lang="en-US" dirty="0"/>
              <a:t>product owner creates a prioritized wish list called a product backlog . Final arbiter of requirements. Team members can add things too. Backlog items are customer-centric features. The form of backlog items is up to you; user stories, or whatever.</a:t>
            </a:r>
          </a:p>
          <a:p>
            <a:r>
              <a:rPr lang="en-US" dirty="0" smtClean="0"/>
              <a:t>During </a:t>
            </a:r>
            <a:r>
              <a:rPr lang="en-US" dirty="0"/>
              <a:t>sprint planning, the team pulls a small chunk from the top of product backlog to create a sprint backlog, and transforms those into a set of specific tasks that need to be completed.</a:t>
            </a:r>
          </a:p>
          <a:p>
            <a:r>
              <a:rPr lang="en-US" dirty="0" smtClean="0"/>
              <a:t>The </a:t>
            </a:r>
            <a:r>
              <a:rPr lang="en-US" dirty="0"/>
              <a:t>team has a certain amount of time, a sprint, to complete its work - usually two to four weeks - but meets each day (15 minute standup) to assess its progress (daily scrum).</a:t>
            </a:r>
          </a:p>
          <a:p>
            <a:r>
              <a:rPr lang="en-US" dirty="0" smtClean="0"/>
              <a:t>Along </a:t>
            </a:r>
            <a:r>
              <a:rPr lang="en-US" dirty="0"/>
              <a:t>the way, the Scrum Master keeps the team focused on its goal. No </a:t>
            </a:r>
            <a:r>
              <a:rPr lang="en-US" dirty="0" smtClean="0"/>
              <a:t>management authority</a:t>
            </a:r>
            <a:r>
              <a:rPr lang="en-US" dirty="0"/>
              <a:t>.</a:t>
            </a:r>
          </a:p>
          <a:p>
            <a:r>
              <a:rPr lang="en-US" dirty="0" smtClean="0"/>
              <a:t>At </a:t>
            </a:r>
            <a:r>
              <a:rPr lang="en-US" dirty="0"/>
              <a:t>the end of the sprint, the work should be potentially shippable, as in ready to hand to a customer, put on a store shelf, or show to a stakeholder. Sprint review shows the product owner (and potentially other stakeholders) a working demo, those stakeholders provide feedback.</a:t>
            </a:r>
          </a:p>
          <a:p>
            <a:r>
              <a:rPr lang="en-US" dirty="0" smtClean="0"/>
              <a:t>Sprint </a:t>
            </a:r>
            <a:r>
              <a:rPr lang="en-US" dirty="0"/>
              <a:t>retrospective is for team to self-assess their performance. What went well, what could be improved?</a:t>
            </a:r>
          </a:p>
          <a:p>
            <a:r>
              <a:rPr lang="en-US" dirty="0" smtClean="0"/>
              <a:t>As </a:t>
            </a:r>
            <a:r>
              <a:rPr lang="en-US" dirty="0"/>
              <a:t>the next sprint begins, the team chooses another chunk of the product backlog and begins working again.</a:t>
            </a:r>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14</a:t>
            </a:fld>
            <a:endParaRPr lang="en-US"/>
          </a:p>
        </p:txBody>
      </p:sp>
    </p:spTree>
    <p:extLst>
      <p:ext uri="{BB962C8B-B14F-4D97-AF65-F5344CB8AC3E}">
        <p14:creationId xmlns:p14="http://schemas.microsoft.com/office/powerpoint/2010/main" val="412638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Attributes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Scrum is hard- scrum will initially show you more about your organization than it will show you about software development.</a:t>
            </a:r>
          </a:p>
          <a:p>
            <a:r>
              <a:rPr lang="en-US" dirty="0"/>
              <a:t>There is no Product Manager!!! That role is split between the product owner and the team itself</a:t>
            </a:r>
            <a:r>
              <a:rPr lang="en-US" dirty="0" smtClean="0"/>
              <a:t>. Team is self-organizing.</a:t>
            </a:r>
          </a:p>
          <a:p>
            <a:r>
              <a:rPr lang="en-US" dirty="0" smtClean="0"/>
              <a:t>Scrum is </a:t>
            </a:r>
            <a:r>
              <a:rPr lang="en-US" dirty="0"/>
              <a:t>forward-focused: What did I do yesterday, what do I need to do next, and what is blocking or preventing me from doing that? It is a report to teammates, not to product owner. </a:t>
            </a:r>
            <a:endParaRPr lang="en-US" dirty="0" smtClean="0"/>
          </a:p>
          <a:p>
            <a:r>
              <a:rPr lang="en-US" dirty="0" smtClean="0"/>
              <a:t>Scrum develops a learning team, a team that reflectively optimizes itself.</a:t>
            </a:r>
            <a:endParaRPr lang="en-US" dirty="0"/>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15</a:t>
            </a:fld>
            <a:endParaRPr lang="en-US"/>
          </a:p>
        </p:txBody>
      </p:sp>
    </p:spTree>
    <p:extLst>
      <p:ext uri="{BB962C8B-B14F-4D97-AF65-F5344CB8AC3E}">
        <p14:creationId xmlns:p14="http://schemas.microsoft.com/office/powerpoint/2010/main" val="670395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Discussion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Small Group Discussion: What is "potentially shippable" mean to you?</a:t>
            </a:r>
          </a:p>
          <a:p>
            <a:pPr marL="0" indent="0">
              <a:buNone/>
            </a:pPr>
            <a:r>
              <a:rPr lang="en-US" sz="2000" dirty="0"/>
              <a:t>Small Group Discussion: What does "done" mean to you?</a:t>
            </a:r>
          </a:p>
          <a:p>
            <a:pPr marL="0" indent="0">
              <a:buNone/>
            </a:pPr>
            <a:r>
              <a:rPr lang="en-US" sz="2000" dirty="0"/>
              <a:t>Small Group Discussion: What happens if you're near the end of a sprint and you're not going to get all of your backlog items done?</a:t>
            </a:r>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16</a:t>
            </a:fld>
            <a:endParaRPr lang="en-US"/>
          </a:p>
        </p:txBody>
      </p:sp>
    </p:spTree>
    <p:extLst>
      <p:ext uri="{BB962C8B-B14F-4D97-AF65-F5344CB8AC3E}">
        <p14:creationId xmlns:p14="http://schemas.microsoft.com/office/powerpoint/2010/main" val="49490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Unit Test Development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200" dirty="0"/>
              <a:t>Example “self-test” from Myers’ classic book (The Art of Software Testing, 1979). A program that takes three integers as input (supposed to represent side lengths of a triangle) and outputs “scalene”, “isosceles”, “equilateral”, or “error” (not a triangle or some other problem). For definiteness and modernity, imagine that this is implemented as a REST API and that the input comes in as bytes in JSON format, e.g. this is a valid input:</a:t>
            </a:r>
          </a:p>
          <a:p>
            <a:pPr marL="0" indent="0">
              <a:buNone/>
            </a:pPr>
            <a:r>
              <a:rPr lang="en-US" sz="2200" dirty="0"/>
              <a:t>{</a:t>
            </a:r>
          </a:p>
          <a:p>
            <a:pPr marL="0" indent="0">
              <a:buNone/>
            </a:pPr>
            <a:r>
              <a:rPr lang="en-US" sz="2200" dirty="0"/>
              <a:t>"a" : 3,</a:t>
            </a:r>
          </a:p>
          <a:p>
            <a:pPr marL="0" indent="0">
              <a:buNone/>
            </a:pPr>
            <a:r>
              <a:rPr lang="en-US" sz="2200" dirty="0"/>
              <a:t>"b" : 4,</a:t>
            </a:r>
          </a:p>
          <a:p>
            <a:pPr marL="0" indent="0">
              <a:buNone/>
            </a:pPr>
            <a:r>
              <a:rPr lang="en-US" sz="2200" dirty="0"/>
              <a:t>"c" : 5</a:t>
            </a:r>
          </a:p>
          <a:p>
            <a:pPr marL="0" indent="0">
              <a:buNone/>
            </a:pPr>
            <a:r>
              <a:rPr lang="en-US" sz="2200" dirty="0" smtClean="0"/>
              <a:t>}</a:t>
            </a:r>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2</a:t>
            </a:fld>
            <a:endParaRPr lang="en-US"/>
          </a:p>
        </p:txBody>
      </p:sp>
      <p:sp>
        <p:nvSpPr>
          <p:cNvPr id="6" name="TextBox 5"/>
          <p:cNvSpPr txBox="1"/>
          <p:nvPr/>
        </p:nvSpPr>
        <p:spPr>
          <a:xfrm>
            <a:off x="4019550" y="4876800"/>
            <a:ext cx="3980642" cy="707886"/>
          </a:xfrm>
          <a:prstGeom prst="rect">
            <a:avLst/>
          </a:prstGeom>
          <a:noFill/>
          <a:ln>
            <a:solidFill>
              <a:schemeClr val="tx1"/>
            </a:solidFill>
          </a:ln>
        </p:spPr>
        <p:txBody>
          <a:bodyPr wrap="none" rtlCol="0">
            <a:spAutoFit/>
          </a:bodyPr>
          <a:lstStyle/>
          <a:p>
            <a:r>
              <a:rPr lang="en-US" sz="2000" dirty="0" smtClean="0"/>
              <a:t>Exercise: Write out a comprehensive</a:t>
            </a:r>
            <a:br>
              <a:rPr lang="en-US" sz="2000" dirty="0" smtClean="0"/>
            </a:br>
            <a:r>
              <a:rPr lang="en-US" sz="2000" dirty="0" smtClean="0"/>
              <a:t>set of unit tests.</a:t>
            </a:r>
            <a:endParaRPr lang="en-US" sz="2000" dirty="0"/>
          </a:p>
        </p:txBody>
      </p:sp>
    </p:spTree>
    <p:extLst>
      <p:ext uri="{BB962C8B-B14F-4D97-AF65-F5344CB8AC3E}">
        <p14:creationId xmlns:p14="http://schemas.microsoft.com/office/powerpoint/2010/main" val="212199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Unit Test Development</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Do you have a test case or test cases that:</a:t>
            </a:r>
          </a:p>
          <a:p>
            <a:pPr marL="0" indent="0">
              <a:buNone/>
            </a:pPr>
            <a:endParaRPr lang="en-US" dirty="0" smtClean="0"/>
          </a:p>
          <a:p>
            <a:r>
              <a:rPr lang="en-US" dirty="0" smtClean="0"/>
              <a:t>is </a:t>
            </a:r>
            <a:r>
              <a:rPr lang="en-US" dirty="0"/>
              <a:t>a valid scalene triangle?</a:t>
            </a:r>
          </a:p>
          <a:p>
            <a:r>
              <a:rPr lang="en-US" dirty="0" smtClean="0"/>
              <a:t>is </a:t>
            </a:r>
            <a:r>
              <a:rPr lang="en-US" dirty="0"/>
              <a:t>a valid equilateral triangle?</a:t>
            </a:r>
          </a:p>
          <a:p>
            <a:r>
              <a:rPr lang="en-US" dirty="0" smtClean="0"/>
              <a:t>is </a:t>
            </a:r>
            <a:r>
              <a:rPr lang="en-US" dirty="0"/>
              <a:t>a valid isosceles triangle?</a:t>
            </a:r>
          </a:p>
          <a:p>
            <a:r>
              <a:rPr lang="en-US" dirty="0" smtClean="0"/>
              <a:t>is </a:t>
            </a:r>
            <a:r>
              <a:rPr lang="en-US" dirty="0"/>
              <a:t>a non-triangle? e.g. (1,2,5) (use triangle inequality)</a:t>
            </a:r>
          </a:p>
          <a:p>
            <a:r>
              <a:rPr lang="en-US" dirty="0" smtClean="0"/>
              <a:t>has </a:t>
            </a:r>
            <a:r>
              <a:rPr lang="en-US" dirty="0"/>
              <a:t>one side = 0?</a:t>
            </a:r>
          </a:p>
          <a:p>
            <a:r>
              <a:rPr lang="en-US" dirty="0" smtClean="0"/>
              <a:t>has </a:t>
            </a:r>
            <a:r>
              <a:rPr lang="en-US" dirty="0"/>
              <a:t>one side negative?</a:t>
            </a:r>
          </a:p>
          <a:p>
            <a:r>
              <a:rPr lang="en-US" dirty="0" smtClean="0"/>
              <a:t>is </a:t>
            </a:r>
            <a:r>
              <a:rPr lang="en-US" dirty="0"/>
              <a:t>(0,0,0)?</a:t>
            </a:r>
          </a:p>
          <a:p>
            <a:r>
              <a:rPr lang="en-US" dirty="0" smtClean="0"/>
              <a:t>contains </a:t>
            </a:r>
            <a:r>
              <a:rPr lang="en-US" dirty="0"/>
              <a:t>all three permutations of an isosceles triangle? e.g. (2,3,3), (3,2,3), (3,3,2)</a:t>
            </a:r>
          </a:p>
          <a:p>
            <a:r>
              <a:rPr lang="en-US" dirty="0" smtClean="0"/>
              <a:t>is </a:t>
            </a:r>
            <a:r>
              <a:rPr lang="en-US" dirty="0"/>
              <a:t>a “degenerate” triangle (sum of two equals the third)?</a:t>
            </a:r>
          </a:p>
          <a:p>
            <a:r>
              <a:rPr lang="en-US" dirty="0" smtClean="0"/>
              <a:t>contains </a:t>
            </a:r>
            <a:r>
              <a:rPr lang="en-US" dirty="0"/>
              <a:t>all three permutations of the longest side in a degenerate triangle? e.g. (2,3,5),(5,2,3),(2,5,3)</a:t>
            </a:r>
          </a:p>
          <a:p>
            <a:r>
              <a:rPr lang="en-US" dirty="0" smtClean="0"/>
              <a:t>contains </a:t>
            </a:r>
            <a:r>
              <a:rPr lang="en-US" dirty="0"/>
              <a:t>floats and not </a:t>
            </a:r>
            <a:r>
              <a:rPr lang="en-US" dirty="0" err="1"/>
              <a:t>ints</a:t>
            </a:r>
            <a:r>
              <a:rPr lang="en-US" dirty="0"/>
              <a:t>?</a:t>
            </a:r>
          </a:p>
          <a:p>
            <a:r>
              <a:rPr lang="en-US" dirty="0" smtClean="0"/>
              <a:t>contains </a:t>
            </a:r>
            <a:r>
              <a:rPr lang="en-US" dirty="0"/>
              <a:t>less than 3 numbers?</a:t>
            </a:r>
          </a:p>
          <a:p>
            <a:r>
              <a:rPr lang="en-US" dirty="0" smtClean="0"/>
              <a:t>Did </a:t>
            </a:r>
            <a:r>
              <a:rPr lang="en-US" dirty="0"/>
              <a:t>you specify what the answers should be next to each test case?</a:t>
            </a:r>
          </a:p>
          <a:p>
            <a:pPr marL="0" indent="0">
              <a:buNone/>
            </a:pPr>
            <a:endParaRPr lang="en-US" dirty="0"/>
          </a:p>
          <a:p>
            <a:pPr marL="0" indent="0">
              <a:buNone/>
            </a:pPr>
            <a:r>
              <a:rPr lang="en-US" dirty="0"/>
              <a:t>Average among professional programmers: 7.8/14. </a:t>
            </a:r>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3</a:t>
            </a:fld>
            <a:endParaRPr lang="en-US"/>
          </a:p>
        </p:txBody>
      </p:sp>
    </p:spTree>
    <p:extLst>
      <p:ext uri="{BB962C8B-B14F-4D97-AF65-F5344CB8AC3E}">
        <p14:creationId xmlns:p14="http://schemas.microsoft.com/office/powerpoint/2010/main" val="389620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Unit Test Development</a:t>
            </a:r>
            <a:endParaRPr lang="en-US" dirty="0"/>
          </a:p>
        </p:txBody>
      </p:sp>
      <p:sp>
        <p:nvSpPr>
          <p:cNvPr id="3" name="Content Placeholder 2"/>
          <p:cNvSpPr>
            <a:spLocks noGrp="1"/>
          </p:cNvSpPr>
          <p:nvPr>
            <p:ph idx="1"/>
          </p:nvPr>
        </p:nvSpPr>
        <p:spPr/>
        <p:txBody>
          <a:bodyPr>
            <a:normAutofit/>
          </a:bodyPr>
          <a:lstStyle/>
          <a:p>
            <a:pPr marL="0" indent="0">
              <a:buNone/>
            </a:pPr>
            <a:r>
              <a:rPr lang="en-US" sz="1500" dirty="0"/>
              <a:t>Some more, given the JSON specification:</a:t>
            </a:r>
          </a:p>
          <a:p>
            <a:r>
              <a:rPr lang="en-US" sz="1500" dirty="0" smtClean="0"/>
              <a:t>that </a:t>
            </a:r>
            <a:r>
              <a:rPr lang="en-US" sz="1500" dirty="0"/>
              <a:t>contains non-UTF-8 encoded text?</a:t>
            </a:r>
          </a:p>
          <a:p>
            <a:r>
              <a:rPr lang="en-US" sz="1500" dirty="0" smtClean="0"/>
              <a:t>that </a:t>
            </a:r>
            <a:r>
              <a:rPr lang="en-US" sz="1500" dirty="0"/>
              <a:t>contains malformed JSON?</a:t>
            </a:r>
          </a:p>
          <a:p>
            <a:r>
              <a:rPr lang="en-US" sz="1500" dirty="0" smtClean="0"/>
              <a:t>that </a:t>
            </a:r>
            <a:r>
              <a:rPr lang="en-US" sz="1500" dirty="0"/>
              <a:t>is well-formed but isn’t a hash?</a:t>
            </a:r>
          </a:p>
          <a:p>
            <a:r>
              <a:rPr lang="en-US" sz="1500" dirty="0" smtClean="0"/>
              <a:t>that </a:t>
            </a:r>
            <a:r>
              <a:rPr lang="en-US" sz="1500" dirty="0"/>
              <a:t>represents values of </a:t>
            </a:r>
            <a:r>
              <a:rPr lang="en-US" sz="1500" dirty="0" err="1"/>
              <a:t>a,b,c</a:t>
            </a:r>
            <a:r>
              <a:rPr lang="en-US" sz="1500" dirty="0"/>
              <a:t> as strings not numbers (OK</a:t>
            </a:r>
            <a:r>
              <a:rPr lang="en-US" sz="1500" dirty="0" smtClean="0"/>
              <a:t>?)</a:t>
            </a:r>
          </a:p>
          <a:p>
            <a:endParaRPr lang="en-US" sz="1500" dirty="0"/>
          </a:p>
          <a:p>
            <a:pPr marL="0" indent="0">
              <a:buNone/>
            </a:pPr>
            <a:endParaRPr lang="en-US" sz="1500" dirty="0" smtClean="0"/>
          </a:p>
          <a:p>
            <a:pPr marL="0" indent="0">
              <a:buNone/>
            </a:pPr>
            <a:r>
              <a:rPr lang="en-US" sz="1500" dirty="0" smtClean="0"/>
              <a:t>Notes:</a:t>
            </a:r>
          </a:p>
          <a:p>
            <a:pPr marL="0" indent="0">
              <a:buNone/>
            </a:pPr>
            <a:endParaRPr lang="en-US" sz="1500" dirty="0"/>
          </a:p>
          <a:p>
            <a:r>
              <a:rPr lang="en-US" sz="1500" dirty="0" smtClean="0"/>
              <a:t>Software testing is a skill every bit as much as programming is. Ask any experienced QA person. </a:t>
            </a:r>
          </a:p>
          <a:p>
            <a:r>
              <a:rPr lang="en-US" sz="1500" dirty="0" smtClean="0"/>
              <a:t>Programmers can easily think of positive tests (direct tests of functionality). Negative test cases (all possible errors) are harder.</a:t>
            </a:r>
          </a:p>
          <a:p>
            <a:r>
              <a:rPr lang="en-US" sz="1500" dirty="0" smtClean="0"/>
              <a:t>Testing can only ever show the presence of errors, it can never show your program is error-free. </a:t>
            </a:r>
            <a:endParaRPr lang="en-US" sz="1500" dirty="0"/>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4</a:t>
            </a:fld>
            <a:endParaRPr lang="en-US"/>
          </a:p>
        </p:txBody>
      </p:sp>
    </p:spTree>
    <p:extLst>
      <p:ext uri="{BB962C8B-B14F-4D97-AF65-F5344CB8AC3E}">
        <p14:creationId xmlns:p14="http://schemas.microsoft.com/office/powerpoint/2010/main" val="340299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Before Agile… there was…</a:t>
            </a:r>
            <a:br>
              <a:rPr lang="en-US" dirty="0" smtClean="0"/>
            </a:br>
            <a:r>
              <a:rPr lang="en-US" dirty="0" smtClean="0"/>
              <a:t>Extreme Programming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 </a:t>
            </a:r>
            <a:r>
              <a:rPr lang="en-US" dirty="0" err="1"/>
              <a:t>Vanderburg</a:t>
            </a:r>
            <a:r>
              <a:rPr lang="en-US" dirty="0"/>
              <a:t> does a good job of </a:t>
            </a:r>
            <a:r>
              <a:rPr lang="en-US" dirty="0" smtClean="0"/>
              <a:t>early history</a:t>
            </a:r>
            <a:endParaRPr lang="en-US" dirty="0"/>
          </a:p>
          <a:p>
            <a:r>
              <a:rPr lang="en-US" dirty="0" smtClean="0"/>
              <a:t> </a:t>
            </a:r>
            <a:r>
              <a:rPr lang="en-US" dirty="0"/>
              <a:t>Early software practices (i.e. ad-hoc or waterfall) often didn't </a:t>
            </a:r>
            <a:r>
              <a:rPr lang="en-US" dirty="0" smtClean="0"/>
              <a:t>work, and could fail entirely</a:t>
            </a:r>
          </a:p>
          <a:p>
            <a:r>
              <a:rPr lang="en-US" dirty="0" smtClean="0"/>
              <a:t>(</a:t>
            </a:r>
            <a:r>
              <a:rPr lang="en-US" dirty="0"/>
              <a:t>S</a:t>
            </a:r>
            <a:r>
              <a:rPr lang="en-US" dirty="0" smtClean="0"/>
              <a:t>till happens today- see Obama’s Healthcare Marketplace rollout)</a:t>
            </a:r>
            <a:endParaRPr lang="en-US" dirty="0"/>
          </a:p>
          <a:p>
            <a:pPr marL="0" indent="0">
              <a:buNone/>
            </a:pPr>
            <a:endParaRPr lang="en-US" dirty="0"/>
          </a:p>
          <a:p>
            <a:pPr marL="0" indent="0">
              <a:buNone/>
            </a:pPr>
            <a:r>
              <a:rPr lang="en-US" dirty="0"/>
              <a:t>Waterfall problems:</a:t>
            </a:r>
          </a:p>
          <a:p>
            <a:r>
              <a:rPr lang="en-US" dirty="0" smtClean="0"/>
              <a:t>Heavyweight</a:t>
            </a:r>
            <a:r>
              <a:rPr lang="en-US" dirty="0"/>
              <a:t>, rigid processes</a:t>
            </a:r>
          </a:p>
          <a:p>
            <a:r>
              <a:rPr lang="en-US" dirty="0" smtClean="0"/>
              <a:t>Long </a:t>
            </a:r>
            <a:r>
              <a:rPr lang="en-US" dirty="0"/>
              <a:t>feedback loops</a:t>
            </a:r>
          </a:p>
          <a:p>
            <a:r>
              <a:rPr lang="en-US" dirty="0" smtClean="0"/>
              <a:t>Excessive </a:t>
            </a:r>
            <a:r>
              <a:rPr lang="en-US" dirty="0"/>
              <a:t>documentation</a:t>
            </a:r>
          </a:p>
          <a:p>
            <a:r>
              <a:rPr lang="en-US" dirty="0" smtClean="0"/>
              <a:t>Problems </a:t>
            </a:r>
            <a:r>
              <a:rPr lang="en-US" dirty="0"/>
              <a:t>after delivery or change in requirements implies 100% cost overruns and months of extra </a:t>
            </a:r>
            <a:r>
              <a:rPr lang="en-US" dirty="0" smtClean="0"/>
              <a:t>time</a:t>
            </a:r>
          </a:p>
          <a:p>
            <a:endParaRPr lang="en-US" dirty="0" smtClean="0"/>
          </a:p>
          <a:p>
            <a:pPr marL="0" indent="0">
              <a:buNone/>
            </a:pPr>
            <a:r>
              <a:rPr lang="en-US" dirty="0"/>
              <a:t>Extreme Programming (XP) takes all of the lessons learned (as of about 1996-1999), identifies good qualities in programming practice, and takes those practices to the </a:t>
            </a:r>
            <a:r>
              <a:rPr lang="en-US" dirty="0" smtClean="0"/>
              <a:t>extreme.</a:t>
            </a:r>
            <a:endParaRPr lang="en-US" dirty="0"/>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5</a:t>
            </a:fld>
            <a:endParaRPr lang="en-US"/>
          </a:p>
        </p:txBody>
      </p:sp>
    </p:spTree>
    <p:extLst>
      <p:ext uri="{BB962C8B-B14F-4D97-AF65-F5344CB8AC3E}">
        <p14:creationId xmlns:p14="http://schemas.microsoft.com/office/powerpoint/2010/main" val="3621595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Four main practices:</a:t>
            </a:r>
          </a:p>
          <a:p>
            <a:r>
              <a:rPr lang="en-US" dirty="0" smtClean="0"/>
              <a:t>Coding </a:t>
            </a:r>
            <a:r>
              <a:rPr lang="en-US" dirty="0"/>
              <a:t>- code is the unit of contribution (not documentation)</a:t>
            </a:r>
          </a:p>
          <a:p>
            <a:r>
              <a:rPr lang="en-US" dirty="0" smtClean="0"/>
              <a:t>Testing </a:t>
            </a:r>
            <a:r>
              <a:rPr lang="en-US" dirty="0"/>
              <a:t>- all code needs tests before it is written and must pass </a:t>
            </a:r>
            <a:r>
              <a:rPr lang="en-US" dirty="0" smtClean="0"/>
              <a:t>before being integrated</a:t>
            </a:r>
            <a:endParaRPr lang="en-US" dirty="0"/>
          </a:p>
          <a:p>
            <a:r>
              <a:rPr lang="en-US" dirty="0" smtClean="0"/>
              <a:t>Listening </a:t>
            </a:r>
            <a:r>
              <a:rPr lang="en-US" dirty="0"/>
              <a:t>- programmers must listen to customer's needs and business logic</a:t>
            </a:r>
          </a:p>
          <a:p>
            <a:r>
              <a:rPr lang="en-US" dirty="0" smtClean="0"/>
              <a:t>Designing </a:t>
            </a:r>
            <a:r>
              <a:rPr lang="en-US" dirty="0"/>
              <a:t>- system design should be as simple as </a:t>
            </a:r>
            <a:r>
              <a:rPr lang="en-US" dirty="0" smtClean="0"/>
              <a:t>possible and ongoing</a:t>
            </a:r>
            <a:endParaRPr lang="en-US" dirty="0"/>
          </a:p>
          <a:p>
            <a:pPr marL="0" indent="0">
              <a:buNone/>
            </a:pPr>
            <a:endParaRPr lang="en-US" dirty="0"/>
          </a:p>
          <a:p>
            <a:pPr marL="0" indent="0">
              <a:buNone/>
            </a:pPr>
            <a:r>
              <a:rPr lang="en-US" dirty="0"/>
              <a:t>Taken to the extreme:</a:t>
            </a:r>
          </a:p>
          <a:p>
            <a:r>
              <a:rPr lang="en-US" dirty="0" smtClean="0"/>
              <a:t>Code </a:t>
            </a:r>
            <a:r>
              <a:rPr lang="en-US" dirty="0"/>
              <a:t>reviews are good, so we should use pair-programming to code review constantly</a:t>
            </a:r>
          </a:p>
          <a:p>
            <a:r>
              <a:rPr lang="en-US" dirty="0" smtClean="0"/>
              <a:t>Testing </a:t>
            </a:r>
            <a:r>
              <a:rPr lang="en-US" dirty="0"/>
              <a:t>is good, so the programmer should have unit tests for every feature and every change, and the customer should have their own acceptance tests. All tests would be run at the end of every day. (What if a feature takes more than a day to develop?)</a:t>
            </a:r>
          </a:p>
          <a:p>
            <a:r>
              <a:rPr lang="en-US" dirty="0" smtClean="0"/>
              <a:t>Frequent </a:t>
            </a:r>
            <a:r>
              <a:rPr lang="en-US" dirty="0"/>
              <a:t>communication with the customer is important, so the customer should send a representative that is always on site and able to provide instant feedback.</a:t>
            </a:r>
          </a:p>
          <a:p>
            <a:r>
              <a:rPr lang="en-US" dirty="0" smtClean="0"/>
              <a:t>Design </a:t>
            </a:r>
            <a:r>
              <a:rPr lang="en-US" dirty="0"/>
              <a:t>is good, so rather than making one design document to start and then implementing that, we should always be designing incrementally as we code, test, and communicate. Build the simplest possible system and only add complexity when the current feature needs it.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6</a:t>
            </a:fld>
            <a:endParaRPr lang="en-US"/>
          </a:p>
        </p:txBody>
      </p:sp>
    </p:spTree>
    <p:extLst>
      <p:ext uri="{BB962C8B-B14F-4D97-AF65-F5344CB8AC3E}">
        <p14:creationId xmlns:p14="http://schemas.microsoft.com/office/powerpoint/2010/main" val="248125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XP Practices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Many individual XP </a:t>
            </a:r>
            <a:r>
              <a:rPr lang="en-US" dirty="0" smtClean="0"/>
              <a:t>practices</a:t>
            </a:r>
            <a:endParaRPr lang="en-US" dirty="0"/>
          </a:p>
          <a:p>
            <a:pPr marL="0" indent="0">
              <a:buNone/>
            </a:pPr>
            <a:endParaRPr lang="en-US" dirty="0"/>
          </a:p>
          <a:p>
            <a:r>
              <a:rPr lang="en-US" dirty="0" smtClean="0"/>
              <a:t>Have </a:t>
            </a:r>
            <a:r>
              <a:rPr lang="en-US" dirty="0"/>
              <a:t>a simple shared metaphor about how the system works. Shared between developers and customer, so no technical language, but use stories and names instead. Facilitates both developer and customer understanding of what is supposed to happen. E.g. Assembly Line program: a data item enters the factory and is put on a conveyor belt, and as it goes along the conveyor a worker at each station has their own story about what happens, etc.  </a:t>
            </a:r>
            <a:endParaRPr lang="en-US" dirty="0" smtClean="0"/>
          </a:p>
          <a:p>
            <a:r>
              <a:rPr lang="en-US" dirty="0" smtClean="0"/>
              <a:t>Unit test and integration test daily</a:t>
            </a:r>
            <a:endParaRPr lang="en-US" dirty="0"/>
          </a:p>
          <a:p>
            <a:r>
              <a:rPr lang="en-US" dirty="0" smtClean="0"/>
              <a:t>Get </a:t>
            </a:r>
            <a:r>
              <a:rPr lang="en-US" dirty="0"/>
              <a:t>a simple system running quickly, and then everything else is a release on a short cycle</a:t>
            </a:r>
          </a:p>
          <a:p>
            <a:r>
              <a:rPr lang="en-US" dirty="0" smtClean="0"/>
              <a:t>Keep </a:t>
            </a:r>
            <a:r>
              <a:rPr lang="en-US" dirty="0"/>
              <a:t>things as simple as possible, and remove complexity wherever possible</a:t>
            </a:r>
          </a:p>
          <a:p>
            <a:r>
              <a:rPr lang="en-US" dirty="0" smtClean="0"/>
              <a:t>Collective </a:t>
            </a:r>
            <a:r>
              <a:rPr lang="en-US" dirty="0"/>
              <a:t>ownership- anybody can change/fix anything</a:t>
            </a:r>
          </a:p>
          <a:p>
            <a:r>
              <a:rPr lang="en-US" dirty="0" smtClean="0"/>
              <a:t>Sustainable </a:t>
            </a:r>
            <a:r>
              <a:rPr lang="en-US" dirty="0"/>
              <a:t>pace- measure your "project velocity" and understand what that means, 40 hour work weeks max, adding new bodies to a project slows it down, not speeds it up</a:t>
            </a:r>
          </a:p>
          <a:p>
            <a:r>
              <a:rPr lang="en-US" dirty="0" smtClean="0"/>
              <a:t>Customer </a:t>
            </a:r>
            <a:r>
              <a:rPr lang="en-US" dirty="0"/>
              <a:t>must be always available- have a customer's expert on hand to provide feedback and set priorities during planning</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7</a:t>
            </a:fld>
            <a:endParaRPr lang="en-US"/>
          </a:p>
        </p:txBody>
      </p:sp>
    </p:spTree>
    <p:extLst>
      <p:ext uri="{BB962C8B-B14F-4D97-AF65-F5344CB8AC3E}">
        <p14:creationId xmlns:p14="http://schemas.microsoft.com/office/powerpoint/2010/main" val="155948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in a Nutshell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Underlying principle: Short iterations are good, so make feedback loops as tight as possible. Pair programming gets feedback down to seconds/minutes. Unit testing and daily testing gets feedback down to hours and a day. Nothing goes unquestioned for weeks or months</a:t>
            </a:r>
            <a:r>
              <a:rPr lang="en-US" dirty="0" smtClean="0"/>
              <a:t>.</a:t>
            </a:r>
          </a:p>
          <a:p>
            <a:pPr marL="0" indent="0">
              <a:buNone/>
            </a:pPr>
            <a:endParaRPr lang="en-US" dirty="0"/>
          </a:p>
          <a:p>
            <a:r>
              <a:rPr lang="en-US" dirty="0" smtClean="0"/>
              <a:t>Feedback is constant.</a:t>
            </a:r>
          </a:p>
          <a:p>
            <a:r>
              <a:rPr lang="en-US" dirty="0" smtClean="0"/>
              <a:t>(Contrast this to waterfall.)</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8</a:t>
            </a:fld>
            <a:endParaRPr lang="en-US"/>
          </a:p>
        </p:txBody>
      </p:sp>
    </p:spTree>
    <p:extLst>
      <p:ext uri="{BB962C8B-B14F-4D97-AF65-F5344CB8AC3E}">
        <p14:creationId xmlns:p14="http://schemas.microsoft.com/office/powerpoint/2010/main" val="338787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Agile Alliance – Agile 101 Introduction</a:t>
            </a:r>
          </a:p>
          <a:p>
            <a:pPr marL="0" indent="0">
              <a:buNone/>
            </a:pPr>
            <a:endParaRPr lang="en-US" dirty="0"/>
          </a:p>
          <a:p>
            <a:pPr marL="0" indent="0">
              <a:buNone/>
            </a:pPr>
            <a:r>
              <a:rPr lang="en-US" dirty="0"/>
              <a:t>"Agile is the ability to create and respond to change. It is a way of dealing with, and ultimately succeeding in, an uncertain and turbulent environment</a:t>
            </a:r>
            <a:r>
              <a:rPr lang="en-US" dirty="0" smtClean="0"/>
              <a:t>.“</a:t>
            </a:r>
          </a:p>
          <a:p>
            <a:pPr marL="0" indent="0">
              <a:buNone/>
            </a:pPr>
            <a:endParaRPr lang="en-US" dirty="0"/>
          </a:p>
          <a:p>
            <a:pPr marL="0" indent="0">
              <a:buNone/>
            </a:pPr>
            <a:r>
              <a:rPr lang="en-US" dirty="0"/>
              <a:t>That's an odd way to talk about building software, isn't it</a:t>
            </a:r>
            <a:r>
              <a:rPr lang="en-US" dirty="0" smtClean="0"/>
              <a:t>?</a:t>
            </a:r>
          </a:p>
          <a:p>
            <a:r>
              <a:rPr lang="en-US" dirty="0" smtClean="0"/>
              <a:t>Yes </a:t>
            </a:r>
            <a:r>
              <a:rPr lang="en-US" dirty="0"/>
              <a:t>and no... Agile is a philosophy</a:t>
            </a:r>
          </a:p>
          <a:p>
            <a:r>
              <a:rPr lang="en-US" dirty="0" smtClean="0"/>
              <a:t>Scrum </a:t>
            </a:r>
            <a:r>
              <a:rPr lang="en-US" dirty="0"/>
              <a:t>and XP (and other) are frameworks that implement that philosophy</a:t>
            </a:r>
          </a:p>
          <a:p>
            <a:r>
              <a:rPr lang="en-US" dirty="0" smtClean="0"/>
              <a:t>It's </a:t>
            </a:r>
            <a:r>
              <a:rPr lang="en-US" dirty="0"/>
              <a:t>a set of values and principles</a:t>
            </a:r>
          </a:p>
          <a:p>
            <a:r>
              <a:rPr lang="en-US" dirty="0" smtClean="0"/>
              <a:t>It's </a:t>
            </a:r>
            <a:r>
              <a:rPr lang="en-US" dirty="0"/>
              <a:t>not a set of practices and rituals</a:t>
            </a:r>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9</a:t>
            </a:fld>
            <a:endParaRPr lang="en-US"/>
          </a:p>
        </p:txBody>
      </p:sp>
    </p:spTree>
    <p:extLst>
      <p:ext uri="{BB962C8B-B14F-4D97-AF65-F5344CB8AC3E}">
        <p14:creationId xmlns:p14="http://schemas.microsoft.com/office/powerpoint/2010/main" val="2565377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1644</TotalTime>
  <Words>2005</Words>
  <Application>Microsoft Office PowerPoint</Application>
  <PresentationFormat>On-screen Show (4:3)</PresentationFormat>
  <Paragraphs>185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Agile and Scrum</vt:lpstr>
      <vt:lpstr>Homework: Unit Test Development</vt:lpstr>
      <vt:lpstr>Homework: Unit Test Development</vt:lpstr>
      <vt:lpstr>Homework: Unit Test Development</vt:lpstr>
      <vt:lpstr>Before Agile… there was… Extreme Programming</vt:lpstr>
      <vt:lpstr>Extreme Programming</vt:lpstr>
      <vt:lpstr>Example XP Practices</vt:lpstr>
      <vt:lpstr>XP in a Nutshell</vt:lpstr>
      <vt:lpstr>Agile</vt:lpstr>
      <vt:lpstr>The Agile Manifesto (2001)</vt:lpstr>
      <vt:lpstr>What does that sound like?</vt:lpstr>
      <vt:lpstr>The Agile Principles</vt:lpstr>
      <vt:lpstr>Notes on the Principles</vt:lpstr>
      <vt:lpstr>Scrum in 30 Seconds</vt:lpstr>
      <vt:lpstr>Scrum Attributes</vt:lpstr>
      <vt:lpstr>Scrum 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david_n_laura</dc:creator>
  <cp:lastModifiedBy>David Ferry</cp:lastModifiedBy>
  <cp:revision>54</cp:revision>
  <dcterms:created xsi:type="dcterms:W3CDTF">2016-01-21T02:03:40Z</dcterms:created>
  <dcterms:modified xsi:type="dcterms:W3CDTF">2019-09-03T16:07:20Z</dcterms:modified>
</cp:coreProperties>
</file>