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7" y="7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s.slu.edu/~dferry/courses/csci503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Conclusion</a:t>
            </a:r>
            <a:br>
              <a:rPr lang="en-US" dirty="0"/>
            </a:br>
            <a:r>
              <a:rPr lang="en-US" dirty="0"/>
              <a:t>Principles of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3472-07E0-49FA-8724-44A421D4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Twitter Case Study –</a:t>
            </a:r>
            <a:br>
              <a:rPr lang="en-US" dirty="0"/>
            </a:br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30DF-B890-4D90-9554-99F4EEC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Monorail Architecture</a:t>
            </a:r>
          </a:p>
          <a:p>
            <a:pPr lvl="1"/>
            <a:r>
              <a:rPr lang="en-US" sz="2000" dirty="0"/>
              <a:t>Problems: performance, brittle, </a:t>
            </a:r>
            <a:r>
              <a:rPr lang="en-US" sz="2000" dirty="0" err="1"/>
              <a:t>extendability</a:t>
            </a:r>
            <a:endParaRPr lang="en-US" sz="2000" dirty="0"/>
          </a:p>
          <a:p>
            <a:r>
              <a:rPr lang="en-US" sz="2400" dirty="0"/>
              <a:t>Drivers of architectural change</a:t>
            </a:r>
          </a:p>
          <a:p>
            <a:pPr lvl="1"/>
            <a:r>
              <a:rPr lang="en-US" sz="2000" dirty="0"/>
              <a:t>Cost of scaling</a:t>
            </a:r>
          </a:p>
          <a:p>
            <a:pPr lvl="1"/>
            <a:r>
              <a:rPr lang="en-US" sz="2000" dirty="0"/>
              <a:t>“Optimization corner”</a:t>
            </a:r>
          </a:p>
          <a:p>
            <a:r>
              <a:rPr lang="en-US" sz="2400" dirty="0"/>
              <a:t>Service Oriented Architecture</a:t>
            </a:r>
          </a:p>
          <a:p>
            <a:pPr lvl="1"/>
            <a:r>
              <a:rPr lang="en-US" sz="2000" dirty="0"/>
              <a:t>Isolate functionality into components</a:t>
            </a:r>
          </a:p>
          <a:p>
            <a:pPr lvl="1"/>
            <a:r>
              <a:rPr lang="en-US" sz="2000" dirty="0"/>
              <a:t>All components exist as networked services</a:t>
            </a:r>
          </a:p>
          <a:p>
            <a:pPr lvl="1"/>
            <a:r>
              <a:rPr lang="en-US" sz="2000" dirty="0"/>
              <a:t>Functionally layered architecture:</a:t>
            </a:r>
            <a:br>
              <a:rPr lang="en-US" sz="2000" dirty="0"/>
            </a:br>
            <a:r>
              <a:rPr lang="en-US" sz="2000" dirty="0"/>
              <a:t>Routing-Presentation-Business Logic-Storage</a:t>
            </a:r>
          </a:p>
          <a:p>
            <a:pPr lvl="1"/>
            <a:r>
              <a:rPr lang="en-US" sz="2000" dirty="0"/>
              <a:t>Componentization based on business nouns</a:t>
            </a:r>
          </a:p>
          <a:p>
            <a:r>
              <a:rPr lang="en-US" sz="2400" dirty="0"/>
              <a:t>SOA Challenges and Results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F4CF5-FBB1-43D4-A6FA-90E5799E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025C1-FD18-452C-BCE4-22C2809D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4630-6B8D-4350-B473-6252AE17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2E6C-85A7-4A49-B941-F11B621F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sources of technical debt?</a:t>
            </a:r>
          </a:p>
          <a:p>
            <a:r>
              <a:rPr lang="en-US" sz="2400" dirty="0"/>
              <a:t>Is technical debt always bad?</a:t>
            </a:r>
          </a:p>
          <a:p>
            <a:pPr lvl="1"/>
            <a:r>
              <a:rPr lang="en-US" sz="2000" dirty="0"/>
              <a:t>Good debt speeds current development</a:t>
            </a:r>
          </a:p>
          <a:p>
            <a:pPr lvl="1"/>
            <a:r>
              <a:rPr lang="en-US" sz="2000" dirty="0"/>
              <a:t>All debt slows future development</a:t>
            </a:r>
          </a:p>
          <a:p>
            <a:r>
              <a:rPr lang="en-US" sz="2400" dirty="0"/>
              <a:t>Strategic, intentional debt</a:t>
            </a:r>
          </a:p>
          <a:p>
            <a:r>
              <a:rPr lang="en-US" sz="2400" dirty="0"/>
              <a:t>Non-strategic, unintentional, “found” debt</a:t>
            </a:r>
          </a:p>
          <a:p>
            <a:r>
              <a:rPr lang="en-US" sz="2400" dirty="0"/>
              <a:t>Debt avoidance and debt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0A8BD-B0E8-4F5F-A34F-48A4E9FF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3F9FE-BADD-4B30-B987-8A57C83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5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97A-25BD-476F-90E3-886F1749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91B7-E777-4424-84A3-17D7BE44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6150"/>
          </a:xfrm>
        </p:spPr>
        <p:txBody>
          <a:bodyPr>
            <a:normAutofit/>
          </a:bodyPr>
          <a:lstStyle/>
          <a:p>
            <a:r>
              <a:rPr lang="en-US" sz="2400" dirty="0"/>
              <a:t>Improving the codebase without changing functional behavior</a:t>
            </a:r>
          </a:p>
          <a:p>
            <a:r>
              <a:rPr lang="en-US" sz="2400" dirty="0"/>
              <a:t>Why refactor?</a:t>
            </a:r>
          </a:p>
          <a:p>
            <a:r>
              <a:rPr lang="en-US" sz="2400" dirty="0"/>
              <a:t>Refactoring as-you-go vs. refactoring sprints</a:t>
            </a:r>
          </a:p>
          <a:p>
            <a:r>
              <a:rPr lang="en-US" sz="2400" dirty="0"/>
              <a:t>Code smells and triggers for refactoring</a:t>
            </a:r>
          </a:p>
          <a:p>
            <a:r>
              <a:rPr lang="en-US" sz="2400" dirty="0"/>
              <a:t>Time investment: human effort vs. machine effort</a:t>
            </a:r>
          </a:p>
          <a:p>
            <a:pPr lvl="1"/>
            <a:r>
              <a:rPr lang="en-US" sz="2000" dirty="0"/>
              <a:t>Google case study, Facebook case study: let machines do what they are good at</a:t>
            </a:r>
          </a:p>
          <a:p>
            <a:pPr lvl="1"/>
            <a:r>
              <a:rPr lang="en-US" sz="2000" dirty="0"/>
              <a:t>Build refactoring tools that serve your organization</a:t>
            </a:r>
          </a:p>
          <a:p>
            <a:pPr lvl="1"/>
            <a:r>
              <a:rPr lang="en-US" sz="2000" dirty="0"/>
              <a:t>Make it easy to do the right thing, hard to do the wrong thing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41EDA-438A-40CD-BB3B-E7041E59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90167-42D0-4D87-8698-FA19720A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9278-D739-439A-B6F4-7C0AB294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4475-A8E0-4E0D-A7E5-DCD3481D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Assessment Objectives: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Conduct a software development project as part of a team, using an agile process such as Scrum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Make effective use of a modern version control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Use principles of software design in the implementation of a medium-to-large scale software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Design and implement thorough test suites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Conduct effective code reviews and refactor existing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F9B3B-2207-483D-AFCD-C3CBAD2A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83B27-80B9-42B0-BB9C-D1352014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2F65-AA4E-4F2D-840C-A7B3F4C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A406-43D5-4C07-AB10-15466F53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Build a set of tools and best practices for graduate work at SLU</a:t>
            </a:r>
          </a:p>
          <a:p>
            <a:pPr marL="914400" lvl="1" indent="-514350"/>
            <a:r>
              <a:rPr lang="en-US" sz="2000" dirty="0"/>
              <a:t>We have many non-traditional students</a:t>
            </a:r>
          </a:p>
          <a:p>
            <a:pPr marL="914400" lvl="1" indent="-514350"/>
            <a:r>
              <a:rPr lang="en-US" sz="2000" dirty="0"/>
              <a:t>Git repos, Gitlab features and integrations</a:t>
            </a:r>
          </a:p>
          <a:p>
            <a:pPr marL="914400" lvl="1" indent="-514350"/>
            <a:r>
              <a:rPr lang="en-US" sz="2000" dirty="0"/>
              <a:t>hopper.slu.edu, webserver, technical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Promote critical reflection</a:t>
            </a:r>
          </a:p>
          <a:p>
            <a:pPr lvl="1"/>
            <a:r>
              <a:rPr lang="en-US" sz="2000" dirty="0"/>
              <a:t>  There is no one-size-fits-all approach</a:t>
            </a:r>
          </a:p>
          <a:p>
            <a:pPr lvl="1"/>
            <a:r>
              <a:rPr lang="en-US" sz="2000" dirty="0"/>
              <a:t>  Undergrad curriculum asks you to learn and apply topics, master’s experience asks you to evaluate and form judgements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Develop a set of development preferences</a:t>
            </a:r>
          </a:p>
          <a:p>
            <a:pPr marL="857250" lvl="1" indent="-457200"/>
            <a:r>
              <a:rPr lang="en-US" sz="2000" dirty="0"/>
              <a:t> Be able to defend these preferences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F979B-86C6-4C22-A375-591B612A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982B-E525-4DEB-97D1-CA81FD4B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DCF2-7902-4C88-8203-1A1B9A7D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BC0E-C2A6-488C-B22D-0002C26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Course evaluations conducted online: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myslu.slu.edu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on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on Blue Course Evaluations, find CSCI 5030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Second time this course is offered, my first time:</a:t>
            </a:r>
          </a:p>
          <a:p>
            <a:r>
              <a:rPr lang="en-US" sz="2000" dirty="0"/>
              <a:t>Course assessment objectives? </a:t>
            </a:r>
            <a:br>
              <a:rPr lang="en-US" sz="2000" dirty="0"/>
            </a:br>
            <a:r>
              <a:rPr lang="en-US" sz="2000" dirty="0"/>
              <a:t>(see </a:t>
            </a:r>
            <a:r>
              <a:rPr lang="en-US" sz="2000" dirty="0">
                <a:hlinkClick r:id="rId2"/>
              </a:rPr>
              <a:t>http://cs.slu.edu/~dferry/courses/csci5030</a:t>
            </a:r>
            <a:r>
              <a:rPr lang="en-US" sz="2000" dirty="0"/>
              <a:t>)</a:t>
            </a:r>
          </a:p>
          <a:p>
            <a:r>
              <a:rPr lang="en-US" sz="2000" dirty="0"/>
              <a:t>Any topics especially helpful? Any topics not?</a:t>
            </a:r>
          </a:p>
          <a:p>
            <a:r>
              <a:rPr lang="en-US" sz="2000" dirty="0"/>
              <a:t>Lecture vs. discussion format</a:t>
            </a:r>
          </a:p>
          <a:p>
            <a:r>
              <a:rPr lang="en-US" sz="2000" dirty="0"/>
              <a:t>Too much time vs. not enough for project in class?</a:t>
            </a:r>
          </a:p>
          <a:p>
            <a:r>
              <a:rPr lang="en-US" sz="2000" dirty="0"/>
              <a:t>All other comments welcome as well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DC788-EDA6-474F-94FD-D9DA5515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938B7-D31E-4E06-904B-12223361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D369-AB91-4610-9888-072EECDA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9CC9-0566-4226-8773-E9F8BCCC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 period: December 17</a:t>
            </a:r>
            <a:r>
              <a:rPr lang="en-US" sz="2400" baseline="30000" dirty="0"/>
              <a:t>th</a:t>
            </a:r>
            <a:r>
              <a:rPr lang="en-US" sz="2400" dirty="0"/>
              <a:t>- 8:00AM to 9:50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BUT- no need for a two hour exam…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Test will be from 9:00AM-9:50AM</a:t>
            </a:r>
          </a:p>
          <a:p>
            <a:r>
              <a:rPr lang="en-US" sz="2400" dirty="0"/>
              <a:t>Similar format as midterm- probably 6 pages</a:t>
            </a:r>
          </a:p>
          <a:p>
            <a:r>
              <a:rPr lang="en-US" sz="2400" dirty="0"/>
              <a:t>Not strictly cumulative, but most of our course material is very inter-related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36FF-D07D-4866-8021-10FDDFFC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EEE7-A3E1-498E-BBA3-C29D9978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6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C11A-C946-4469-B3C0-0ECB9E8F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DC97-C5BC-4195-8E5D-28179E23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Since Midterm: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Code Reviews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Software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Mozilla/Twitter Case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Technical Debt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Refactoring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High-importance topics from earlier:</a:t>
            </a:r>
          </a:p>
          <a:p>
            <a:r>
              <a:rPr lang="en-US" sz="2000" dirty="0"/>
              <a:t>Agile methodologies and philosophy</a:t>
            </a:r>
          </a:p>
          <a:p>
            <a:r>
              <a:rPr lang="en-US" sz="2000" dirty="0"/>
              <a:t>TDD, unit testing, behavior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D24F-C9C8-42F9-B22E-D1C48F7A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26E67-5715-4FA0-B8F5-7AF26090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C9BA-5D4B-4D04-97BA-2E9D2876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2117-CE7C-4518-B8DF-208A413E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Purpose of code review, good and bad uses of time during code review</a:t>
            </a:r>
          </a:p>
          <a:p>
            <a:r>
              <a:rPr lang="en-US" sz="2400" dirty="0"/>
              <a:t>Defined process vs. agile process review</a:t>
            </a:r>
          </a:p>
          <a:p>
            <a:r>
              <a:rPr lang="en-US" sz="2400" dirty="0"/>
              <a:t>Role of code review in agile processes</a:t>
            </a:r>
          </a:p>
          <a:p>
            <a:r>
              <a:rPr lang="en-US" sz="2400" dirty="0"/>
              <a:t>Respecting the human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0538-84D1-47B3-ADF1-69F5B7C0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47319-5785-4228-94D7-9FCD2957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61F7-8256-4C47-A132-90225278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BFFD-690A-4668-A216-C8D5D275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state of architecture practice</a:t>
            </a:r>
          </a:p>
          <a:p>
            <a:r>
              <a:rPr lang="en-US" sz="2400" dirty="0"/>
              <a:t>Problems/tools/constraints in architecture</a:t>
            </a:r>
          </a:p>
          <a:p>
            <a:r>
              <a:rPr lang="en-US" sz="2400" dirty="0"/>
              <a:t>Design patterns – software vs. architectural</a:t>
            </a:r>
          </a:p>
          <a:p>
            <a:pPr lvl="1"/>
            <a:r>
              <a:rPr lang="en-US" sz="2000" dirty="0"/>
              <a:t>(Don’t need to memorize any specific patterns)</a:t>
            </a:r>
          </a:p>
          <a:p>
            <a:pPr lvl="1"/>
            <a:r>
              <a:rPr lang="en-US" sz="2000" dirty="0"/>
              <a:t>(Except be familiar with Service Oriented Architecture)</a:t>
            </a:r>
          </a:p>
          <a:p>
            <a:r>
              <a:rPr lang="en-US" sz="2400" dirty="0"/>
              <a:t>Agile architecture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Minimal consistent theory of architecture?</a:t>
            </a:r>
          </a:p>
          <a:p>
            <a:pPr lvl="1"/>
            <a:r>
              <a:rPr lang="en-US" sz="2000" dirty="0"/>
              <a:t>Identify shared design challenges and abstractions across apparently dissimilar software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62215-1243-4FCA-80FE-E724B4EA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F818B-9F6E-452C-90A3-F6A371A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7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11FB-63BE-494F-A156-DAD64913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Mozilla Case Study – </a:t>
            </a:r>
            <a:br>
              <a:rPr lang="en-US" dirty="0"/>
            </a:br>
            <a:r>
              <a:rPr lang="en-US" dirty="0"/>
              <a:t>Development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E267-14B4-4E9D-97B3-3410D600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Source Tree</a:t>
            </a:r>
          </a:p>
          <a:p>
            <a:pPr lvl="1"/>
            <a:r>
              <a:rPr lang="en-US" sz="2000" dirty="0"/>
              <a:t>Sharing resources and code reuse is easier</a:t>
            </a:r>
          </a:p>
          <a:p>
            <a:pPr lvl="1"/>
            <a:r>
              <a:rPr lang="en-US" sz="2000" dirty="0"/>
              <a:t>Managing codebase is harder</a:t>
            </a:r>
          </a:p>
          <a:p>
            <a:r>
              <a:rPr lang="en-US" sz="2400" dirty="0"/>
              <a:t>Layered Architecture</a:t>
            </a:r>
          </a:p>
          <a:p>
            <a:pPr lvl="1"/>
            <a:r>
              <a:rPr lang="en-US" sz="2000" dirty="0"/>
              <a:t>Functional separation of concerns: </a:t>
            </a:r>
            <a:br>
              <a:rPr lang="en-US" sz="2000" dirty="0"/>
            </a:br>
            <a:r>
              <a:rPr lang="en-US" sz="2000" dirty="0"/>
              <a:t>UI – Browser – Rendering – Low level utilities</a:t>
            </a:r>
          </a:p>
          <a:p>
            <a:r>
              <a:rPr lang="en-US" sz="2400" dirty="0"/>
              <a:t>Governance</a:t>
            </a:r>
          </a:p>
          <a:p>
            <a:pPr lvl="1"/>
            <a:r>
              <a:rPr lang="en-US" sz="2000" dirty="0"/>
              <a:t>Modules and module owners</a:t>
            </a:r>
          </a:p>
          <a:p>
            <a:pPr lvl="1"/>
            <a:r>
              <a:rPr lang="en-US" sz="2000" dirty="0"/>
              <a:t>Code reviewer obligations and responsibilities</a:t>
            </a:r>
          </a:p>
          <a:p>
            <a:pPr lvl="1"/>
            <a:r>
              <a:rPr lang="en-US" sz="2000" dirty="0"/>
              <a:t>Multiple types of review and automated testing</a:t>
            </a:r>
          </a:p>
          <a:p>
            <a:pPr lvl="1"/>
            <a:r>
              <a:rPr lang="en-US" sz="2000" dirty="0"/>
              <a:t>Rapid release cycle and “bubble up”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C343A-64C4-40CB-826A-C48A133C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D18BD-2C33-4EE1-808F-1471B990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2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744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</vt:lpstr>
      <vt:lpstr>Verdana</vt:lpstr>
      <vt:lpstr>Office Theme</vt:lpstr>
      <vt:lpstr>Course Conclusion Principles of Software Development</vt:lpstr>
      <vt:lpstr>Formal Goals</vt:lpstr>
      <vt:lpstr>Informal Goals</vt:lpstr>
      <vt:lpstr>Course Feedback</vt:lpstr>
      <vt:lpstr>Final Exam</vt:lpstr>
      <vt:lpstr>Possible Topics</vt:lpstr>
      <vt:lpstr>Code Review</vt:lpstr>
      <vt:lpstr>Software Architecture</vt:lpstr>
      <vt:lpstr>Mozilla Case Study –  Development Practices</vt:lpstr>
      <vt:lpstr>Twitter Case Study – Software Architecture</vt:lpstr>
      <vt:lpstr>Technical Debt</vt:lpstr>
      <vt:lpstr>Refactoring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51</cp:revision>
  <dcterms:created xsi:type="dcterms:W3CDTF">2016-01-21T02:03:40Z</dcterms:created>
  <dcterms:modified xsi:type="dcterms:W3CDTF">2019-12-03T06:08:28Z</dcterms:modified>
</cp:coreProperties>
</file>