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A5"/>
    <a:srgbClr val="47FF4D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77" y="91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3DA5"/>
                </a:solidFill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5775701"/>
            <a:ext cx="4070350" cy="102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</p:spPr>
        <p:txBody>
          <a:bodyPr/>
          <a:lstStyle/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CSCI 5030 – Principles of Software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61419"/>
            <a:ext cx="2286000" cy="57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3DA5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dirty="0"/>
              <a:t>Kevin </a:t>
            </a:r>
            <a:r>
              <a:rPr lang="en-US" sz="1800" dirty="0" err="1"/>
              <a:t>Scannell</a:t>
            </a:r>
            <a:r>
              <a:rPr lang="en-US" sz="1800" dirty="0"/>
              <a:t>, David Ferry</a:t>
            </a:r>
            <a:br>
              <a:rPr lang="en-US" sz="1800" dirty="0"/>
            </a:br>
            <a:r>
              <a:rPr lang="en-US" sz="1800" dirty="0"/>
              <a:t>CSCI 5030 – Principles of Software Development</a:t>
            </a:r>
          </a:p>
          <a:p>
            <a:r>
              <a:rPr lang="en-US" sz="1800" dirty="0"/>
              <a:t>Saint Louis University</a:t>
            </a:r>
            <a:br>
              <a:rPr lang="en-US" sz="1800" dirty="0"/>
            </a:br>
            <a:r>
              <a:rPr lang="en-US" sz="1800" dirty="0"/>
              <a:t>St. Louis, MO 63103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6A585-F8FF-4060-AC61-01239BE19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 Pattern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5808F-0489-4197-843F-167CAD5A9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Active Object</a:t>
            </a:r>
          </a:p>
          <a:p>
            <a:r>
              <a:rPr lang="en-US" dirty="0"/>
              <a:t>Introduces concurrency natively through asynchronous object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F9695-E7D5-4044-AE30-501B24805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D75D17-FB43-4C4C-9F36-E446D2F7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A6089C0-52B9-40D1-8D95-DB06B987C092}"/>
              </a:ext>
            </a:extLst>
          </p:cNvPr>
          <p:cNvGrpSpPr/>
          <p:nvPr/>
        </p:nvGrpSpPr>
        <p:grpSpPr>
          <a:xfrm>
            <a:off x="152400" y="3200400"/>
            <a:ext cx="3657600" cy="2819400"/>
            <a:chOff x="152400" y="3200400"/>
            <a:chExt cx="3657600" cy="28194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EDFF98-2F14-4A9C-AD5F-186895B9F196}"/>
                </a:ext>
              </a:extLst>
            </p:cNvPr>
            <p:cNvGrpSpPr/>
            <p:nvPr/>
          </p:nvGrpSpPr>
          <p:grpSpPr>
            <a:xfrm>
              <a:off x="152400" y="3657600"/>
              <a:ext cx="2912961" cy="1984613"/>
              <a:chOff x="23191" y="3120787"/>
              <a:chExt cx="2912961" cy="1984613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210E918-78F4-4CC0-88B5-F04CCDE7838D}"/>
                  </a:ext>
                </a:extLst>
              </p:cNvPr>
              <p:cNvGrpSpPr/>
              <p:nvPr/>
            </p:nvGrpSpPr>
            <p:grpSpPr>
              <a:xfrm>
                <a:off x="1736400" y="3537652"/>
                <a:ext cx="1199752" cy="1567748"/>
                <a:chOff x="1736400" y="3537652"/>
                <a:chExt cx="1199752" cy="1567748"/>
              </a:xfrm>
            </p:grpSpPr>
            <p:sp>
              <p:nvSpPr>
                <p:cNvPr id="6" name="Cylinder 5">
                  <a:extLst>
                    <a:ext uri="{FF2B5EF4-FFF2-40B4-BE49-F238E27FC236}">
                      <a16:creationId xmlns:a16="http://schemas.microsoft.com/office/drawing/2014/main" id="{64D13E5B-4A19-427B-A3A7-2356D640D1D8}"/>
                    </a:ext>
                  </a:extLst>
                </p:cNvPr>
                <p:cNvSpPr/>
                <p:nvPr/>
              </p:nvSpPr>
              <p:spPr>
                <a:xfrm>
                  <a:off x="1752600" y="3581400"/>
                  <a:ext cx="1143000" cy="1524000"/>
                </a:xfrm>
                <a:prstGeom prst="ca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18B27B8-D19B-4C03-8A81-134C508DD297}"/>
                    </a:ext>
                  </a:extLst>
                </p:cNvPr>
                <p:cNvSpPr txBox="1"/>
                <p:nvPr/>
              </p:nvSpPr>
              <p:spPr>
                <a:xfrm>
                  <a:off x="1922387" y="3537652"/>
                  <a:ext cx="8034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Object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D3A6169-0D05-4D6A-A898-E43AFF3979E4}"/>
                    </a:ext>
                  </a:extLst>
                </p:cNvPr>
                <p:cNvSpPr txBox="1"/>
                <p:nvPr/>
              </p:nvSpPr>
              <p:spPr>
                <a:xfrm>
                  <a:off x="1736400" y="4275455"/>
                  <a:ext cx="11997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methodA</a:t>
                  </a:r>
                  <a:r>
                    <a:rPr lang="en-US" dirty="0"/>
                    <a:t>()</a:t>
                  </a:r>
                </a:p>
              </p:txBody>
            </p: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A9982C8E-BDE3-4C66-B377-B874E1117C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196" y="3474704"/>
                <a:ext cx="757383" cy="54506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F2B0FF-52B5-46E9-BE01-9C69DC6DD31D}"/>
                  </a:ext>
                </a:extLst>
              </p:cNvPr>
              <p:cNvSpPr txBox="1"/>
              <p:nvPr/>
            </p:nvSpPr>
            <p:spPr>
              <a:xfrm>
                <a:off x="23191" y="3120787"/>
                <a:ext cx="1938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Object.methodA</a:t>
                </a:r>
                <a:r>
                  <a:rPr lang="en-US" dirty="0"/>
                  <a:t>();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274079-DC12-4657-B02E-345D129E3F10}"/>
                  </a:ext>
                </a:extLst>
              </p:cNvPr>
              <p:cNvSpPr txBox="1"/>
              <p:nvPr/>
            </p:nvSpPr>
            <p:spPr>
              <a:xfrm>
                <a:off x="319529" y="4581293"/>
                <a:ext cx="762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39BF15A-A068-4151-9DE5-FC5AFDC34E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7196" y="4200148"/>
                <a:ext cx="719968" cy="39388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F61C179-5701-45D7-AF5D-416FA02D8258}"/>
                </a:ext>
              </a:extLst>
            </p:cNvPr>
            <p:cNvSpPr/>
            <p:nvPr/>
          </p:nvSpPr>
          <p:spPr>
            <a:xfrm>
              <a:off x="152400" y="3200400"/>
              <a:ext cx="3657600" cy="28194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F4B798-94E0-4F98-BE9B-4617E229E3F3}"/>
                </a:ext>
              </a:extLst>
            </p:cNvPr>
            <p:cNvSpPr txBox="1"/>
            <p:nvPr/>
          </p:nvSpPr>
          <p:spPr>
            <a:xfrm>
              <a:off x="990838" y="3227358"/>
              <a:ext cx="20862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Traditional Object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57191655-7B97-479E-B129-5A200E311070}"/>
              </a:ext>
            </a:extLst>
          </p:cNvPr>
          <p:cNvSpPr/>
          <p:nvPr/>
        </p:nvSpPr>
        <p:spPr>
          <a:xfrm>
            <a:off x="4027807" y="3200400"/>
            <a:ext cx="4963793" cy="2819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8887DB-C5D3-46A1-98F7-93313B69316B}"/>
              </a:ext>
            </a:extLst>
          </p:cNvPr>
          <p:cNvSpPr txBox="1"/>
          <p:nvPr/>
        </p:nvSpPr>
        <p:spPr>
          <a:xfrm>
            <a:off x="5671781" y="3227358"/>
            <a:ext cx="2086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Active Object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A9B9311-51CA-474C-B603-FA1885F9C027}"/>
              </a:ext>
            </a:extLst>
          </p:cNvPr>
          <p:cNvGrpSpPr/>
          <p:nvPr/>
        </p:nvGrpSpPr>
        <p:grpSpPr>
          <a:xfrm>
            <a:off x="4063599" y="3657600"/>
            <a:ext cx="2978117" cy="1984613"/>
            <a:chOff x="3962652" y="3657600"/>
            <a:chExt cx="2978117" cy="198461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3512B2F-9BB3-4496-AB58-4C85C1F32248}"/>
                </a:ext>
              </a:extLst>
            </p:cNvPr>
            <p:cNvGrpSpPr/>
            <p:nvPr/>
          </p:nvGrpSpPr>
          <p:grpSpPr>
            <a:xfrm>
              <a:off x="3962652" y="3657600"/>
              <a:ext cx="2978117" cy="1984613"/>
              <a:chOff x="-41965" y="3120787"/>
              <a:chExt cx="2978117" cy="1984613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02029D3-4BF1-4697-94A8-72CD8A807A76}"/>
                  </a:ext>
                </a:extLst>
              </p:cNvPr>
              <p:cNvGrpSpPr/>
              <p:nvPr/>
            </p:nvGrpSpPr>
            <p:grpSpPr>
              <a:xfrm>
                <a:off x="1736400" y="3537652"/>
                <a:ext cx="1199752" cy="1567748"/>
                <a:chOff x="1736400" y="3537652"/>
                <a:chExt cx="1199752" cy="1567748"/>
              </a:xfrm>
            </p:grpSpPr>
            <p:sp>
              <p:nvSpPr>
                <p:cNvPr id="31" name="Cylinder 30">
                  <a:extLst>
                    <a:ext uri="{FF2B5EF4-FFF2-40B4-BE49-F238E27FC236}">
                      <a16:creationId xmlns:a16="http://schemas.microsoft.com/office/drawing/2014/main" id="{3AC38146-BF9A-47C0-B76C-599E71A206EB}"/>
                    </a:ext>
                  </a:extLst>
                </p:cNvPr>
                <p:cNvSpPr/>
                <p:nvPr/>
              </p:nvSpPr>
              <p:spPr>
                <a:xfrm>
                  <a:off x="1752600" y="3581400"/>
                  <a:ext cx="1143000" cy="1524000"/>
                </a:xfrm>
                <a:prstGeom prst="ca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C8969A4-68B1-4B4E-A295-AC33EF0AE438}"/>
                    </a:ext>
                  </a:extLst>
                </p:cNvPr>
                <p:cNvSpPr txBox="1"/>
                <p:nvPr/>
              </p:nvSpPr>
              <p:spPr>
                <a:xfrm>
                  <a:off x="1922387" y="3537652"/>
                  <a:ext cx="8034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Object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F69C7D2-DCDF-4667-90F0-6ADA9E0928F9}"/>
                    </a:ext>
                  </a:extLst>
                </p:cNvPr>
                <p:cNvSpPr txBox="1"/>
                <p:nvPr/>
              </p:nvSpPr>
              <p:spPr>
                <a:xfrm>
                  <a:off x="1736400" y="4275455"/>
                  <a:ext cx="11997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methodA</a:t>
                  </a:r>
                  <a:r>
                    <a:rPr lang="en-US" dirty="0"/>
                    <a:t>()</a:t>
                  </a:r>
                </a:p>
              </p:txBody>
            </p:sp>
          </p:grp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CEE56E8E-2264-446D-95FA-113A625979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196" y="3474704"/>
                <a:ext cx="757383" cy="54506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B803241-C6BD-4203-A12F-464CC59A88CF}"/>
                  </a:ext>
                </a:extLst>
              </p:cNvPr>
              <p:cNvSpPr txBox="1"/>
              <p:nvPr/>
            </p:nvSpPr>
            <p:spPr>
              <a:xfrm>
                <a:off x="23191" y="3120787"/>
                <a:ext cx="1938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Object.methodA</a:t>
                </a:r>
                <a:r>
                  <a:rPr lang="en-US" dirty="0"/>
                  <a:t>();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31D8A03-3584-4B07-A672-6FFB6D88DD4C}"/>
                  </a:ext>
                </a:extLst>
              </p:cNvPr>
              <p:cNvSpPr txBox="1"/>
              <p:nvPr/>
            </p:nvSpPr>
            <p:spPr>
              <a:xfrm>
                <a:off x="-41965" y="4035689"/>
                <a:ext cx="1880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Object.getResult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CC277AF7-91C9-4756-BFD8-03DEDC5EBE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332" y="3513885"/>
                <a:ext cx="19706" cy="61467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95B0F4B-4B80-478C-BFEC-257EFF687794}"/>
                </a:ext>
              </a:extLst>
            </p:cNvPr>
            <p:cNvCxnSpPr>
              <a:cxnSpLocks/>
            </p:cNvCxnSpPr>
            <p:nvPr/>
          </p:nvCxnSpPr>
          <p:spPr>
            <a:xfrm>
              <a:off x="4789098" y="4954074"/>
              <a:ext cx="882683" cy="1640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AD2948F-39AD-48A5-8227-988B92B7D3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9655" y="5300668"/>
              <a:ext cx="808658" cy="11507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31FEEA-99EB-4D2C-A790-07825D5EECDC}"/>
                </a:ext>
              </a:extLst>
            </p:cNvPr>
            <p:cNvSpPr txBox="1"/>
            <p:nvPr/>
          </p:nvSpPr>
          <p:spPr>
            <a:xfrm>
              <a:off x="4129996" y="5241235"/>
              <a:ext cx="7625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76C053D-5A8D-4EC2-A6BC-80484B648D00}"/>
              </a:ext>
            </a:extLst>
          </p:cNvPr>
          <p:cNvCxnSpPr>
            <a:cxnSpLocks/>
          </p:cNvCxnSpPr>
          <p:nvPr/>
        </p:nvCxnSpPr>
        <p:spPr>
          <a:xfrm>
            <a:off x="7110068" y="4555366"/>
            <a:ext cx="323995" cy="12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13084AA-F4CD-4BF0-9DAE-4F655105E53F}"/>
              </a:ext>
            </a:extLst>
          </p:cNvPr>
          <p:cNvCxnSpPr>
            <a:cxnSpLocks/>
          </p:cNvCxnSpPr>
          <p:nvPr/>
        </p:nvCxnSpPr>
        <p:spPr>
          <a:xfrm flipH="1">
            <a:off x="7110069" y="5257800"/>
            <a:ext cx="3239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loud 56">
            <a:extLst>
              <a:ext uri="{FF2B5EF4-FFF2-40B4-BE49-F238E27FC236}">
                <a16:creationId xmlns:a16="http://schemas.microsoft.com/office/drawing/2014/main" id="{72BD805F-06A5-4093-8B6D-AEA9F99549FC}"/>
              </a:ext>
            </a:extLst>
          </p:cNvPr>
          <p:cNvSpPr/>
          <p:nvPr/>
        </p:nvSpPr>
        <p:spPr>
          <a:xfrm>
            <a:off x="7434063" y="4304443"/>
            <a:ext cx="1388515" cy="110489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Thread Pool</a:t>
            </a:r>
          </a:p>
        </p:txBody>
      </p:sp>
    </p:spTree>
    <p:extLst>
      <p:ext uri="{BB962C8B-B14F-4D97-AF65-F5344CB8AC3E}">
        <p14:creationId xmlns:p14="http://schemas.microsoft.com/office/powerpoint/2010/main" val="1919685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01B-0182-49C1-B896-59B996A00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 Pattern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3CB3B-4731-42CE-9A4B-91EAF6A36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Factory Pattern</a:t>
            </a:r>
          </a:p>
          <a:p>
            <a:r>
              <a:rPr lang="en-US" sz="2400" dirty="0"/>
              <a:t>How do we create objects if we don’t know the type beforehand? 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Not maintainable (what if taxi2 has a different engine?):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var motor;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if ( type == “gasoline” 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motor = new </a:t>
            </a:r>
            <a:r>
              <a:rPr lang="en-US" sz="2400" dirty="0" err="1">
                <a:latin typeface="Consolas" panose="020B0609020204030204" pitchFamily="49" charset="0"/>
              </a:rPr>
              <a:t>gasEngine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elseif ( type == “electric” 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motor = new </a:t>
            </a:r>
            <a:r>
              <a:rPr lang="en-US" sz="2400" dirty="0" err="1">
                <a:latin typeface="Consolas" panose="020B0609020204030204" pitchFamily="49" charset="0"/>
              </a:rPr>
              <a:t>electricEngine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taxi = new Car( motor 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1B478-87EC-43B4-8DC6-D8C4AC110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EF51C2-9FF4-4EEE-A54A-4FB81E861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88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01B-0182-49C1-B896-59B996A00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 Pattern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3CB3B-4731-42CE-9A4B-91EAF6A36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Factory Pattern: create any abstract type in one method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class </a:t>
            </a:r>
            <a:r>
              <a:rPr lang="en-US" sz="2400" dirty="0" err="1">
                <a:latin typeface="Consolas" panose="020B0609020204030204" pitchFamily="49" charset="0"/>
              </a:rPr>
              <a:t>EngineFactory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GetEngine</a:t>
            </a:r>
            <a:r>
              <a:rPr lang="en-US" sz="2400" dirty="0">
                <a:latin typeface="Consolas" panose="020B0609020204030204" pitchFamily="49" charset="0"/>
              </a:rPr>
              <a:t>( type ){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if ( type == “gasoline” 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	return new </a:t>
            </a:r>
            <a:r>
              <a:rPr lang="en-US" sz="2400" dirty="0" err="1">
                <a:latin typeface="Consolas" panose="020B0609020204030204" pitchFamily="49" charset="0"/>
              </a:rPr>
              <a:t>gasEngine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elseif ( type == “electric” 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	return new </a:t>
            </a:r>
            <a:r>
              <a:rPr lang="en-US" sz="2400" dirty="0" err="1">
                <a:latin typeface="Consolas" panose="020B0609020204030204" pitchFamily="49" charset="0"/>
              </a:rPr>
              <a:t>electricEngine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var motor = </a:t>
            </a:r>
            <a:r>
              <a:rPr lang="en-US" sz="2400" dirty="0" err="1">
                <a:latin typeface="Consolas" panose="020B0609020204030204" pitchFamily="49" charset="0"/>
              </a:rPr>
              <a:t>EngineFactory.getEngine</a:t>
            </a:r>
            <a:r>
              <a:rPr lang="en-US" sz="2400" dirty="0">
                <a:latin typeface="Consolas" panose="020B0609020204030204" pitchFamily="49" charset="0"/>
              </a:rPr>
              <a:t>( type 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taxi = new Car( motor 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1B478-87EC-43B4-8DC6-D8C4AC110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EF51C2-9FF4-4EEE-A54A-4FB81E861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27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81E0-84AA-4799-BC6A-CDEDDF209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F3744-29DB-420E-9471-D3D7FF716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You could spend multiple semesters looking at a veritable zoo of architectural artifacts.</a:t>
            </a:r>
          </a:p>
          <a:p>
            <a:r>
              <a:rPr lang="en-US" dirty="0"/>
              <a:t>Software architecture is more than just having a catalogue of existing patterns</a:t>
            </a:r>
          </a:p>
          <a:p>
            <a:r>
              <a:rPr lang="en-US" dirty="0"/>
              <a:t>It’s analyzing and understanding the key challenges in a software project</a:t>
            </a:r>
          </a:p>
          <a:p>
            <a:r>
              <a:rPr lang="en-US" dirty="0"/>
              <a:t>It’s seeing how existing abstractions do and don’t solve those challenges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Our approach: case studies- Mozilla and Twitter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7AB97E-4A53-4AF6-8027-DE6333A49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5B99F-9C0B-4122-8BDE-DFC588540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6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oting Software">
            <a:extLst>
              <a:ext uri="{FF2B5EF4-FFF2-40B4-BE49-F238E27FC236}">
                <a16:creationId xmlns:a16="http://schemas.microsoft.com/office/drawing/2014/main" id="{E6183F3D-C7E4-4303-A370-4C331ABA2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5734050" cy="577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27FFB9-811C-477D-884A-DF1E5FD48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825D1-C812-4684-9301-631B583B5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2B3FDF-D683-4D27-8F85-B08C6B3719BF}"/>
              </a:ext>
            </a:extLst>
          </p:cNvPr>
          <p:cNvSpPr/>
          <p:nvPr/>
        </p:nvSpPr>
        <p:spPr>
          <a:xfrm>
            <a:off x="6351128" y="5631418"/>
            <a:ext cx="2432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Lucida"/>
              </a:rPr>
              <a:t>https://xkcd.com/2030/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C47A61-52A6-4BAC-AE20-CD626ACD5364}"/>
              </a:ext>
            </a:extLst>
          </p:cNvPr>
          <p:cNvSpPr/>
          <p:nvPr/>
        </p:nvSpPr>
        <p:spPr>
          <a:xfrm>
            <a:off x="228600" y="3048000"/>
            <a:ext cx="601980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9F6F94-3ABD-4D6E-8512-61937AAC864E}"/>
              </a:ext>
            </a:extLst>
          </p:cNvPr>
          <p:cNvSpPr/>
          <p:nvPr/>
        </p:nvSpPr>
        <p:spPr>
          <a:xfrm>
            <a:off x="2514600" y="92364"/>
            <a:ext cx="198120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7A1699-20CE-4213-830F-E74288AA1CCD}"/>
              </a:ext>
            </a:extLst>
          </p:cNvPr>
          <p:cNvSpPr/>
          <p:nvPr/>
        </p:nvSpPr>
        <p:spPr>
          <a:xfrm>
            <a:off x="4495800" y="91786"/>
            <a:ext cx="198120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A1D8D1-FA72-4000-A5FE-39B737DC2EB8}"/>
              </a:ext>
            </a:extLst>
          </p:cNvPr>
          <p:cNvSpPr/>
          <p:nvPr/>
        </p:nvSpPr>
        <p:spPr>
          <a:xfrm>
            <a:off x="267856" y="189344"/>
            <a:ext cx="5943600" cy="5898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7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9B1D8-6471-4EAD-81E8-CDEE6283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Architecture?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E9B84-2C27-4EAF-A9D1-A97581750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Still an infant discipline</a:t>
            </a:r>
          </a:p>
          <a:p>
            <a:r>
              <a:rPr lang="en-US" dirty="0"/>
              <a:t>Little understood by practitioners, teachers, and especially students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basic questions are not answered:</a:t>
            </a:r>
          </a:p>
          <a:p>
            <a:pPr lvl="1"/>
            <a:r>
              <a:rPr lang="en-US" dirty="0"/>
              <a:t>What problems does an architect solve?</a:t>
            </a:r>
          </a:p>
          <a:p>
            <a:pPr lvl="1"/>
            <a:r>
              <a:rPr lang="en-US" dirty="0"/>
              <a:t>What are the tools that are used?</a:t>
            </a:r>
          </a:p>
          <a:p>
            <a:pPr lvl="1"/>
            <a:r>
              <a:rPr lang="en-US" dirty="0"/>
              <a:t>What are the constraints that are considered?</a:t>
            </a:r>
          </a:p>
          <a:p>
            <a:pPr lvl="1"/>
            <a:r>
              <a:rPr lang="en-US" dirty="0"/>
              <a:t>Is there an underlying consistent theory?</a:t>
            </a:r>
          </a:p>
          <a:p>
            <a:endParaRPr lang="en-US" dirty="0"/>
          </a:p>
          <a:p>
            <a:r>
              <a:rPr lang="en-US" dirty="0"/>
              <a:t>And yet… “you know it when you see it”</a:t>
            </a:r>
          </a:p>
          <a:p>
            <a:r>
              <a:rPr lang="en-US" dirty="0"/>
              <a:t>Lots of individual approaches and “silos” of knowledge, no unified theory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7D7A35-1D62-4956-BEFA-533A8ABAE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99517-BB7B-4308-836F-069AC768E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15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6C2EB-3406-4B1D-B0C2-2D4597D55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Problems Does </a:t>
            </a:r>
            <a:br>
              <a:rPr lang="en-US" dirty="0"/>
            </a:br>
            <a:r>
              <a:rPr lang="en-US" dirty="0"/>
              <a:t>an Architect Solve?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32137-32C3-4E27-A50D-E2A930E59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do customer requirements map into technology needs?</a:t>
            </a:r>
          </a:p>
          <a:p>
            <a:r>
              <a:rPr lang="en-US" sz="2400" dirty="0"/>
              <a:t>How is a high-level task divided into low-level software units?</a:t>
            </a:r>
          </a:p>
          <a:p>
            <a:r>
              <a:rPr lang="en-US" sz="2400" dirty="0"/>
              <a:t>How are software components connected?</a:t>
            </a:r>
          </a:p>
          <a:p>
            <a:r>
              <a:rPr lang="en-US" sz="2400" dirty="0"/>
              <a:t>How do software components map to hardware components?</a:t>
            </a:r>
          </a:p>
          <a:p>
            <a:r>
              <a:rPr lang="en-US" sz="2400" dirty="0"/>
              <a:t>How are business objectives met and how do stakeholders interact with the software?</a:t>
            </a:r>
          </a:p>
          <a:p>
            <a:r>
              <a:rPr lang="en-US" sz="2400" dirty="0"/>
              <a:t>How are non-functional attributes achieved? 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545A7-FBF1-4573-8433-CF03FB73C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EAB40-0256-48D4-81C2-8884F8B91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69709-5DF4-4DCC-B66C-CF5EAB822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tools are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398A-B67B-4021-88BC-FB43EABEF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Stakeholder interaction: user stories, requirements, specifications, </a:t>
            </a:r>
            <a:r>
              <a:rPr lang="en-US" sz="2400" dirty="0" err="1"/>
              <a:t>etc</a:t>
            </a:r>
            <a:r>
              <a:rPr lang="en-US" sz="2400" dirty="0"/>
              <a:t>…</a:t>
            </a:r>
          </a:p>
          <a:p>
            <a:r>
              <a:rPr lang="en-US" sz="2400" dirty="0"/>
              <a:t>Modeling: system-level modeling and physical simulation, formal verification, model checking, </a:t>
            </a:r>
          </a:p>
          <a:p>
            <a:r>
              <a:rPr lang="en-US" sz="2400" dirty="0"/>
              <a:t>Documentation: block or component diagrams, UML diagrams, ER models, call graphs, </a:t>
            </a:r>
            <a:r>
              <a:rPr lang="en-US" sz="2400" dirty="0" err="1"/>
              <a:t>etc</a:t>
            </a:r>
            <a:r>
              <a:rPr lang="en-US" sz="2400" dirty="0"/>
              <a:t>…</a:t>
            </a:r>
          </a:p>
          <a:p>
            <a:r>
              <a:rPr lang="en-US" sz="2400" dirty="0"/>
              <a:t>Architecture patterns: describe how software components interact with each other</a:t>
            </a:r>
          </a:p>
          <a:p>
            <a:r>
              <a:rPr lang="en-US" sz="2400" dirty="0"/>
              <a:t>Software design patterns: describe how individual components might be implemented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15F18-AEB7-4424-AB03-9B8F31005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6A5C4-66EB-4E70-BE98-DD9704E9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27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2D24-D8C7-484C-969A-AA1F2ED5D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constraints are considered?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358B3-F63B-4A89-BD86-BB488976E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Performance and scalability, both now and in the future</a:t>
            </a:r>
          </a:p>
          <a:p>
            <a:pPr lvl="1"/>
            <a:r>
              <a:rPr lang="en-US" sz="2000" dirty="0"/>
              <a:t>This is where many large tech companies have their edge… Facebook, Twitter, etc. are not conceptually difficult to implement</a:t>
            </a:r>
          </a:p>
          <a:p>
            <a:r>
              <a:rPr lang="en-US" sz="2400" dirty="0"/>
              <a:t>Other attributes: adaptability, testability, maintainability, availability, reliability, recoverability, safety, and security</a:t>
            </a:r>
          </a:p>
          <a:p>
            <a:r>
              <a:rPr lang="en-US" sz="2400" dirty="0"/>
              <a:t>Cost to build and maintain 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1D0AC-9BED-4252-92D0-6CA59B3DD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43500-F8DE-415F-ABBE-4CB37382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95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2007-6B7B-41D6-B356-D937BB1D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consistent theory?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C7E9-EB48-46A3-828C-364D7D696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Any architecture can be considered an abstraction or model of an actual system.</a:t>
            </a:r>
          </a:p>
          <a:p>
            <a:r>
              <a:rPr lang="en-US" sz="2400" dirty="0"/>
              <a:t>Each abstraction specifies a certain structure that yields a desired attribute. Each abstraction has some set of prerequisite assumptions that motivate the specific structure. </a:t>
            </a:r>
          </a:p>
          <a:p>
            <a:r>
              <a:rPr lang="en-US" sz="2400" dirty="0"/>
              <a:t>The basic goal of a practicing software architect is to identify the existing abstractions relevant to a new work in order to simplify the design and implementation process.</a:t>
            </a:r>
          </a:p>
          <a:p>
            <a:r>
              <a:rPr lang="en-US" sz="2400" dirty="0"/>
              <a:t>Alternately, the absence of relevant abstractions hints at the opportunity to add to the universe of discourse.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153787-420D-4C2C-98FE-EB9698978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DD715-A279-43A5-AC34-B0978AD61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43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623E8-9019-4CF8-8C38-A0C47971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36AD3-168E-41AD-BECC-2E1FD62E1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Client/Server Model</a:t>
            </a:r>
          </a:p>
          <a:p>
            <a:r>
              <a:rPr lang="en-US" sz="2400" dirty="0"/>
              <a:t>A central Server provides services to multiple callers called Clients</a:t>
            </a:r>
          </a:p>
          <a:p>
            <a:r>
              <a:rPr lang="en-US" sz="2400" dirty="0"/>
              <a:t>Examples: internet in general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Master/Slave Model</a:t>
            </a:r>
          </a:p>
          <a:p>
            <a:r>
              <a:rPr lang="en-US" sz="2400" dirty="0"/>
              <a:t>A central Master sends requests to multiple workers called Slaves</a:t>
            </a:r>
          </a:p>
          <a:p>
            <a:r>
              <a:rPr lang="en-US" sz="2400" dirty="0"/>
              <a:t>Inverse of Client/Server</a:t>
            </a:r>
          </a:p>
          <a:p>
            <a:r>
              <a:rPr lang="en-US" sz="2400" dirty="0"/>
              <a:t>Voted most politically-incorrect term of 2004</a:t>
            </a:r>
          </a:p>
          <a:p>
            <a:r>
              <a:rPr lang="en-US" sz="2400" dirty="0"/>
              <a:t>Examples: Bluetooth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DFAAD-C839-45EF-B029-D74F44A1F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2C28A-7B9F-4B7A-8A37-7EC1B0D2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53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3D5CA-5C11-468F-AA19-F39BF39B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Architectural 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E7E7E-FF7C-48A5-B3D5-AF1055C0B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Service-Oriented Architecture</a:t>
            </a:r>
          </a:p>
          <a:p>
            <a:r>
              <a:rPr lang="en-US" sz="2400" dirty="0"/>
              <a:t>All services are provided through a network communication protocol</a:t>
            </a:r>
          </a:p>
          <a:p>
            <a:r>
              <a:rPr lang="en-US" sz="2400" dirty="0"/>
              <a:t>Any component can access and request services from any other component</a:t>
            </a:r>
          </a:p>
          <a:p>
            <a:r>
              <a:rPr lang="en-US" sz="2400" dirty="0"/>
              <a:t>Components work together regardless of language, technology, physical location, etc.</a:t>
            </a:r>
          </a:p>
          <a:p>
            <a:r>
              <a:rPr lang="en-US" sz="2400" dirty="0"/>
              <a:t>Easy to compose higher level services from lower level services</a:t>
            </a:r>
          </a:p>
          <a:p>
            <a:r>
              <a:rPr lang="en-US" sz="2400" dirty="0"/>
              <a:t>Individual components are separately maintained and deployed</a:t>
            </a:r>
          </a:p>
          <a:p>
            <a:r>
              <a:rPr lang="en-US" sz="2400" dirty="0"/>
              <a:t>Example: Amazon in its entirety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2668E-8DDD-47F5-B04C-B42940EA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2DD87-34BB-45E7-9B57-E3CECD19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80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1885</TotalTime>
  <Words>748</Words>
  <Application>Microsoft Office PowerPoint</Application>
  <PresentationFormat>On-screen Show (4:3)</PresentationFormat>
  <Paragraphs>129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Consolas</vt:lpstr>
      <vt:lpstr>Georgia</vt:lpstr>
      <vt:lpstr>Lucida</vt:lpstr>
      <vt:lpstr>Verdana</vt:lpstr>
      <vt:lpstr>Office Theme</vt:lpstr>
      <vt:lpstr>Software Architecture</vt:lpstr>
      <vt:lpstr>PowerPoint Presentation</vt:lpstr>
      <vt:lpstr>What is Software Architecture?</vt:lpstr>
      <vt:lpstr>What Problems Does  an Architect Solve?</vt:lpstr>
      <vt:lpstr>What tools are used?</vt:lpstr>
      <vt:lpstr>What constraints are considered?</vt:lpstr>
      <vt:lpstr>Is there a consistent theory?</vt:lpstr>
      <vt:lpstr>Software Architecture Examples</vt:lpstr>
      <vt:lpstr>Software Architectural Examples </vt:lpstr>
      <vt:lpstr>Software Design Pattern Examples</vt:lpstr>
      <vt:lpstr>Software Design Pattern Examples</vt:lpstr>
      <vt:lpstr>Software Design Pattern Examples</vt:lpstr>
      <vt:lpstr>What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David Ferry</cp:lastModifiedBy>
  <cp:revision>51</cp:revision>
  <dcterms:created xsi:type="dcterms:W3CDTF">2016-01-21T02:03:40Z</dcterms:created>
  <dcterms:modified xsi:type="dcterms:W3CDTF">2019-10-31T05:45:30Z</dcterms:modified>
</cp:coreProperties>
</file>