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Ferry" initials="DF" lastIdx="1" clrIdx="0">
    <p:extLst>
      <p:ext uri="{19B8F6BF-5375-455C-9EA6-DF929625EA0E}">
        <p15:presenceInfo xmlns:p15="http://schemas.microsoft.com/office/powerpoint/2012/main" userId="S::david.ferry@slu.edu::ccccf7f2-bd58-438b-b9c3-5ba49d705f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7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itter/twitter-t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kjY_R7zQsM?t=83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Kevin Scannell, David Ferry</a:t>
            </a:r>
            <a:br>
              <a:rPr lang="en-US" sz="1800" dirty="0"/>
            </a:br>
            <a:r>
              <a:rPr lang="en-US" sz="1800" dirty="0"/>
              <a:t>CSCI 5030 – Principles of Software Development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ABDA-2603-4E07-A3A9-2EC9412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Hygiene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0B0D-F871-4888-9D8E-E4646555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Clean code helps eliminate errors:</a:t>
            </a:r>
          </a:p>
          <a:p>
            <a:r>
              <a:rPr lang="en-US" sz="2400" dirty="0"/>
              <a:t>Testable and self-testing code asserts its own correctness</a:t>
            </a:r>
          </a:p>
          <a:p>
            <a:pPr lvl="1"/>
            <a:r>
              <a:rPr lang="en-US" sz="2000" dirty="0"/>
              <a:t>Test all assumptions and preconditions, as well as output postconditions</a:t>
            </a:r>
          </a:p>
          <a:p>
            <a:r>
              <a:rPr lang="en-US" sz="2400" dirty="0"/>
              <a:t>Observable systems are transparent</a:t>
            </a:r>
          </a:p>
          <a:p>
            <a:pPr lvl="1"/>
            <a:r>
              <a:rPr lang="en-US" sz="2000" dirty="0"/>
              <a:t>Should be obvious what is happening in system when something goes wrong</a:t>
            </a:r>
          </a:p>
          <a:p>
            <a:pPr lvl="1"/>
            <a:r>
              <a:rPr lang="en-US" sz="2000" dirty="0"/>
              <a:t>Log system state and interactions</a:t>
            </a:r>
          </a:p>
          <a:p>
            <a:r>
              <a:rPr lang="en-US" sz="2400" dirty="0"/>
              <a:t>Data and input validation should not be ignored</a:t>
            </a:r>
          </a:p>
          <a:p>
            <a:r>
              <a:rPr lang="en-US" sz="2400" dirty="0"/>
              <a:t>Make interfaces should be simple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98BDE-E392-4194-8E83-9DBA25E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85383-A572-41FB-B5FE-4B9CE734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6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63BC-4F7C-4B41-9E26-C21955BD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9F04-9038-40C5-91AB-1463C6BF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Volume tests – feed program very big files, long strings,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Load tests – heavily stress a system</a:t>
            </a:r>
          </a:p>
          <a:p>
            <a:r>
              <a:rPr lang="en-US" dirty="0"/>
              <a:t>e.g. make lots of connections, make lots of queries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08BEA-397B-486C-BCCF-54E2D126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0728E-BDBB-4240-85D9-A91B2D4B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EE82C5-CE2E-409E-80D8-51DBE0878191}"/>
              </a:ext>
            </a:extLst>
          </p:cNvPr>
          <p:cNvGrpSpPr/>
          <p:nvPr/>
        </p:nvGrpSpPr>
        <p:grpSpPr>
          <a:xfrm>
            <a:off x="1143000" y="2971800"/>
            <a:ext cx="6400800" cy="1560731"/>
            <a:chOff x="1143000" y="3240157"/>
            <a:chExt cx="6400800" cy="15607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8E16A0-557B-45B4-8D90-8138D9BC6426}"/>
                </a:ext>
              </a:extLst>
            </p:cNvPr>
            <p:cNvSpPr/>
            <p:nvPr/>
          </p:nvSpPr>
          <p:spPr>
            <a:xfrm>
              <a:off x="1143000" y="3276600"/>
              <a:ext cx="1219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D5686A-3065-4D0C-B6E3-B168EDA8031C}"/>
                </a:ext>
              </a:extLst>
            </p:cNvPr>
            <p:cNvSpPr/>
            <p:nvPr/>
          </p:nvSpPr>
          <p:spPr>
            <a:xfrm>
              <a:off x="6324600" y="3240157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2</a:t>
              </a:r>
            </a:p>
          </p:txBody>
        </p:sp>
        <p:sp>
          <p:nvSpPr>
            <p:cNvPr id="8" name="Flowchart: Direct Access Storage 7">
              <a:extLst>
                <a:ext uri="{FF2B5EF4-FFF2-40B4-BE49-F238E27FC236}">
                  <a16:creationId xmlns:a16="http://schemas.microsoft.com/office/drawing/2014/main" id="{B4DFB216-59B0-46D0-80BF-BBF803C5A562}"/>
                </a:ext>
              </a:extLst>
            </p:cNvPr>
            <p:cNvSpPr/>
            <p:nvPr/>
          </p:nvSpPr>
          <p:spPr>
            <a:xfrm>
              <a:off x="3581400" y="3349487"/>
              <a:ext cx="1524000" cy="685800"/>
            </a:xfrm>
            <a:prstGeom prst="flowChartMagneticDrum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E3C1A2-C163-4E38-AFF2-BE504F044C1B}"/>
                </a:ext>
              </a:extLst>
            </p:cNvPr>
            <p:cNvSpPr txBox="1"/>
            <p:nvPr/>
          </p:nvSpPr>
          <p:spPr>
            <a:xfrm>
              <a:off x="3752820" y="4154557"/>
              <a:ext cx="11215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4096 byte</a:t>
              </a:r>
              <a:br>
                <a:rPr lang="en-US" dirty="0"/>
              </a:br>
              <a:r>
                <a:rPr lang="en-US" dirty="0"/>
                <a:t>capacity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D9A268-D67F-41B9-B930-4727CEAFD7B4}"/>
                </a:ext>
              </a:extLst>
            </p:cNvPr>
            <p:cNvCxnSpPr/>
            <p:nvPr/>
          </p:nvCxnSpPr>
          <p:spPr>
            <a:xfrm>
              <a:off x="2411037" y="3692387"/>
              <a:ext cx="1094163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5E5471-3A3C-4B72-81D4-1264796C46B7}"/>
                </a:ext>
              </a:extLst>
            </p:cNvPr>
            <p:cNvCxnSpPr/>
            <p:nvPr/>
          </p:nvCxnSpPr>
          <p:spPr>
            <a:xfrm>
              <a:off x="5181600" y="3692387"/>
              <a:ext cx="1094163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27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771C-E60E-43A1-A97C-83C226A6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D532-8177-4C17-9A60-05DA951B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Security tests – subject system to known vulnerabilities before attackers do</a:t>
            </a:r>
          </a:p>
          <a:p>
            <a:pPr lvl="1"/>
            <a:r>
              <a:rPr lang="en-US" dirty="0"/>
              <a:t>SQL injection, buffer overflows,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Performance tests – timing benchmarks and microbenchmarks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Portability tests – different OSes, OS versions, libraries, library versions, Intel vs. AMD vs. </a:t>
            </a:r>
            <a:r>
              <a:rPr lang="en-US" dirty="0" err="1"/>
              <a:t>etc</a:t>
            </a:r>
            <a:r>
              <a:rPr lang="en-US" dirty="0"/>
              <a:t>, different browsers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3E3AE-81AC-44A8-B985-6BCE2A8B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4296F-0D41-4307-8C98-19CE7680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7DEF-0D21-45CC-AAE2-6DF91240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Problem: Concurrency and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40DC-FEC5-4167-93D0-F2DDAEC60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#define </a:t>
            </a:r>
            <a:r>
              <a:rPr lang="en-US" sz="2000" dirty="0" err="1"/>
              <a:t>iters</a:t>
            </a:r>
            <a:r>
              <a:rPr lang="en-US" sz="2000" dirty="0"/>
              <a:t> 5000</a:t>
            </a:r>
          </a:p>
          <a:p>
            <a:pPr marL="0" indent="0">
              <a:buNone/>
            </a:pPr>
            <a:r>
              <a:rPr lang="en-US" sz="2000" dirty="0"/>
              <a:t>int global = 0;</a:t>
            </a:r>
          </a:p>
          <a:p>
            <a:pPr marL="0" indent="0">
              <a:buNone/>
            </a:pPr>
            <a:r>
              <a:rPr lang="en-US" sz="2000" dirty="0"/>
              <a:t>Thread 1:				Thread 2:</a:t>
            </a:r>
          </a:p>
          <a:p>
            <a:pPr marL="0" indent="0">
              <a:buNone/>
            </a:pPr>
            <a:r>
              <a:rPr lang="en-US" sz="2000" dirty="0"/>
              <a:t>for(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iters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++){		for(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iters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++){</a:t>
            </a:r>
          </a:p>
          <a:p>
            <a:pPr marL="0" indent="0">
              <a:buNone/>
            </a:pPr>
            <a:r>
              <a:rPr lang="en-US" sz="2000" dirty="0"/>
              <a:t>	global++;				global--;</a:t>
            </a:r>
          </a:p>
          <a:p>
            <a:pPr marL="0" indent="0">
              <a:buNone/>
            </a:pPr>
            <a:r>
              <a:rPr lang="en-US" sz="2000" dirty="0"/>
              <a:t>}					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Race condition on two cores</a:t>
            </a:r>
          </a:p>
          <a:p>
            <a:r>
              <a:rPr lang="en-US" sz="2000" dirty="0"/>
              <a:t>No race condition on one core</a:t>
            </a:r>
          </a:p>
          <a:p>
            <a:r>
              <a:rPr lang="en-US" sz="2000" dirty="0"/>
              <a:t>Race condition on one core and </a:t>
            </a:r>
            <a:r>
              <a:rPr lang="en-US" sz="2000" dirty="0" err="1"/>
              <a:t>iters</a:t>
            </a:r>
            <a:r>
              <a:rPr lang="en-US" sz="2000" dirty="0"/>
              <a:t> = 1,000,000</a:t>
            </a:r>
          </a:p>
          <a:p>
            <a:r>
              <a:rPr lang="en-US" sz="2000" dirty="0"/>
              <a:t>Difficult / impossible to rule out that bug that only happens once in a blue moon… test often and long!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16A4-1791-4D2C-8D4A-76AA5032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BA397-BDA5-4BCB-A425-E6192680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562-A6BB-4BFB-9336-832E93ED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Case Study: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4512-14FF-421C-A376-AE5EBE7C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Business Problem: Twitter needs to parse and validate tweets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Business Problem: Twitter wants to make sure other people can parse, validate, and submit tweets correctly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Solution: Publish a set of libraries in </a:t>
            </a:r>
            <a:r>
              <a:rPr lang="en-US" sz="2000" u="sng" dirty="0">
                <a:solidFill>
                  <a:srgbClr val="FF0000"/>
                </a:solidFill>
              </a:rPr>
              <a:t>multiple languages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that perform tweet parsing and validation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Development Problem: How to ensure uniform behavior across many different code bases?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https://github.com/twitter/twitter-text</a:t>
            </a:r>
            <a:endParaRPr lang="en-US" sz="2000" dirty="0"/>
          </a:p>
          <a:p>
            <a:r>
              <a:rPr lang="en-US" sz="2000" dirty="0"/>
              <a:t>Look in conformance, then </a:t>
            </a:r>
            <a:r>
              <a:rPr lang="en-US" sz="2000" dirty="0" err="1"/>
              <a:t>validate.yml</a:t>
            </a:r>
            <a:r>
              <a:rPr lang="en-US" sz="2000" dirty="0"/>
              <a:t>, </a:t>
            </a:r>
            <a:r>
              <a:rPr lang="en-US" sz="2000" dirty="0" err="1"/>
              <a:t>autolink.yml</a:t>
            </a:r>
            <a:r>
              <a:rPr lang="en-US" sz="2000" dirty="0"/>
              <a:t>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9C13-7E92-4D1D-BF72-AE40D66F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6A357-07FB-449A-B544-A61013B9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DCB8-F366-468A-B49F-F917DB76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Case Study: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5B74-2F16-4A7F-9844-E2FD93B2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shared (plain text) test set, each language implements the test set in its own way</a:t>
            </a:r>
          </a:p>
          <a:p>
            <a:r>
              <a:rPr lang="en-US" sz="2400" dirty="0"/>
              <a:t>These tests define how Twitter works, what a hashtag is, what is linkable, etc.</a:t>
            </a:r>
          </a:p>
          <a:p>
            <a:r>
              <a:rPr lang="en-US" sz="2400" dirty="0"/>
              <a:t>Most of this functionality is not explicitly documented anywhere else, and even if it were, the code determines what actually happens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5D7A7-E6D0-4C2D-834F-FC966E58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5C085-8385-4191-8751-3270A616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D046-DA4C-4CA9-B4EC-A4D8CA2C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62A8-EE8B-421C-9602-7230ACFE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Full test coverage is usually impossible</a:t>
            </a:r>
          </a:p>
          <a:p>
            <a:r>
              <a:rPr lang="en-US" sz="2400" dirty="0"/>
              <a:t>Why?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Alternatives:</a:t>
            </a:r>
          </a:p>
          <a:p>
            <a:pPr marL="0" indent="0">
              <a:buNone/>
            </a:pPr>
            <a:r>
              <a:rPr lang="en-US" sz="2400" dirty="0"/>
              <a:t>Equivalence partitioning – inputs belong to a small number of equivalence classes</a:t>
            </a:r>
          </a:p>
          <a:p>
            <a:r>
              <a:rPr lang="en-US" sz="2400" dirty="0"/>
              <a:t>E.g. 100 char tweet vs. 101 char tweet</a:t>
            </a:r>
          </a:p>
          <a:p>
            <a:r>
              <a:rPr lang="en-US" sz="2400" dirty="0"/>
              <a:t>E.g. triangle( 2,2,2 ) vs. triangle ( 3,3,3 )</a:t>
            </a:r>
          </a:p>
          <a:p>
            <a:r>
              <a:rPr lang="en-US" sz="2400" dirty="0"/>
              <a:t>If one member of class works, every member should work (hopefully)</a:t>
            </a:r>
          </a:p>
          <a:p>
            <a:r>
              <a:rPr lang="en-US" sz="2400" dirty="0"/>
              <a:t>Identify boundary conditions, if program accepts 1-100, at least test 0, 1, 100, 101</a:t>
            </a:r>
          </a:p>
          <a:p>
            <a:r>
              <a:rPr lang="en-US" sz="2400" dirty="0"/>
              <a:t>What many of us do automatically… still hard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86488-FA65-411D-8672-8BCC9D20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280B9-FCA3-4C9B-BCB3-50D80AB2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334C-48F9-4844-8E39-5093CBC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–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36D2-C6D0-413D-AB64-DC0067BB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Random testing: automate testing on many inputs, can never test everything, but can build confidence</a:t>
            </a:r>
          </a:p>
          <a:p>
            <a:r>
              <a:rPr lang="en-US" sz="2000" dirty="0"/>
              <a:t>Pure randomness usually not an approximation of a realistic “input space”</a:t>
            </a:r>
          </a:p>
          <a:p>
            <a:pPr lvl="1"/>
            <a:r>
              <a:rPr lang="en-US" sz="1800" dirty="0"/>
              <a:t>E.g. Consider randomly generating triangles</a:t>
            </a:r>
          </a:p>
          <a:p>
            <a:pPr lvl="1"/>
            <a:r>
              <a:rPr lang="en-US" sz="1800" dirty="0"/>
              <a:t>E.g. Consider randomly generating tweets by picking 140 characters at random</a:t>
            </a:r>
          </a:p>
          <a:p>
            <a:pPr marL="0" indent="0">
              <a:buNone/>
            </a:pPr>
            <a:r>
              <a:rPr lang="en-US" sz="2000" dirty="0"/>
              <a:t>Fuzz testing (fuzzing)- start with a set of valid inputs and generate permutations</a:t>
            </a:r>
          </a:p>
          <a:p>
            <a:r>
              <a:rPr lang="en-US" sz="2000" dirty="0"/>
              <a:t>Can you build a model of what real inputs look like?</a:t>
            </a:r>
          </a:p>
          <a:p>
            <a:pPr lvl="1"/>
            <a:r>
              <a:rPr lang="en-US" sz="1600" dirty="0"/>
              <a:t>Data mine system logs, user opt-in to data collection</a:t>
            </a:r>
          </a:p>
          <a:p>
            <a:r>
              <a:rPr lang="en-US" sz="2000" dirty="0"/>
              <a:t>Can you collect actual instances of data?</a:t>
            </a:r>
          </a:p>
          <a:p>
            <a:pPr lvl="1"/>
            <a:r>
              <a:rPr lang="en-US" sz="1600" dirty="0"/>
              <a:t>E.g. Twitter can store everything sent as a tweet, even if some of those are rejected.</a:t>
            </a:r>
          </a:p>
          <a:p>
            <a:pPr lvl="1"/>
            <a:r>
              <a:rPr lang="en-US" sz="1600" dirty="0"/>
              <a:t>E.g. bug report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A0F51-54DA-4057-8EAE-DE2451A0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B5BD5-E6AB-4C14-91D2-E3124B0B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7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F455-A1B0-475A-961D-A5466771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082"/>
            <a:ext cx="8229600" cy="1143000"/>
          </a:xfrm>
        </p:spPr>
        <p:txBody>
          <a:bodyPr/>
          <a:lstStyle/>
          <a:p>
            <a:r>
              <a:rPr lang="en-US" dirty="0"/>
              <a:t>Feedback &amp; 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6EB4-B315-40B8-A807-0DDB7044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Many programs ask you to participate in sending feedback, automatic feedback is telemetry</a:t>
            </a:r>
          </a:p>
          <a:p>
            <a:r>
              <a:rPr lang="en-US" sz="2000" dirty="0"/>
              <a:t>What makes users happy, sad, frustrated?</a:t>
            </a:r>
          </a:p>
          <a:p>
            <a:r>
              <a:rPr lang="en-US" sz="2000" dirty="0"/>
              <a:t>What do users spend their time doing?</a:t>
            </a:r>
          </a:p>
          <a:p>
            <a:r>
              <a:rPr lang="en-US" sz="2000" dirty="0"/>
              <a:t>What functions are commonly used?</a:t>
            </a:r>
          </a:p>
          <a:p>
            <a:r>
              <a:rPr lang="en-US" sz="2000" dirty="0"/>
              <a:t>What code is most frequently executed?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E.g.: </a:t>
            </a:r>
            <a:r>
              <a:rPr lang="en-US" sz="2000" dirty="0">
                <a:hlinkClick r:id="rId2"/>
              </a:rPr>
              <a:t>https://youtu.be/fkjY_R7zQsM?t=835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(Start at 13:55, go to 18:10)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Pareto principle</a:t>
            </a:r>
            <a:r>
              <a:rPr lang="en-US" sz="2000" dirty="0"/>
              <a:t>: theory is only 20% of features are used</a:t>
            </a:r>
          </a:p>
          <a:p>
            <a:r>
              <a:rPr lang="en-US" sz="2000" dirty="0"/>
              <a:t>Focus testing effort based on risk-reward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63871-47C1-4882-8D78-E24B1853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411F6-5E42-4997-8D12-E5CCC0D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8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50A8-A5A7-4340-B64B-3AFB0E9F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65B1-0D07-4013-9BDA-2F0FD864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Personal experience: finite-element modelling of structures</a:t>
            </a:r>
          </a:p>
          <a:p>
            <a:r>
              <a:rPr lang="en-US" sz="2000" dirty="0"/>
              <a:t>Software simulates buildings subject to an earthquake</a:t>
            </a:r>
          </a:p>
          <a:p>
            <a:r>
              <a:rPr lang="en-US" sz="2000" dirty="0"/>
              <a:t>Outputs have real physical meaning- acceleration, velocity, displacement of building elements</a:t>
            </a:r>
          </a:p>
          <a:p>
            <a:pPr lvl="1"/>
            <a:r>
              <a:rPr lang="en-US" sz="1600" dirty="0"/>
              <a:t>Random structures? Not helpful…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D5A05-277B-4FD8-8AEC-81A90B5A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24E0-BFBE-4C48-B46C-DC50093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99AB0E-C808-4DEF-96CC-82C208A24335}"/>
              </a:ext>
            </a:extLst>
          </p:cNvPr>
          <p:cNvCxnSpPr/>
          <p:nvPr/>
        </p:nvCxnSpPr>
        <p:spPr>
          <a:xfrm>
            <a:off x="838200" y="3962400"/>
            <a:ext cx="0" cy="838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69F71-5636-414C-A5EE-99F8A7D0EE85}"/>
              </a:ext>
            </a:extLst>
          </p:cNvPr>
          <p:cNvCxnSpPr/>
          <p:nvPr/>
        </p:nvCxnSpPr>
        <p:spPr>
          <a:xfrm>
            <a:off x="838200" y="4876800"/>
            <a:ext cx="0" cy="838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B93571-EC17-46A7-8F78-31A88F0D8EDA}"/>
              </a:ext>
            </a:extLst>
          </p:cNvPr>
          <p:cNvCxnSpPr/>
          <p:nvPr/>
        </p:nvCxnSpPr>
        <p:spPr>
          <a:xfrm>
            <a:off x="1752600" y="3962400"/>
            <a:ext cx="0" cy="838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FF3501-B1B0-4F7C-B498-26CE5A9554D4}"/>
              </a:ext>
            </a:extLst>
          </p:cNvPr>
          <p:cNvCxnSpPr/>
          <p:nvPr/>
        </p:nvCxnSpPr>
        <p:spPr>
          <a:xfrm>
            <a:off x="1752600" y="4876800"/>
            <a:ext cx="0" cy="838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5AC363-4071-4178-9F87-C08A374F5793}"/>
              </a:ext>
            </a:extLst>
          </p:cNvPr>
          <p:cNvCxnSpPr>
            <a:cxnSpLocks/>
          </p:cNvCxnSpPr>
          <p:nvPr/>
        </p:nvCxnSpPr>
        <p:spPr>
          <a:xfrm rot="5400000">
            <a:off x="1295400" y="3503543"/>
            <a:ext cx="0" cy="838200"/>
          </a:xfrm>
          <a:prstGeom prst="line">
            <a:avLst/>
          </a:prstGeom>
          <a:ln w="508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D6AD00-1651-4BB1-A31D-43223ABBAF71}"/>
              </a:ext>
            </a:extLst>
          </p:cNvPr>
          <p:cNvCxnSpPr>
            <a:cxnSpLocks/>
          </p:cNvCxnSpPr>
          <p:nvPr/>
        </p:nvCxnSpPr>
        <p:spPr>
          <a:xfrm rot="5400000">
            <a:off x="1295400" y="4414630"/>
            <a:ext cx="0" cy="838200"/>
          </a:xfrm>
          <a:prstGeom prst="line">
            <a:avLst/>
          </a:prstGeom>
          <a:ln w="508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149C1-4AFA-437D-ADE3-A2D6099DBC83}"/>
              </a:ext>
            </a:extLst>
          </p:cNvPr>
          <p:cNvSpPr/>
          <p:nvPr/>
        </p:nvSpPr>
        <p:spPr>
          <a:xfrm>
            <a:off x="590552" y="5711686"/>
            <a:ext cx="1409695" cy="33414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F7FE38-E4A2-41DD-82E0-88778A24F3E4}"/>
              </a:ext>
            </a:extLst>
          </p:cNvPr>
          <p:cNvSpPr/>
          <p:nvPr/>
        </p:nvSpPr>
        <p:spPr>
          <a:xfrm>
            <a:off x="740465" y="3815798"/>
            <a:ext cx="195470" cy="195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47092B-05FC-4B9E-A775-8B0EF7C890FD}"/>
              </a:ext>
            </a:extLst>
          </p:cNvPr>
          <p:cNvSpPr/>
          <p:nvPr/>
        </p:nvSpPr>
        <p:spPr>
          <a:xfrm>
            <a:off x="740465" y="4719430"/>
            <a:ext cx="195470" cy="195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EFF2D8-CDA3-49E6-B6FD-11A8833F3662}"/>
              </a:ext>
            </a:extLst>
          </p:cNvPr>
          <p:cNvSpPr/>
          <p:nvPr/>
        </p:nvSpPr>
        <p:spPr>
          <a:xfrm>
            <a:off x="1654865" y="4735995"/>
            <a:ext cx="195470" cy="195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4F7AF8-39F6-4CE7-AF92-2C6C3743FE84}"/>
              </a:ext>
            </a:extLst>
          </p:cNvPr>
          <p:cNvSpPr/>
          <p:nvPr/>
        </p:nvSpPr>
        <p:spPr>
          <a:xfrm>
            <a:off x="1654865" y="3826565"/>
            <a:ext cx="195470" cy="195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5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50A8-A5A7-4340-B64B-3AFB0E9F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65B1-0D07-4013-9BDA-2F0FD864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Personal experience: finite-element modelling of structures</a:t>
            </a:r>
          </a:p>
          <a:p>
            <a:r>
              <a:rPr lang="en-US" sz="2000" dirty="0"/>
              <a:t>Software simulates buildings subject to an earthquake</a:t>
            </a:r>
          </a:p>
          <a:p>
            <a:r>
              <a:rPr lang="en-US" sz="2000" dirty="0"/>
              <a:t>Outputs have real physical meaning- acceleration, velocity, displacement of building elements</a:t>
            </a:r>
          </a:p>
          <a:p>
            <a:pPr lvl="1"/>
            <a:r>
              <a:rPr lang="en-US" sz="1600" dirty="0"/>
              <a:t>Random structures? Not helpful…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	Solution: Recursively</a:t>
            </a:r>
          </a:p>
          <a:p>
            <a:pPr marL="0" indent="0">
              <a:buNone/>
            </a:pPr>
            <a:r>
              <a:rPr lang="en-US" sz="2000" dirty="0"/>
              <a:t>					subdivide existing structure</a:t>
            </a:r>
          </a:p>
          <a:p>
            <a:pPr marL="0" indent="0">
              <a:buNone/>
            </a:pPr>
            <a:r>
              <a:rPr lang="en-US" sz="2000" dirty="0"/>
              <a:t>					to scale the computational</a:t>
            </a:r>
          </a:p>
          <a:p>
            <a:pPr marL="0" indent="0">
              <a:buNone/>
            </a:pPr>
            <a:r>
              <a:rPr lang="en-US" sz="2000" dirty="0"/>
              <a:t>					load while maintaining</a:t>
            </a:r>
          </a:p>
          <a:p>
            <a:pPr marL="0" indent="0">
              <a:buNone/>
            </a:pPr>
            <a:r>
              <a:rPr lang="en-US" sz="2000" dirty="0"/>
              <a:t>					most of simulated dynamics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D5A05-277B-4FD8-8AEC-81A90B5A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24E0-BFBE-4C48-B46C-DC50093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DFF308-5B93-4931-B1EB-49FE081A97D5}"/>
              </a:ext>
            </a:extLst>
          </p:cNvPr>
          <p:cNvGrpSpPr/>
          <p:nvPr/>
        </p:nvGrpSpPr>
        <p:grpSpPr>
          <a:xfrm>
            <a:off x="590552" y="3815798"/>
            <a:ext cx="4419596" cy="2240804"/>
            <a:chOff x="590552" y="3815798"/>
            <a:chExt cx="4419596" cy="22408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A9A66D-0639-4DEE-977C-D3B99FA3B727}"/>
                </a:ext>
              </a:extLst>
            </p:cNvPr>
            <p:cNvGrpSpPr/>
            <p:nvPr/>
          </p:nvGrpSpPr>
          <p:grpSpPr>
            <a:xfrm>
              <a:off x="590552" y="3815798"/>
              <a:ext cx="1409695" cy="2230037"/>
              <a:chOff x="590552" y="3815798"/>
              <a:chExt cx="1409695" cy="223003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99AB0E-C808-4DEF-96CC-82C208A24335}"/>
                  </a:ext>
                </a:extLst>
              </p:cNvPr>
              <p:cNvCxnSpPr/>
              <p:nvPr/>
            </p:nvCxnSpPr>
            <p:spPr>
              <a:xfrm>
                <a:off x="838200" y="3962400"/>
                <a:ext cx="0" cy="83820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169F71-5636-414C-A5EE-99F8A7D0EE85}"/>
                  </a:ext>
                </a:extLst>
              </p:cNvPr>
              <p:cNvCxnSpPr/>
              <p:nvPr/>
            </p:nvCxnSpPr>
            <p:spPr>
              <a:xfrm>
                <a:off x="838200" y="4876800"/>
                <a:ext cx="0" cy="83820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0B93571-EC17-46A7-8F78-31A88F0D8EDA}"/>
                  </a:ext>
                </a:extLst>
              </p:cNvPr>
              <p:cNvCxnSpPr/>
              <p:nvPr/>
            </p:nvCxnSpPr>
            <p:spPr>
              <a:xfrm>
                <a:off x="1752600" y="3962400"/>
                <a:ext cx="0" cy="83820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1FF3501-B1B0-4F7C-B498-26CE5A9554D4}"/>
                  </a:ext>
                </a:extLst>
              </p:cNvPr>
              <p:cNvCxnSpPr/>
              <p:nvPr/>
            </p:nvCxnSpPr>
            <p:spPr>
              <a:xfrm>
                <a:off x="1752600" y="4876800"/>
                <a:ext cx="0" cy="83820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65AC363-4071-4178-9F87-C08A374F5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95400" y="3503543"/>
                <a:ext cx="0" cy="838200"/>
              </a:xfrm>
              <a:prstGeom prst="line">
                <a:avLst/>
              </a:prstGeom>
              <a:ln w="508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D6AD00-1651-4BB1-A31D-43223ABBAF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95400" y="4414630"/>
                <a:ext cx="0" cy="838200"/>
              </a:xfrm>
              <a:prstGeom prst="line">
                <a:avLst/>
              </a:prstGeom>
              <a:ln w="508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E149C1-4AFA-437D-ADE3-A2D6099DBC83}"/>
                  </a:ext>
                </a:extLst>
              </p:cNvPr>
              <p:cNvSpPr/>
              <p:nvPr/>
            </p:nvSpPr>
            <p:spPr>
              <a:xfrm>
                <a:off x="590552" y="5711686"/>
                <a:ext cx="1409695" cy="334149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6F7FE38-E4A2-41DD-82E0-88778A24F3E4}"/>
                  </a:ext>
                </a:extLst>
              </p:cNvPr>
              <p:cNvSpPr/>
              <p:nvPr/>
            </p:nvSpPr>
            <p:spPr>
              <a:xfrm>
                <a:off x="740465" y="3815798"/>
                <a:ext cx="195470" cy="1954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847092B-05FC-4B9E-A775-8B0EF7C890FD}"/>
                  </a:ext>
                </a:extLst>
              </p:cNvPr>
              <p:cNvSpPr/>
              <p:nvPr/>
            </p:nvSpPr>
            <p:spPr>
              <a:xfrm>
                <a:off x="740465" y="4719430"/>
                <a:ext cx="195470" cy="1954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CEFF2D8-CDA3-49E6-B6FD-11A8833F3662}"/>
                  </a:ext>
                </a:extLst>
              </p:cNvPr>
              <p:cNvSpPr/>
              <p:nvPr/>
            </p:nvSpPr>
            <p:spPr>
              <a:xfrm>
                <a:off x="1654865" y="4735995"/>
                <a:ext cx="195470" cy="1954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4F7AF8-39F6-4CE7-AF92-2C6C3743FE84}"/>
                  </a:ext>
                </a:extLst>
              </p:cNvPr>
              <p:cNvSpPr/>
              <p:nvPr/>
            </p:nvSpPr>
            <p:spPr>
              <a:xfrm>
                <a:off x="1654865" y="3826565"/>
                <a:ext cx="195470" cy="1954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957C8-3458-4A32-A950-09D406A06616}"/>
                </a:ext>
              </a:extLst>
            </p:cNvPr>
            <p:cNvCxnSpPr/>
            <p:nvPr/>
          </p:nvCxnSpPr>
          <p:spPr>
            <a:xfrm>
              <a:off x="3848101" y="3973167"/>
              <a:ext cx="0" cy="8382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63D48E-A3C9-4185-8943-0558E79C3EBD}"/>
                </a:ext>
              </a:extLst>
            </p:cNvPr>
            <p:cNvCxnSpPr/>
            <p:nvPr/>
          </p:nvCxnSpPr>
          <p:spPr>
            <a:xfrm>
              <a:off x="3848101" y="4887567"/>
              <a:ext cx="0" cy="8382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FAC7BF-36A9-4505-B74B-D65B974719F7}"/>
                </a:ext>
              </a:extLst>
            </p:cNvPr>
            <p:cNvCxnSpPr/>
            <p:nvPr/>
          </p:nvCxnSpPr>
          <p:spPr>
            <a:xfrm>
              <a:off x="4762501" y="3973167"/>
              <a:ext cx="0" cy="8382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DE406-BCB3-445A-AB10-988BEBA27377}"/>
                </a:ext>
              </a:extLst>
            </p:cNvPr>
            <p:cNvCxnSpPr/>
            <p:nvPr/>
          </p:nvCxnSpPr>
          <p:spPr>
            <a:xfrm>
              <a:off x="4762501" y="4887567"/>
              <a:ext cx="0" cy="8382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7648798-5487-4CB5-8FFF-422189C05E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05301" y="3514310"/>
              <a:ext cx="0" cy="838200"/>
            </a:xfrm>
            <a:prstGeom prst="line">
              <a:avLst/>
            </a:prstGeom>
            <a:ln w="508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1A7205-9EDF-4E3A-831C-52A14C9531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05301" y="4425397"/>
              <a:ext cx="0" cy="838200"/>
            </a:xfrm>
            <a:prstGeom prst="line">
              <a:avLst/>
            </a:prstGeom>
            <a:ln w="508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3E392A-F9C2-492E-AE47-AEC9A5730D28}"/>
                </a:ext>
              </a:extLst>
            </p:cNvPr>
            <p:cNvSpPr/>
            <p:nvPr/>
          </p:nvSpPr>
          <p:spPr>
            <a:xfrm>
              <a:off x="3600453" y="5722453"/>
              <a:ext cx="1409695" cy="334149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D6C8D-8964-4E9A-8223-E710726D0C57}"/>
                </a:ext>
              </a:extLst>
            </p:cNvPr>
            <p:cNvSpPr/>
            <p:nvPr/>
          </p:nvSpPr>
          <p:spPr>
            <a:xfrm>
              <a:off x="3750366" y="3826565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5CF401-A125-4591-B703-2300D2D857F3}"/>
                </a:ext>
              </a:extLst>
            </p:cNvPr>
            <p:cNvSpPr/>
            <p:nvPr/>
          </p:nvSpPr>
          <p:spPr>
            <a:xfrm>
              <a:off x="3750366" y="4730197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D420C53-A9DF-4421-9505-440B0564D963}"/>
                </a:ext>
              </a:extLst>
            </p:cNvPr>
            <p:cNvSpPr/>
            <p:nvPr/>
          </p:nvSpPr>
          <p:spPr>
            <a:xfrm>
              <a:off x="4664766" y="4746762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7DB2B74-C519-41AC-A3F1-BA22C74EAA99}"/>
                </a:ext>
              </a:extLst>
            </p:cNvPr>
            <p:cNvSpPr/>
            <p:nvPr/>
          </p:nvSpPr>
          <p:spPr>
            <a:xfrm>
              <a:off x="4664766" y="3837332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7620EED-844D-4617-8F0E-4C38E53A4B8B}"/>
                </a:ext>
              </a:extLst>
            </p:cNvPr>
            <p:cNvSpPr/>
            <p:nvPr/>
          </p:nvSpPr>
          <p:spPr>
            <a:xfrm>
              <a:off x="4207566" y="3835675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B3A7837-1076-4911-80BE-4BD8CAFDA0CD}"/>
                </a:ext>
              </a:extLst>
            </p:cNvPr>
            <p:cNvSpPr/>
            <p:nvPr/>
          </p:nvSpPr>
          <p:spPr>
            <a:xfrm>
              <a:off x="3750366" y="4297486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2C35C6-390D-4E2C-8758-FC67D13ED1A6}"/>
                </a:ext>
              </a:extLst>
            </p:cNvPr>
            <p:cNvSpPr/>
            <p:nvPr/>
          </p:nvSpPr>
          <p:spPr>
            <a:xfrm>
              <a:off x="4664766" y="4324059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CE2B76-8950-43BF-AD3D-D19AE5582319}"/>
                </a:ext>
              </a:extLst>
            </p:cNvPr>
            <p:cNvSpPr/>
            <p:nvPr/>
          </p:nvSpPr>
          <p:spPr>
            <a:xfrm>
              <a:off x="4207566" y="4730197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AC2F880-E108-46F0-8B5F-B1C5F5C58F69}"/>
                </a:ext>
              </a:extLst>
            </p:cNvPr>
            <p:cNvSpPr/>
            <p:nvPr/>
          </p:nvSpPr>
          <p:spPr>
            <a:xfrm>
              <a:off x="3750366" y="5196148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C921E8-9C1B-486C-BFFE-72087431FE43}"/>
                </a:ext>
              </a:extLst>
            </p:cNvPr>
            <p:cNvSpPr/>
            <p:nvPr/>
          </p:nvSpPr>
          <p:spPr>
            <a:xfrm>
              <a:off x="4664766" y="5196444"/>
              <a:ext cx="195470" cy="1954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79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138B-4FCF-4F77-A7BD-76F1EF01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E7B2-4AA3-4208-B1FB-0158F9CE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 all tests are pass/fail</a:t>
            </a:r>
          </a:p>
          <a:p>
            <a:r>
              <a:rPr lang="en-US" sz="2400" dirty="0"/>
              <a:t>Even if they are pass/fail, a large corpus of test sets can result in a percentage</a:t>
            </a:r>
          </a:p>
          <a:p>
            <a:pPr lvl="1"/>
            <a:r>
              <a:rPr lang="en-US" sz="2000" dirty="0"/>
              <a:t>E.g. Twitter hashtag detection in foreign languages</a:t>
            </a:r>
          </a:p>
          <a:p>
            <a:pPr lvl="1"/>
            <a:r>
              <a:rPr lang="en-US" sz="2000" dirty="0"/>
              <a:t>E.g. machine learning and classification</a:t>
            </a:r>
          </a:p>
          <a:p>
            <a:r>
              <a:rPr lang="en-US" sz="2400" dirty="0"/>
              <a:t>Regression testing then comes down to making sure that we’re not doing any worse than we used to</a:t>
            </a:r>
          </a:p>
          <a:p>
            <a:r>
              <a:rPr lang="en-US" sz="2400" dirty="0"/>
              <a:t>Make sure you have a valid baseline- a “safe” self driving car only needs to be as safe as a human driver would be, not perfect</a:t>
            </a:r>
          </a:p>
          <a:p>
            <a:pPr lvl="1"/>
            <a:r>
              <a:rPr lang="en-US" sz="2000" dirty="0"/>
              <a:t>Again, machine learning classification is prime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0E4A-EE14-4BF5-B532-1871865B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84566-6E70-46D2-9057-B641D58C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921</Words>
  <Application>Microsoft Office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Verdana</vt:lpstr>
      <vt:lpstr>Office Theme</vt:lpstr>
      <vt:lpstr>Testing</vt:lpstr>
      <vt:lpstr>Testing Case Study: Tweets</vt:lpstr>
      <vt:lpstr>Testing Case Study: Tweets</vt:lpstr>
      <vt:lpstr>Test Coverage</vt:lpstr>
      <vt:lpstr>Test Coverage – Cont’d</vt:lpstr>
      <vt:lpstr>Feedback &amp; Telemetry</vt:lpstr>
      <vt:lpstr>Modelling User Input</vt:lpstr>
      <vt:lpstr>Modelling User Input</vt:lpstr>
      <vt:lpstr>Numerical Performance Measures</vt:lpstr>
      <vt:lpstr>Code Hygiene</vt:lpstr>
      <vt:lpstr>Common Types of Tests</vt:lpstr>
      <vt:lpstr>Common Types of Tests</vt:lpstr>
      <vt:lpstr>Open Problem: Concurrency and Races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51</cp:revision>
  <dcterms:created xsi:type="dcterms:W3CDTF">2016-01-21T02:03:40Z</dcterms:created>
  <dcterms:modified xsi:type="dcterms:W3CDTF">2019-10-03T07:27:36Z</dcterms:modified>
</cp:coreProperties>
</file>