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00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Dark Scrum and </a:t>
            </a:r>
            <a:br>
              <a:rPr lang="en-US" dirty="0" smtClean="0"/>
            </a:br>
            <a:r>
              <a:rPr lang="en-US" dirty="0" smtClean="0"/>
              <a:t>Scrum Anti-patterns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Kevin </a:t>
            </a:r>
            <a:r>
              <a:rPr lang="en-US" sz="1800" dirty="0" err="1" smtClean="0"/>
              <a:t>Scannell</a:t>
            </a:r>
            <a:r>
              <a:rPr lang="en-US" sz="1800" dirty="0" smtClean="0"/>
              <a:t>, David Ferry</a:t>
            </a:r>
            <a:br>
              <a:rPr lang="en-US" sz="1800" dirty="0" smtClean="0"/>
            </a:br>
            <a:r>
              <a:rPr lang="en-US" sz="1800" dirty="0" smtClean="0"/>
              <a:t>CSCI 5030 – Principles of Software Development</a:t>
            </a:r>
          </a:p>
          <a:p>
            <a:r>
              <a:rPr lang="en-US" sz="1800" dirty="0" smtClean="0"/>
              <a:t>Saint Louis University</a:t>
            </a:r>
            <a:br>
              <a:rPr lang="en-US" sz="1800" dirty="0" smtClean="0"/>
            </a:br>
            <a:r>
              <a:rPr lang="en-US" sz="1800" dirty="0" smtClean="0"/>
              <a:t>St. Louis, MO 63103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Team Anti-patterns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work-in-progress limit</a:t>
            </a:r>
            <a:endParaRPr lang="en-US" dirty="0"/>
          </a:p>
          <a:p>
            <a:r>
              <a:rPr lang="en-US" dirty="0" smtClean="0"/>
              <a:t>Cherry-picking</a:t>
            </a:r>
            <a:endParaRPr lang="en-US" dirty="0"/>
          </a:p>
          <a:p>
            <a:r>
              <a:rPr lang="en-US" dirty="0" smtClean="0"/>
              <a:t>Board </a:t>
            </a:r>
            <a:r>
              <a:rPr lang="en-US" dirty="0"/>
              <a:t>out-of-date</a:t>
            </a:r>
          </a:p>
          <a:p>
            <a:r>
              <a:rPr lang="en-US" dirty="0" smtClean="0"/>
              <a:t>Side-gigs </a:t>
            </a:r>
            <a:r>
              <a:rPr lang="en-US" dirty="0"/>
              <a:t>(working on stuff not in the </a:t>
            </a:r>
            <a:r>
              <a:rPr lang="en-US" dirty="0" smtClean="0"/>
              <a:t>sprint </a:t>
            </a:r>
            <a:r>
              <a:rPr lang="en-US" dirty="0"/>
              <a:t>backlog)</a:t>
            </a:r>
          </a:p>
          <a:p>
            <a:r>
              <a:rPr lang="en-US" dirty="0" smtClean="0"/>
              <a:t>“Gold-plating</a:t>
            </a:r>
            <a:r>
              <a:rPr lang="en-US" dirty="0"/>
              <a:t>” (adding unnecessary work to sprint backlog items)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Master Anti-patterns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</a:t>
            </a:r>
            <a:r>
              <a:rPr lang="en-US" dirty="0"/>
              <a:t>disruption</a:t>
            </a:r>
          </a:p>
          <a:p>
            <a:r>
              <a:rPr lang="en-US" dirty="0" smtClean="0"/>
              <a:t>Lack </a:t>
            </a:r>
            <a:r>
              <a:rPr lang="en-US" dirty="0"/>
              <a:t>of support</a:t>
            </a:r>
          </a:p>
          <a:p>
            <a:r>
              <a:rPr lang="en-US" dirty="0" smtClean="0"/>
              <a:t>Micro-management </a:t>
            </a:r>
            <a:r>
              <a:rPr lang="en-US" dirty="0"/>
              <a:t>(SM allows PO or others to micro-manage the team, must be </a:t>
            </a:r>
            <a:r>
              <a:rPr lang="en-US" dirty="0" smtClean="0"/>
              <a:t>a shield</a:t>
            </a:r>
            <a:r>
              <a:rPr lang="en-US" dirty="0"/>
              <a:t>)</a:t>
            </a:r>
          </a:p>
          <a:p>
            <a:r>
              <a:rPr lang="en-US" dirty="0" smtClean="0"/>
              <a:t>#</a:t>
            </a:r>
            <a:r>
              <a:rPr lang="en-US" dirty="0" err="1"/>
              <a:t>NoRetro</a:t>
            </a:r>
            <a:r>
              <a:rPr lang="en-US" dirty="0"/>
              <a:t> (SM needs to collect data during the sprint for the retrospective)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Team Anti-patterns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maverick &amp; the sprint backlog (no adding stuff to sprint backlog, no matter </a:t>
            </a:r>
            <a:r>
              <a:rPr lang="en-US" dirty="0" smtClean="0"/>
              <a:t>how awesome</a:t>
            </a:r>
            <a:r>
              <a:rPr lang="en-US" dirty="0"/>
              <a:t>!)</a:t>
            </a:r>
          </a:p>
          <a:p>
            <a:r>
              <a:rPr lang="en-US" dirty="0" smtClean="0"/>
              <a:t>Hardening </a:t>
            </a:r>
            <a:r>
              <a:rPr lang="en-US" dirty="0"/>
              <a:t>sprint (or a “cleanup” sprint; shouldn’t be necessary, means your </a:t>
            </a:r>
            <a:r>
              <a:rPr lang="en-US" dirty="0" smtClean="0"/>
              <a:t>acceptance tests </a:t>
            </a:r>
            <a:r>
              <a:rPr lang="en-US" dirty="0"/>
              <a:t>weren’t good enough if you accepted buggy features)</a:t>
            </a:r>
          </a:p>
          <a:p>
            <a:r>
              <a:rPr lang="en-US" dirty="0" smtClean="0"/>
              <a:t>Delivering </a:t>
            </a:r>
            <a:r>
              <a:rPr lang="en-US" dirty="0"/>
              <a:t>Y instead of X</a:t>
            </a:r>
          </a:p>
          <a:p>
            <a:r>
              <a:rPr lang="en-US" dirty="0" smtClean="0"/>
              <a:t>No </a:t>
            </a:r>
            <a:r>
              <a:rPr lang="en-US" dirty="0"/>
              <a:t>sense of urgency</a:t>
            </a:r>
          </a:p>
          <a:p>
            <a:r>
              <a:rPr lang="en-US" dirty="0" smtClean="0"/>
              <a:t>New </a:t>
            </a:r>
            <a:r>
              <a:rPr lang="en-US" dirty="0"/>
              <a:t>kid on the block (onboarding a new team member)</a:t>
            </a:r>
          </a:p>
          <a:p>
            <a:r>
              <a:rPr lang="en-US" dirty="0" smtClean="0"/>
              <a:t>Variable </a:t>
            </a:r>
            <a:r>
              <a:rPr lang="en-US" dirty="0"/>
              <a:t>sprint length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r>
              <a:rPr lang="en-US" dirty="0" smtClean="0"/>
              <a:t>Organization</a:t>
            </a:r>
          </a:p>
          <a:p>
            <a:r>
              <a:rPr lang="en-US" dirty="0" smtClean="0"/>
              <a:t>Our implementation of Scrum</a:t>
            </a:r>
          </a:p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Obama’s Trauma Team</a:t>
            </a:r>
            <a:br>
              <a:rPr lang="en-US" dirty="0" smtClean="0"/>
            </a:br>
            <a:r>
              <a:rPr lang="en-US" dirty="0" smtClean="0"/>
              <a:t>Software Development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Story </a:t>
            </a:r>
            <a:r>
              <a:rPr lang="en-US" sz="2000" dirty="0"/>
              <a:t>of the </a:t>
            </a:r>
            <a:r>
              <a:rPr lang="en-US" sz="2000" dirty="0" smtClean="0"/>
              <a:t>fall and salvation </a:t>
            </a:r>
            <a:r>
              <a:rPr lang="en-US" sz="2000" dirty="0"/>
              <a:t>of Healthcare Marketplace</a:t>
            </a:r>
          </a:p>
          <a:p>
            <a:r>
              <a:rPr lang="en-US" sz="2000" dirty="0" smtClean="0"/>
              <a:t>Large </a:t>
            </a:r>
            <a:r>
              <a:rPr lang="en-US" sz="2000" dirty="0"/>
              <a:t>$300-million dollar project that did not work at all at launch</a:t>
            </a:r>
          </a:p>
          <a:p>
            <a:r>
              <a:rPr lang="en-US" sz="2000" dirty="0" smtClean="0"/>
              <a:t>First </a:t>
            </a:r>
            <a:r>
              <a:rPr lang="en-US" sz="2000" dirty="0"/>
              <a:t>day of nationwide launch: 6 people able to sign up for </a:t>
            </a:r>
            <a:r>
              <a:rPr lang="en-US" sz="2000" dirty="0" smtClean="0"/>
              <a:t>healthcare in entire nation</a:t>
            </a:r>
            <a:endParaRPr lang="en-US" sz="2000" dirty="0"/>
          </a:p>
          <a:p>
            <a:r>
              <a:rPr lang="en-US" sz="2000" dirty="0" smtClean="0"/>
              <a:t>Login step only </a:t>
            </a:r>
            <a:r>
              <a:rPr lang="en-US" sz="2000" dirty="0"/>
              <a:t>had 91% availability... imagine if google.com was down for 2 hours a day</a:t>
            </a:r>
          </a:p>
          <a:p>
            <a:r>
              <a:rPr lang="en-US" sz="2000" dirty="0" smtClean="0"/>
              <a:t>Clearly </a:t>
            </a:r>
            <a:r>
              <a:rPr lang="en-US" sz="2000" dirty="0"/>
              <a:t>not a normal Scrum team, but maybe "emergency scrum" under the situation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Agile Philosophy and Scrum in OTT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Mikey </a:t>
            </a:r>
            <a:r>
              <a:rPr lang="en-US" dirty="0" err="1"/>
              <a:t>Dickeron's</a:t>
            </a:r>
            <a:r>
              <a:rPr lang="en-US" dirty="0"/>
              <a:t> stand-up meetings (two quick scrums per day)</a:t>
            </a:r>
          </a:p>
          <a:p>
            <a:r>
              <a:rPr lang="en-US" dirty="0" smtClean="0"/>
              <a:t>Meetings </a:t>
            </a:r>
            <a:r>
              <a:rPr lang="en-US" dirty="0"/>
              <a:t>are for solving problems- forward focused attitude</a:t>
            </a:r>
          </a:p>
          <a:p>
            <a:r>
              <a:rPr lang="en-US" dirty="0" smtClean="0"/>
              <a:t>Flat </a:t>
            </a:r>
            <a:r>
              <a:rPr lang="en-US" dirty="0"/>
              <a:t>management, experts make decisions and talk, not managers</a:t>
            </a:r>
          </a:p>
          <a:p>
            <a:r>
              <a:rPr lang="en-US" dirty="0" smtClean="0"/>
              <a:t>24-48 </a:t>
            </a:r>
            <a:r>
              <a:rPr lang="en-US" dirty="0"/>
              <a:t>hour "sprints"</a:t>
            </a:r>
          </a:p>
          <a:p>
            <a:r>
              <a:rPr lang="en-US" dirty="0" smtClean="0"/>
              <a:t>Punch </a:t>
            </a:r>
            <a:r>
              <a:rPr lang="en-US" dirty="0"/>
              <a:t>list = </a:t>
            </a:r>
            <a:r>
              <a:rPr lang="en-US" dirty="0" smtClean="0"/>
              <a:t>product </a:t>
            </a:r>
            <a:r>
              <a:rPr lang="en-US" dirty="0"/>
              <a:t>backlog</a:t>
            </a:r>
          </a:p>
          <a:p>
            <a:r>
              <a:rPr lang="en-US" dirty="0" smtClean="0"/>
              <a:t>Small </a:t>
            </a:r>
            <a:r>
              <a:rPr lang="en-US" dirty="0"/>
              <a:t>teams ("putting 10 people on a fix that would take one coder 10 days doesn’t turn it into a one-day project")</a:t>
            </a:r>
          </a:p>
          <a:p>
            <a:r>
              <a:rPr lang="en-US" dirty="0" smtClean="0"/>
              <a:t>As </a:t>
            </a:r>
            <a:r>
              <a:rPr lang="en-US" dirty="0"/>
              <a:t>sustainable as possible development ("And I’d say till I was blue in the face, ‘We’re doing as much as we can as fast as we can, and we’re going to do that no matter what the deadline is.'")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Anti-patterns in OTT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 </a:t>
            </a:r>
            <a:r>
              <a:rPr lang="en-US" sz="2400" dirty="0"/>
              <a:t>testing </a:t>
            </a:r>
          </a:p>
          <a:p>
            <a:r>
              <a:rPr lang="en-US" sz="2400" dirty="0" smtClean="0"/>
              <a:t>No </a:t>
            </a:r>
            <a:r>
              <a:rPr lang="en-US" sz="2400" dirty="0"/>
              <a:t>ownership of </a:t>
            </a:r>
            <a:r>
              <a:rPr lang="en-US" sz="2400" dirty="0" smtClean="0"/>
              <a:t>challenges from engineers</a:t>
            </a:r>
            <a:endParaRPr lang="en-US" sz="2400" dirty="0"/>
          </a:p>
          <a:p>
            <a:r>
              <a:rPr lang="en-US" sz="2400" dirty="0" smtClean="0"/>
              <a:t>No product owner or </a:t>
            </a:r>
            <a:r>
              <a:rPr lang="en-US" sz="2400" dirty="0"/>
              <a:t>other single person responsible for project success</a:t>
            </a:r>
          </a:p>
          <a:p>
            <a:r>
              <a:rPr lang="en-US" sz="2400" dirty="0" smtClean="0"/>
              <a:t>Management </a:t>
            </a:r>
            <a:r>
              <a:rPr lang="en-US" sz="2400" dirty="0"/>
              <a:t>interference (turf wars) and </a:t>
            </a:r>
            <a:r>
              <a:rPr lang="en-US" sz="2400" dirty="0" err="1"/>
              <a:t>siloed</a:t>
            </a:r>
            <a:r>
              <a:rPr lang="en-US" sz="2400" dirty="0"/>
              <a:t> responsibilities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Dark Scrum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Small Group Question: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   Why does Agile/Scrum work?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Dark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Self-organization </a:t>
            </a:r>
            <a:r>
              <a:rPr lang="en-US" dirty="0"/>
              <a:t>is slow to </a:t>
            </a:r>
            <a:r>
              <a:rPr lang="en-US" dirty="0" smtClean="0"/>
              <a:t>happen</a:t>
            </a:r>
          </a:p>
          <a:p>
            <a:r>
              <a:rPr lang="en-US" dirty="0" smtClean="0"/>
              <a:t>It </a:t>
            </a:r>
            <a:r>
              <a:rPr lang="en-US" dirty="0"/>
              <a:t>takes people a long time </a:t>
            </a:r>
            <a:r>
              <a:rPr lang="en-US" dirty="0" smtClean="0"/>
              <a:t>to adjust </a:t>
            </a:r>
            <a:r>
              <a:rPr lang="en-US" dirty="0"/>
              <a:t>to the new way </a:t>
            </a:r>
            <a:r>
              <a:rPr lang="en-US" dirty="0" smtClean="0"/>
              <a:t>of thinking</a:t>
            </a:r>
            <a:r>
              <a:rPr lang="en-US" dirty="0"/>
              <a:t>, they just want to keep doing their old </a:t>
            </a:r>
            <a:r>
              <a:rPr lang="en-US" dirty="0" smtClean="0"/>
              <a:t>jobs</a:t>
            </a:r>
          </a:p>
          <a:p>
            <a:r>
              <a:rPr lang="en-US" dirty="0" smtClean="0"/>
              <a:t>Analogy: imagine the culture shift if we flipped this classroom to a scrum model</a:t>
            </a:r>
            <a:endParaRPr lang="en-US" dirty="0"/>
          </a:p>
          <a:p>
            <a:r>
              <a:rPr lang="en-US" dirty="0" smtClean="0"/>
              <a:t>“</a:t>
            </a:r>
            <a:r>
              <a:rPr lang="en-US" dirty="0"/>
              <a:t>Daily oppression”. Daily scrum can be a place for a “power holder” to </a:t>
            </a:r>
            <a:r>
              <a:rPr lang="en-US" dirty="0" smtClean="0"/>
              <a:t>exert control</a:t>
            </a:r>
          </a:p>
          <a:p>
            <a:r>
              <a:rPr lang="en-US" dirty="0" smtClean="0"/>
              <a:t>“How </a:t>
            </a:r>
            <a:r>
              <a:rPr lang="en-US" dirty="0"/>
              <a:t>convenient </a:t>
            </a:r>
            <a:r>
              <a:rPr lang="en-US" dirty="0" smtClean="0"/>
              <a:t>that there’s </a:t>
            </a:r>
            <a:r>
              <a:rPr lang="en-US" dirty="0"/>
              <a:t>a mandatory meeting where he can do that, every single day!”</a:t>
            </a:r>
          </a:p>
          <a:p>
            <a:r>
              <a:rPr lang="en-US" dirty="0" smtClean="0"/>
              <a:t>Same </a:t>
            </a:r>
            <a:r>
              <a:rPr lang="en-US" dirty="0"/>
              <a:t>issue at the bi-weekly scrum </a:t>
            </a:r>
            <a:r>
              <a:rPr lang="en-US" dirty="0" smtClean="0"/>
              <a:t>planning meetings</a:t>
            </a:r>
            <a:endParaRPr lang="en-US" dirty="0"/>
          </a:p>
          <a:p>
            <a:r>
              <a:rPr lang="en-US" dirty="0" smtClean="0"/>
              <a:t>Sprint </a:t>
            </a:r>
            <a:r>
              <a:rPr lang="en-US" dirty="0"/>
              <a:t>retrospective becomes a biweekly look </a:t>
            </a:r>
            <a:r>
              <a:rPr lang="en-US" dirty="0" smtClean="0"/>
              <a:t>back at </a:t>
            </a:r>
            <a:r>
              <a:rPr lang="en-US" dirty="0"/>
              <a:t>your failures, a reminder of </a:t>
            </a:r>
            <a:r>
              <a:rPr lang="en-US" dirty="0" smtClean="0"/>
              <a:t>how badly </a:t>
            </a:r>
            <a:r>
              <a:rPr lang="en-US" dirty="0"/>
              <a:t>you’ve done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4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Power Holders at Bay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 </a:t>
            </a:r>
            <a:r>
              <a:rPr lang="en-US" dirty="0"/>
              <a:t>increments frequently with real, live features! </a:t>
            </a:r>
            <a:r>
              <a:rPr lang="en-US" dirty="0" smtClean="0"/>
              <a:t>Allows regular demos with improvement to stakeholders. This is </a:t>
            </a:r>
            <a:r>
              <a:rPr lang="en-US" dirty="0"/>
              <a:t>an underappreciated benefit of agile/scrum methodologies!</a:t>
            </a:r>
          </a:p>
          <a:p>
            <a:r>
              <a:rPr lang="en-US" dirty="0" smtClean="0"/>
              <a:t>Acceptance </a:t>
            </a:r>
            <a:r>
              <a:rPr lang="en-US" dirty="0"/>
              <a:t>testing as a kind of “contract”</a:t>
            </a:r>
          </a:p>
          <a:p>
            <a:r>
              <a:rPr lang="en-US" dirty="0" smtClean="0"/>
              <a:t>Refactoring</a:t>
            </a:r>
            <a:endParaRPr lang="en-US" dirty="0"/>
          </a:p>
          <a:p>
            <a:r>
              <a:rPr lang="en-US" dirty="0" smtClean="0"/>
              <a:t>TDD</a:t>
            </a:r>
            <a:endParaRPr lang="en-US" dirty="0"/>
          </a:p>
          <a:p>
            <a:r>
              <a:rPr lang="en-US" dirty="0" smtClean="0"/>
              <a:t>Continuous </a:t>
            </a:r>
            <a:r>
              <a:rPr lang="en-US" dirty="0"/>
              <a:t>integration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8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Anti-Patterns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i="1" dirty="0" smtClean="0"/>
              <a:t>software pattern </a:t>
            </a:r>
            <a:r>
              <a:rPr lang="en-US" dirty="0" smtClean="0"/>
              <a:t>is a general, reusable solution to a commonly occurring problem.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i="1" dirty="0" smtClean="0"/>
              <a:t>anti-pattern</a:t>
            </a:r>
            <a:r>
              <a:rPr lang="en-US" dirty="0" smtClean="0"/>
              <a:t> a commonly occurring problem in the implementation of general, reusable solutions.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 Anti-patterns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Absent PO (no customer feedback)</a:t>
            </a:r>
            <a:endParaRPr lang="en-US" dirty="0"/>
          </a:p>
          <a:p>
            <a:r>
              <a:rPr lang="en-US" dirty="0" smtClean="0"/>
              <a:t>PO </a:t>
            </a:r>
            <a:r>
              <a:rPr lang="en-US" dirty="0"/>
              <a:t>clinging to </a:t>
            </a:r>
            <a:r>
              <a:rPr lang="en-US" dirty="0" smtClean="0"/>
              <a:t>tasks (no changes mid-sprint)</a:t>
            </a:r>
            <a:endParaRPr lang="en-US" dirty="0"/>
          </a:p>
          <a:p>
            <a:r>
              <a:rPr lang="en-US" dirty="0" smtClean="0"/>
              <a:t>Inflexible PO in face of reality</a:t>
            </a:r>
            <a:endParaRPr lang="en-US" dirty="0"/>
          </a:p>
          <a:p>
            <a:r>
              <a:rPr lang="en-US" dirty="0" smtClean="0"/>
              <a:t>Delaying </a:t>
            </a:r>
            <a:r>
              <a:rPr lang="en-US" dirty="0"/>
              <a:t>PO (should accept items as done mid-sprint in the spirit of </a:t>
            </a:r>
            <a:r>
              <a:rPr lang="en-US" dirty="0" smtClean="0"/>
              <a:t>continuous integration, can’t only check in every two weeks)</a:t>
            </a:r>
            <a:endParaRPr lang="en-US" dirty="0"/>
          </a:p>
          <a:p>
            <a:r>
              <a:rPr lang="en-US" dirty="0" smtClean="0"/>
              <a:t>Misuse </a:t>
            </a:r>
            <a:r>
              <a:rPr lang="en-US" dirty="0"/>
              <a:t>of sprint cancellation (must be done sometimes - see next point - but only </a:t>
            </a:r>
            <a:r>
              <a:rPr lang="en-US" dirty="0" smtClean="0"/>
              <a:t>in consultation </a:t>
            </a:r>
            <a:r>
              <a:rPr lang="en-US" dirty="0"/>
              <a:t>with the team since maybe they can “save” the sprint!)</a:t>
            </a:r>
          </a:p>
          <a:p>
            <a:r>
              <a:rPr lang="en-US" dirty="0" smtClean="0"/>
              <a:t>No </a:t>
            </a:r>
            <a:r>
              <a:rPr lang="en-US" dirty="0"/>
              <a:t>sprint cancellation (e.g. if management cancels a feature or product completely </a:t>
            </a:r>
            <a:r>
              <a:rPr lang="en-US" dirty="0" smtClean="0"/>
              <a:t>and finishing </a:t>
            </a:r>
            <a:r>
              <a:rPr lang="en-US" dirty="0"/>
              <a:t>the sprint would be a waste)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9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779</Words>
  <Application>Microsoft Office PowerPoint</Application>
  <PresentationFormat>On-screen Show (4:3)</PresentationFormat>
  <Paragraphs>97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Dark Scrum and  Scrum Anti-patterns</vt:lpstr>
      <vt:lpstr>Obama’s Trauma Team Software Development Strategy</vt:lpstr>
      <vt:lpstr>Agile Philosophy and Scrum in OTT</vt:lpstr>
      <vt:lpstr>Scrum Anti-patterns in OTT</vt:lpstr>
      <vt:lpstr>Dark Scrum Discussion</vt:lpstr>
      <vt:lpstr>Notes on Dark Scrum</vt:lpstr>
      <vt:lpstr>Keeping Power Holders at Bay</vt:lpstr>
      <vt:lpstr>Scrum Anti-Patterns</vt:lpstr>
      <vt:lpstr>Product Owner Anti-patterns</vt:lpstr>
      <vt:lpstr>Developer Team Anti-patterns</vt:lpstr>
      <vt:lpstr>Scrum Master Anti-patterns</vt:lpstr>
      <vt:lpstr>Scrum Team Anti-patterns</vt:lpstr>
      <vt:lpstr>Project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53</cp:revision>
  <dcterms:created xsi:type="dcterms:W3CDTF">2016-01-21T02:03:40Z</dcterms:created>
  <dcterms:modified xsi:type="dcterms:W3CDTF">2019-09-05T15:47:13Z</dcterms:modified>
</cp:coreProperties>
</file>