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1" r:id="rId6"/>
    <p:sldId id="262" r:id="rId7"/>
    <p:sldId id="260" r:id="rId8"/>
    <p:sldId id="263" r:id="rId9"/>
    <p:sldId id="264" r:id="rId10"/>
    <p:sldId id="265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Ferry" initials="DF" lastIdx="1" clrIdx="0">
    <p:extLst>
      <p:ext uri="{19B8F6BF-5375-455C-9EA6-DF929625EA0E}">
        <p15:presenceInfo xmlns:p15="http://schemas.microsoft.com/office/powerpoint/2012/main" userId="S::david.ferry@slu.edu::ccccf7f2-bd58-438b-b9c3-5ba49d705f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7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4BF9-4F82-4169-95B0-797E1744D4A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0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Branching Models </a:t>
            </a:r>
            <a:br>
              <a:rPr lang="en-US" dirty="0"/>
            </a:br>
            <a:r>
              <a:rPr lang="en-US" dirty="0"/>
              <a:t>and Workflows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Kevin Scannell, David Ferry</a:t>
            </a:r>
            <a:br>
              <a:rPr lang="en-US" sz="1800" dirty="0"/>
            </a:br>
            <a:r>
              <a:rPr lang="en-US" sz="1800" dirty="0"/>
              <a:t>CSCI 5030 – Principles of Software Development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387B-2F92-43C9-BC5F-7A2D502B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Typical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2943-92F2-475C-8FF4-F01153334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When both branches have some commits</a:t>
            </a:r>
            <a:br>
              <a:rPr lang="en-US" sz="2000" dirty="0"/>
            </a:br>
            <a:r>
              <a:rPr lang="en-US" sz="2000" dirty="0"/>
              <a:t>after their last common ancestor, Git</a:t>
            </a:r>
            <a:br>
              <a:rPr lang="en-US" sz="2000" dirty="0"/>
            </a:br>
            <a:r>
              <a:rPr lang="en-US" sz="2000" dirty="0"/>
              <a:t>creates a new commit that reconciles</a:t>
            </a:r>
            <a:br>
              <a:rPr lang="en-US" sz="2000" dirty="0"/>
            </a:br>
            <a:r>
              <a:rPr lang="en-US" sz="2000" dirty="0"/>
              <a:t>the differences between them.</a:t>
            </a:r>
          </a:p>
          <a:p>
            <a:r>
              <a:rPr lang="en-US" sz="2000" dirty="0"/>
              <a:t>Merge commit is ugly, usually a listing</a:t>
            </a:r>
            <a:br>
              <a:rPr lang="en-US" sz="2000" dirty="0"/>
            </a:br>
            <a:r>
              <a:rPr lang="en-US" sz="2000" dirty="0"/>
              <a:t>of all commits made on the branch</a:t>
            </a:r>
            <a:br>
              <a:rPr lang="en-US" sz="2000" dirty="0"/>
            </a:br>
            <a:r>
              <a:rPr lang="en-US" sz="2000" dirty="0"/>
              <a:t>since the common ancestor</a:t>
            </a:r>
          </a:p>
          <a:p>
            <a:r>
              <a:rPr lang="en-US" sz="2000" dirty="0"/>
              <a:t>From the point of view of the master</a:t>
            </a:r>
            <a:br>
              <a:rPr lang="en-US" sz="2000" dirty="0"/>
            </a:br>
            <a:r>
              <a:rPr lang="en-US" sz="2000" dirty="0"/>
              <a:t>branch, having all the commits in the</a:t>
            </a:r>
            <a:br>
              <a:rPr lang="en-US" sz="2000" dirty="0"/>
            </a:br>
            <a:r>
              <a:rPr lang="en-US" sz="2000" dirty="0"/>
              <a:t>feature branch is not helpful. Instead</a:t>
            </a:r>
            <a:br>
              <a:rPr lang="en-US" sz="2000" dirty="0"/>
            </a:br>
            <a:r>
              <a:rPr lang="en-US" sz="2000" dirty="0"/>
              <a:t>“adding feature XYZ” would be useful.</a:t>
            </a:r>
          </a:p>
          <a:p>
            <a:r>
              <a:rPr lang="en-US" sz="2000" dirty="0"/>
              <a:t>Solution: rebasing</a:t>
            </a:r>
          </a:p>
          <a:p>
            <a:pPr lvl="1"/>
            <a:r>
              <a:rPr lang="en-US" sz="1600" dirty="0"/>
              <a:t>Avoids “merge commit Christmas tree”</a:t>
            </a:r>
          </a:p>
          <a:p>
            <a:pPr lvl="1"/>
            <a:r>
              <a:rPr lang="en-US" sz="1600" dirty="0"/>
              <a:t>Some teams love it, some hate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682C4-9051-4E9B-AB92-242C8918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9A28D-8C16-4539-A6DD-BE29BCC4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E0ABEF-A458-4F3B-B742-5524006914DA}"/>
              </a:ext>
            </a:extLst>
          </p:cNvPr>
          <p:cNvSpPr/>
          <p:nvPr/>
        </p:nvSpPr>
        <p:spPr>
          <a:xfrm>
            <a:off x="6723993" y="1435561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C67EE5-82C8-4231-9050-0612AE260B06}"/>
              </a:ext>
            </a:extLst>
          </p:cNvPr>
          <p:cNvSpPr/>
          <p:nvPr/>
        </p:nvSpPr>
        <p:spPr>
          <a:xfrm>
            <a:off x="6723993" y="2426161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0FCC1C-914E-49B0-AA5D-C708D7CE57FC}"/>
              </a:ext>
            </a:extLst>
          </p:cNvPr>
          <p:cNvSpPr/>
          <p:nvPr/>
        </p:nvSpPr>
        <p:spPr>
          <a:xfrm>
            <a:off x="6723993" y="3355642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E791C2-FA80-43CC-8E64-656EC28E7525}"/>
              </a:ext>
            </a:extLst>
          </p:cNvPr>
          <p:cNvSpPr/>
          <p:nvPr/>
        </p:nvSpPr>
        <p:spPr>
          <a:xfrm>
            <a:off x="7676493" y="2008287"/>
            <a:ext cx="457200" cy="4572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02B05F-57BB-4F78-8743-7570B08C3DB7}"/>
              </a:ext>
            </a:extLst>
          </p:cNvPr>
          <p:cNvSpPr/>
          <p:nvPr/>
        </p:nvSpPr>
        <p:spPr>
          <a:xfrm>
            <a:off x="7676493" y="2998887"/>
            <a:ext cx="457200" cy="4572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4C4267-3FB9-4E30-BE16-3DC4F545656E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6952593" y="1892761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B6C119-F8BF-48CE-8C3C-58544F0965E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952593" y="2883361"/>
            <a:ext cx="0" cy="472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24121A-EA9D-43E1-984E-CC670B94E784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7181193" y="1664161"/>
            <a:ext cx="562255" cy="411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924F9E-C1A3-45B1-8337-CEF3097B1C99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7905093" y="2465487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25694B-CEEA-41DB-9F48-4FAE0469260A}"/>
              </a:ext>
            </a:extLst>
          </p:cNvPr>
          <p:cNvCxnSpPr/>
          <p:nvPr/>
        </p:nvCxnSpPr>
        <p:spPr>
          <a:xfrm>
            <a:off x="6952593" y="902161"/>
            <a:ext cx="0" cy="53340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44728C-4723-4380-9F64-708676B9BFA6}"/>
              </a:ext>
            </a:extLst>
          </p:cNvPr>
          <p:cNvSpPr txBox="1"/>
          <p:nvPr/>
        </p:nvSpPr>
        <p:spPr>
          <a:xfrm rot="5400000">
            <a:off x="6454038" y="5033011"/>
            <a:ext cx="1054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118283-4707-44B1-A757-23259438199A}"/>
              </a:ext>
            </a:extLst>
          </p:cNvPr>
          <p:cNvSpPr txBox="1"/>
          <p:nvPr/>
        </p:nvSpPr>
        <p:spPr>
          <a:xfrm rot="5400000">
            <a:off x="7361438" y="3741768"/>
            <a:ext cx="1091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A8A57-9749-49DD-873E-2E7EB70FE76F}"/>
              </a:ext>
            </a:extLst>
          </p:cNvPr>
          <p:cNvSpPr txBox="1"/>
          <p:nvPr/>
        </p:nvSpPr>
        <p:spPr>
          <a:xfrm>
            <a:off x="6036199" y="4270902"/>
            <a:ext cx="71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8A2555-7B8A-4DBD-BEC2-FB867C8E35DC}"/>
              </a:ext>
            </a:extLst>
          </p:cNvPr>
          <p:cNvSpPr txBox="1"/>
          <p:nvPr/>
        </p:nvSpPr>
        <p:spPr>
          <a:xfrm>
            <a:off x="8107124" y="3039809"/>
            <a:ext cx="71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1ECA94-F22F-4E6F-AC01-764D740AE3AD}"/>
              </a:ext>
            </a:extLst>
          </p:cNvPr>
          <p:cNvSpPr/>
          <p:nvPr/>
        </p:nvSpPr>
        <p:spPr>
          <a:xfrm>
            <a:off x="6723993" y="4226968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129B41-3978-4167-A699-9E0A836D7A7E}"/>
              </a:ext>
            </a:extLst>
          </p:cNvPr>
          <p:cNvCxnSpPr>
            <a:cxnSpLocks/>
            <a:stCxn id="8" idx="4"/>
            <a:endCxn id="20" idx="0"/>
          </p:cNvCxnSpPr>
          <p:nvPr/>
        </p:nvCxnSpPr>
        <p:spPr>
          <a:xfrm>
            <a:off x="6952593" y="3812842"/>
            <a:ext cx="0" cy="414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60E29F-76D7-49F2-A69A-F5397FDBBDDA}"/>
              </a:ext>
            </a:extLst>
          </p:cNvPr>
          <p:cNvCxnSpPr>
            <a:cxnSpLocks/>
            <a:stCxn id="10" idx="3"/>
            <a:endCxn id="20" idx="7"/>
          </p:cNvCxnSpPr>
          <p:nvPr/>
        </p:nvCxnSpPr>
        <p:spPr>
          <a:xfrm flipH="1">
            <a:off x="7114238" y="3389132"/>
            <a:ext cx="629210" cy="9047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57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2C10-7645-4488-9FCB-5F8D08AC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25A6-9945-4E9A-ABB0-5A8B90A5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“Re-bases” the commits from one branch</a:t>
            </a:r>
            <a:br>
              <a:rPr lang="en-US" sz="2000" dirty="0"/>
            </a:br>
            <a:r>
              <a:rPr lang="en-US" sz="2000" dirty="0"/>
              <a:t>on top of the commits from another branch.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Temporarily rewind master branch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Apply commits from feature branch</a:t>
            </a:r>
            <a:br>
              <a:rPr lang="en-US" sz="2000" dirty="0"/>
            </a:br>
            <a:r>
              <a:rPr lang="en-US" sz="2000" dirty="0"/>
              <a:t>to common ancestor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Replay commits from master branch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Rebasing reorganizes the commit tree</a:t>
            </a:r>
            <a:br>
              <a:rPr lang="en-US" sz="2000" dirty="0"/>
            </a:br>
            <a:r>
              <a:rPr lang="en-US" sz="2000" dirty="0"/>
              <a:t>so it looks like a branch was instead a</a:t>
            </a:r>
            <a:br>
              <a:rPr lang="en-US" sz="2000" dirty="0"/>
            </a:br>
            <a:r>
              <a:rPr lang="en-US" sz="2000" dirty="0"/>
              <a:t>straight-line development path.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03E68-FE1A-4A79-B1C6-908FA7CD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F4A41-2CCE-4DD7-967A-884ADEFF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CDF473-63C6-4476-B45E-50B273485CB5}"/>
              </a:ext>
            </a:extLst>
          </p:cNvPr>
          <p:cNvSpPr/>
          <p:nvPr/>
        </p:nvSpPr>
        <p:spPr>
          <a:xfrm>
            <a:off x="6723993" y="1435561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EE2F81-4DCF-4DFD-AE5D-003CD78FA870}"/>
              </a:ext>
            </a:extLst>
          </p:cNvPr>
          <p:cNvGrpSpPr/>
          <p:nvPr/>
        </p:nvGrpSpPr>
        <p:grpSpPr>
          <a:xfrm>
            <a:off x="6723993" y="1892761"/>
            <a:ext cx="457200" cy="1920081"/>
            <a:chOff x="6723993" y="1892761"/>
            <a:chExt cx="457200" cy="19200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504257E-282F-4FA6-9A82-A513D691012F}"/>
                </a:ext>
              </a:extLst>
            </p:cNvPr>
            <p:cNvSpPr/>
            <p:nvPr/>
          </p:nvSpPr>
          <p:spPr>
            <a:xfrm>
              <a:off x="6723993" y="2426161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1C60EDD-D775-4548-85D8-642807884883}"/>
                </a:ext>
              </a:extLst>
            </p:cNvPr>
            <p:cNvSpPr/>
            <p:nvPr/>
          </p:nvSpPr>
          <p:spPr>
            <a:xfrm>
              <a:off x="6723993" y="3355642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983F05C-DA39-48C9-A650-4EC47D2BE44F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6952593" y="1892761"/>
              <a:ext cx="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3324EC-2F28-41BA-BD37-2DFBDDD07AE8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6952593" y="2883361"/>
              <a:ext cx="0" cy="4722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AE81F0-5A40-49D8-B1D8-02D6545D9D5F}"/>
              </a:ext>
            </a:extLst>
          </p:cNvPr>
          <p:cNvCxnSpPr/>
          <p:nvPr/>
        </p:nvCxnSpPr>
        <p:spPr>
          <a:xfrm>
            <a:off x="6952593" y="902161"/>
            <a:ext cx="0" cy="53340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2197A4E-26AC-4141-9FB7-8930271AC72F}"/>
              </a:ext>
            </a:extLst>
          </p:cNvPr>
          <p:cNvSpPr txBox="1"/>
          <p:nvPr/>
        </p:nvSpPr>
        <p:spPr>
          <a:xfrm rot="5400000">
            <a:off x="6440896" y="4145285"/>
            <a:ext cx="1054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680564-9F65-4FE7-A5BA-3799D5D9F0F9}"/>
              </a:ext>
            </a:extLst>
          </p:cNvPr>
          <p:cNvSpPr txBox="1"/>
          <p:nvPr/>
        </p:nvSpPr>
        <p:spPr>
          <a:xfrm rot="5400000">
            <a:off x="7361438" y="3741768"/>
            <a:ext cx="1091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26FCDB-F268-447A-B0DF-E386FF01A0CF}"/>
              </a:ext>
            </a:extLst>
          </p:cNvPr>
          <p:cNvSpPr txBox="1"/>
          <p:nvPr/>
        </p:nvSpPr>
        <p:spPr>
          <a:xfrm>
            <a:off x="6036198" y="3440592"/>
            <a:ext cx="71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1CB16C-F49E-46E7-B527-5D5EB49B5E65}"/>
              </a:ext>
            </a:extLst>
          </p:cNvPr>
          <p:cNvSpPr txBox="1"/>
          <p:nvPr/>
        </p:nvSpPr>
        <p:spPr>
          <a:xfrm>
            <a:off x="8107124" y="3039809"/>
            <a:ext cx="71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99EBCB-F5BC-4443-A9A4-4BCC602D0A47}"/>
              </a:ext>
            </a:extLst>
          </p:cNvPr>
          <p:cNvGrpSpPr/>
          <p:nvPr/>
        </p:nvGrpSpPr>
        <p:grpSpPr>
          <a:xfrm>
            <a:off x="6723993" y="1892761"/>
            <a:ext cx="457200" cy="1920081"/>
            <a:chOff x="6723993" y="1892761"/>
            <a:chExt cx="457200" cy="19200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EF89B8B-2E05-40B1-9537-7FD52E7141FD}"/>
                </a:ext>
              </a:extLst>
            </p:cNvPr>
            <p:cNvSpPr/>
            <p:nvPr/>
          </p:nvSpPr>
          <p:spPr>
            <a:xfrm>
              <a:off x="6723993" y="2426161"/>
              <a:ext cx="457200" cy="4572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E60A55B-E767-488D-8DA9-7CBE9CDFC779}"/>
                </a:ext>
              </a:extLst>
            </p:cNvPr>
            <p:cNvSpPr/>
            <p:nvPr/>
          </p:nvSpPr>
          <p:spPr>
            <a:xfrm>
              <a:off x="6723993" y="3355642"/>
              <a:ext cx="457200" cy="4572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AF461E-6DE1-4623-B410-92ABD82F6C91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6952593" y="1892761"/>
              <a:ext cx="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088835C-6091-4639-B7DD-CCCD99DD22DB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>
              <a:off x="6952593" y="2883361"/>
              <a:ext cx="0" cy="4722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ED3A6A-DDC7-4895-9F47-E57BA1E7F39E}"/>
              </a:ext>
            </a:extLst>
          </p:cNvPr>
          <p:cNvGrpSpPr/>
          <p:nvPr/>
        </p:nvGrpSpPr>
        <p:grpSpPr>
          <a:xfrm>
            <a:off x="7181193" y="1664161"/>
            <a:ext cx="952500" cy="1791926"/>
            <a:chOff x="7181193" y="1664161"/>
            <a:chExt cx="952500" cy="179192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597BB62-BB0C-491C-9D0C-98F322485AD6}"/>
                </a:ext>
              </a:extLst>
            </p:cNvPr>
            <p:cNvSpPr/>
            <p:nvPr/>
          </p:nvSpPr>
          <p:spPr>
            <a:xfrm>
              <a:off x="7676493" y="2008287"/>
              <a:ext cx="457200" cy="4572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3755D1-5658-4960-B373-4C682869ED5B}"/>
                </a:ext>
              </a:extLst>
            </p:cNvPr>
            <p:cNvSpPr/>
            <p:nvPr/>
          </p:nvSpPr>
          <p:spPr>
            <a:xfrm>
              <a:off x="7676493" y="2998887"/>
              <a:ext cx="457200" cy="4572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EBB9BE0-BFF7-4763-8F48-29A4A2B0958E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7181193" y="1664161"/>
              <a:ext cx="562255" cy="4110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F5DB2E-2F28-46C7-A94F-467F28DF65BF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7905093" y="2465487"/>
              <a:ext cx="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936D65-C6D6-4BBB-905F-28643A405A59}"/>
              </a:ext>
            </a:extLst>
          </p:cNvPr>
          <p:cNvGrpSpPr/>
          <p:nvPr/>
        </p:nvGrpSpPr>
        <p:grpSpPr>
          <a:xfrm>
            <a:off x="6723993" y="3809924"/>
            <a:ext cx="457200" cy="1920081"/>
            <a:chOff x="6876393" y="2045161"/>
            <a:chExt cx="457200" cy="19200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361F60D-42FE-465C-A097-865FE04EDCB0}"/>
                </a:ext>
              </a:extLst>
            </p:cNvPr>
            <p:cNvSpPr/>
            <p:nvPr/>
          </p:nvSpPr>
          <p:spPr>
            <a:xfrm>
              <a:off x="6876393" y="2578561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F72C8ED-2E05-47A0-AD45-135C0FAC1D5D}"/>
                </a:ext>
              </a:extLst>
            </p:cNvPr>
            <p:cNvSpPr/>
            <p:nvPr/>
          </p:nvSpPr>
          <p:spPr>
            <a:xfrm>
              <a:off x="6876393" y="3508042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7BC684E-E15D-4301-87F1-886B5BE223D4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7104993" y="2045161"/>
              <a:ext cx="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A9853D0-47C0-48EB-9A73-BEB754EB961A}"/>
                </a:ext>
              </a:extLst>
            </p:cNvPr>
            <p:cNvCxnSpPr>
              <a:cxnSpLocks/>
              <a:stCxn id="32" idx="4"/>
              <a:endCxn id="33" idx="0"/>
            </p:cNvCxnSpPr>
            <p:nvPr/>
          </p:nvCxnSpPr>
          <p:spPr>
            <a:xfrm>
              <a:off x="7104993" y="3035761"/>
              <a:ext cx="0" cy="4722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876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3333E-6 L -0.06146 -0.0416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208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-0.22656 0.0583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5" y="287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22222E-6 L 0.00087 0.2715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356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04687 0.1766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FC66-1552-437F-AD38-685A5114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 Pitfall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F42B-7F07-4605-87CC-717D548F0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Caution: Be careful with rebasing</a:t>
            </a:r>
            <a:br>
              <a:rPr lang="en-US" sz="2000" dirty="0"/>
            </a:br>
            <a:r>
              <a:rPr lang="en-US" sz="2000" dirty="0"/>
              <a:t>“in public” with shared repositories.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Commits in Git are identified by</a:t>
            </a:r>
            <a:br>
              <a:rPr lang="en-US" sz="2000" dirty="0"/>
            </a:br>
            <a:r>
              <a:rPr lang="en-US" sz="2000" dirty="0"/>
              <a:t>a hash of, among other things,</a:t>
            </a:r>
            <a:br>
              <a:rPr lang="en-US" sz="2000" dirty="0"/>
            </a:br>
            <a:r>
              <a:rPr lang="en-US" sz="2000" dirty="0"/>
              <a:t>their ancestor. The bright red</a:t>
            </a:r>
            <a:br>
              <a:rPr lang="en-US" sz="2000" dirty="0"/>
            </a:br>
            <a:r>
              <a:rPr lang="en-US" sz="2000" dirty="0"/>
              <a:t>commit </a:t>
            </a:r>
            <a:r>
              <a:rPr lang="en-US" sz="2000" i="1" dirty="0"/>
              <a:t>has the same contents</a:t>
            </a:r>
            <a:br>
              <a:rPr lang="en-US" sz="2000" dirty="0"/>
            </a:br>
            <a:r>
              <a:rPr lang="en-US" sz="2000" dirty="0"/>
              <a:t>as the original purple commit,</a:t>
            </a:r>
            <a:br>
              <a:rPr lang="en-US" sz="2000" dirty="0"/>
            </a:br>
            <a:r>
              <a:rPr lang="en-US" sz="2000" i="1" dirty="0"/>
              <a:t>but it is not the same commit.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someone else has created work with</a:t>
            </a:r>
            <a:br>
              <a:rPr lang="en-US" sz="2000" dirty="0"/>
            </a:br>
            <a:r>
              <a:rPr lang="en-US" sz="2000" dirty="0"/>
              <a:t>the original commit, that node no longer</a:t>
            </a:r>
            <a:br>
              <a:rPr lang="en-US" sz="2000" dirty="0"/>
            </a:br>
            <a:r>
              <a:rPr lang="en-US" sz="2000" dirty="0"/>
              <a:t>exists in the rebased timeline.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B3BAB-7164-4DB4-A253-89879C6C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B7533-B8F0-457D-9E57-43CCE1FC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EB433D-CD6B-4AD7-B2AE-663638CAD58D}"/>
              </a:ext>
            </a:extLst>
          </p:cNvPr>
          <p:cNvSpPr/>
          <p:nvPr/>
        </p:nvSpPr>
        <p:spPr>
          <a:xfrm>
            <a:off x="6723993" y="1435561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D2A0CB-EE0A-4947-A1C3-80A404AED9BC}"/>
              </a:ext>
            </a:extLst>
          </p:cNvPr>
          <p:cNvCxnSpPr/>
          <p:nvPr/>
        </p:nvCxnSpPr>
        <p:spPr>
          <a:xfrm>
            <a:off x="6952593" y="902161"/>
            <a:ext cx="0" cy="53340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1BAE2E99-E48E-41AF-AE89-5D5796EFE76F}"/>
              </a:ext>
            </a:extLst>
          </p:cNvPr>
          <p:cNvGrpSpPr/>
          <p:nvPr/>
        </p:nvGrpSpPr>
        <p:grpSpPr>
          <a:xfrm>
            <a:off x="6723993" y="1892761"/>
            <a:ext cx="457200" cy="1920081"/>
            <a:chOff x="6723993" y="1892761"/>
            <a:chExt cx="457200" cy="19200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5126A4-30B8-4233-A22C-EDEB54F16DA2}"/>
                </a:ext>
              </a:extLst>
            </p:cNvPr>
            <p:cNvSpPr/>
            <p:nvPr/>
          </p:nvSpPr>
          <p:spPr>
            <a:xfrm>
              <a:off x="6723993" y="2426161"/>
              <a:ext cx="457200" cy="4572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51FDD35-831E-459A-BEA7-54D0664777F2}"/>
                </a:ext>
              </a:extLst>
            </p:cNvPr>
            <p:cNvSpPr/>
            <p:nvPr/>
          </p:nvSpPr>
          <p:spPr>
            <a:xfrm>
              <a:off x="6723993" y="3355642"/>
              <a:ext cx="457200" cy="4572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17C0EE4-385D-4F8A-953F-0E6F7C2F16E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6952593" y="1892761"/>
              <a:ext cx="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400C17-633D-42AB-8CC7-9DFEE735A77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6952593" y="2883361"/>
              <a:ext cx="0" cy="4722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3F7FABB-CE5A-41D8-AFDC-B2C44F7FB010}"/>
              </a:ext>
            </a:extLst>
          </p:cNvPr>
          <p:cNvSpPr/>
          <p:nvPr/>
        </p:nvSpPr>
        <p:spPr>
          <a:xfrm>
            <a:off x="6723993" y="4343324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F81D0B-03FC-4747-9FC9-06203314CD5A}"/>
              </a:ext>
            </a:extLst>
          </p:cNvPr>
          <p:cNvSpPr/>
          <p:nvPr/>
        </p:nvSpPr>
        <p:spPr>
          <a:xfrm>
            <a:off x="6723993" y="5272805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E31202-9CDD-448A-9127-3D7FA3576E65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952593" y="3809924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FDC541-EF3E-4E7B-9628-5703728E7E21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6952593" y="4800524"/>
            <a:ext cx="0" cy="472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50617CA-FC4B-40FF-B992-248441075E50}"/>
              </a:ext>
            </a:extLst>
          </p:cNvPr>
          <p:cNvSpPr/>
          <p:nvPr/>
        </p:nvSpPr>
        <p:spPr>
          <a:xfrm>
            <a:off x="7639050" y="1432097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9F50A8F-D964-4AA8-9251-13E35F41E2B6}"/>
              </a:ext>
            </a:extLst>
          </p:cNvPr>
          <p:cNvSpPr/>
          <p:nvPr/>
        </p:nvSpPr>
        <p:spPr>
          <a:xfrm>
            <a:off x="7639050" y="2422697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E5E726-DE74-45F1-91E3-93954E4EAA70}"/>
              </a:ext>
            </a:extLst>
          </p:cNvPr>
          <p:cNvSpPr/>
          <p:nvPr/>
        </p:nvSpPr>
        <p:spPr>
          <a:xfrm>
            <a:off x="7639050" y="3352178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43E80EE-CC37-4008-B84A-3F5BECD26F04}"/>
              </a:ext>
            </a:extLst>
          </p:cNvPr>
          <p:cNvSpPr/>
          <p:nvPr/>
        </p:nvSpPr>
        <p:spPr>
          <a:xfrm>
            <a:off x="8591550" y="2004823"/>
            <a:ext cx="457200" cy="4572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32A87A5-4A5F-41E1-927E-E1048C34B52D}"/>
              </a:ext>
            </a:extLst>
          </p:cNvPr>
          <p:cNvSpPr/>
          <p:nvPr/>
        </p:nvSpPr>
        <p:spPr>
          <a:xfrm>
            <a:off x="8591550" y="2995423"/>
            <a:ext cx="457200" cy="4572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A5E873-33F2-4C91-B928-FBCCC4951E45}"/>
              </a:ext>
            </a:extLst>
          </p:cNvPr>
          <p:cNvCxnSpPr>
            <a:stCxn id="35" idx="4"/>
            <a:endCxn id="36" idx="0"/>
          </p:cNvCxnSpPr>
          <p:nvPr/>
        </p:nvCxnSpPr>
        <p:spPr>
          <a:xfrm>
            <a:off x="7867650" y="1889297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03A56D-8E80-4585-8B35-44331E03B898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7867650" y="2879897"/>
            <a:ext cx="0" cy="472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FF3D23-4AC7-4FE8-916A-3A3E9A1A7C06}"/>
              </a:ext>
            </a:extLst>
          </p:cNvPr>
          <p:cNvCxnSpPr>
            <a:cxnSpLocks/>
            <a:stCxn id="35" idx="6"/>
            <a:endCxn id="38" idx="1"/>
          </p:cNvCxnSpPr>
          <p:nvPr/>
        </p:nvCxnSpPr>
        <p:spPr>
          <a:xfrm>
            <a:off x="8096250" y="1660697"/>
            <a:ext cx="562255" cy="411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CEEE86-2C80-4F18-AB66-66280B0A98F4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>
            <a:off x="8820150" y="2462023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7AB8E9-34EE-4219-B207-13E65E1B282D}"/>
              </a:ext>
            </a:extLst>
          </p:cNvPr>
          <p:cNvCxnSpPr/>
          <p:nvPr/>
        </p:nvCxnSpPr>
        <p:spPr>
          <a:xfrm>
            <a:off x="7867650" y="898697"/>
            <a:ext cx="0" cy="53340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39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19B6-79DC-45C7-B9F5-0E6DE121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6782" y="227013"/>
            <a:ext cx="8229600" cy="1143000"/>
          </a:xfrm>
        </p:spPr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4A0C-FFB5-4F1A-AE2B-DD8F6D73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rebasing can “rewrite history” you can</a:t>
            </a:r>
            <a:br>
              <a:rPr lang="en-US" sz="2000" dirty="0"/>
            </a:br>
            <a:r>
              <a:rPr lang="en-US" sz="2000" dirty="0"/>
              <a:t>also use it to modify previous commit logs.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git rebase –</a:t>
            </a:r>
            <a:r>
              <a:rPr lang="en-US" sz="2000" dirty="0" err="1"/>
              <a:t>i</a:t>
            </a:r>
            <a:r>
              <a:rPr lang="en-US" sz="2000" dirty="0"/>
              <a:t> HEAD~3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You can also split comments as well.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can be used to clean up a confusing</a:t>
            </a:r>
            <a:br>
              <a:rPr lang="en-US" sz="2000" dirty="0"/>
            </a:br>
            <a:r>
              <a:rPr lang="en-US" sz="2000" dirty="0"/>
              <a:t>or otherwise unfortunate </a:t>
            </a:r>
            <a:r>
              <a:rPr lang="en-US" sz="2000"/>
              <a:t>commit history.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CEEFE-E31E-4F86-BEA7-856AAA58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33025-7DCC-4E34-BB2B-8129B8F6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CFFFFC-3F4F-437B-90ED-9A0C4FC24E7D}"/>
              </a:ext>
            </a:extLst>
          </p:cNvPr>
          <p:cNvGrpSpPr/>
          <p:nvPr/>
        </p:nvGrpSpPr>
        <p:grpSpPr>
          <a:xfrm>
            <a:off x="6936810" y="1015078"/>
            <a:ext cx="457200" cy="4827844"/>
            <a:chOff x="6723993" y="902161"/>
            <a:chExt cx="457200" cy="482784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298989D-33E3-41C7-8982-42AE7122C656}"/>
                </a:ext>
              </a:extLst>
            </p:cNvPr>
            <p:cNvSpPr/>
            <p:nvPr/>
          </p:nvSpPr>
          <p:spPr>
            <a:xfrm>
              <a:off x="6723993" y="1435561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B2AB27C-3303-4F80-9046-26A238E9F6DE}"/>
                </a:ext>
              </a:extLst>
            </p:cNvPr>
            <p:cNvCxnSpPr/>
            <p:nvPr/>
          </p:nvCxnSpPr>
          <p:spPr>
            <a:xfrm>
              <a:off x="6952593" y="902161"/>
              <a:ext cx="0" cy="53340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A5CCC0-9D0F-40D2-B7C2-586FF6394D27}"/>
                </a:ext>
              </a:extLst>
            </p:cNvPr>
            <p:cNvGrpSpPr/>
            <p:nvPr/>
          </p:nvGrpSpPr>
          <p:grpSpPr>
            <a:xfrm>
              <a:off x="6723993" y="1892761"/>
              <a:ext cx="457200" cy="1920081"/>
              <a:chOff x="6723993" y="1892761"/>
              <a:chExt cx="457200" cy="1920081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279D382-474B-4446-9393-4552AFBA6770}"/>
                  </a:ext>
                </a:extLst>
              </p:cNvPr>
              <p:cNvSpPr/>
              <p:nvPr/>
            </p:nvSpPr>
            <p:spPr>
              <a:xfrm>
                <a:off x="6723993" y="2426161"/>
                <a:ext cx="457200" cy="45720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4B9EEB3-AF9A-41FC-8254-2E65EA40361B}"/>
                  </a:ext>
                </a:extLst>
              </p:cNvPr>
              <p:cNvSpPr/>
              <p:nvPr/>
            </p:nvSpPr>
            <p:spPr>
              <a:xfrm>
                <a:off x="6723993" y="3355642"/>
                <a:ext cx="457200" cy="45720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3AA4FB8-DF45-41CF-AFC7-07BFE2521CA4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6952593" y="1892761"/>
                <a:ext cx="0" cy="5334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EA8C762-CF89-4B28-B90F-10EDCECCFBF3}"/>
                  </a:ext>
                </a:extLst>
              </p:cNvPr>
              <p:cNvCxnSpPr>
                <a:cxnSpLocks/>
                <a:stCxn id="9" idx="4"/>
                <a:endCxn id="10" idx="0"/>
              </p:cNvCxnSpPr>
              <p:nvPr/>
            </p:nvCxnSpPr>
            <p:spPr>
              <a:xfrm>
                <a:off x="6952593" y="2883361"/>
                <a:ext cx="0" cy="47228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DF523C3-E63A-4DC9-BA32-4F29F8690469}"/>
                </a:ext>
              </a:extLst>
            </p:cNvPr>
            <p:cNvGrpSpPr/>
            <p:nvPr/>
          </p:nvGrpSpPr>
          <p:grpSpPr>
            <a:xfrm>
              <a:off x="6723993" y="3809924"/>
              <a:ext cx="457200" cy="1920081"/>
              <a:chOff x="6876393" y="2045161"/>
              <a:chExt cx="457200" cy="1920081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D6041CD-8167-4330-995E-7AA9DA871518}"/>
                  </a:ext>
                </a:extLst>
              </p:cNvPr>
              <p:cNvSpPr/>
              <p:nvPr/>
            </p:nvSpPr>
            <p:spPr>
              <a:xfrm>
                <a:off x="6876393" y="2578561"/>
                <a:ext cx="457200" cy="45720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7E9BA0E-B990-400B-8DBD-101EE8A46B0B}"/>
                  </a:ext>
                </a:extLst>
              </p:cNvPr>
              <p:cNvSpPr/>
              <p:nvPr/>
            </p:nvSpPr>
            <p:spPr>
              <a:xfrm>
                <a:off x="6876393" y="3508042"/>
                <a:ext cx="457200" cy="45720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69F88A5-24DB-4B2C-A229-E635CA720913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>
                <a:off x="7104993" y="2045161"/>
                <a:ext cx="0" cy="5334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840F940-0BB3-4AEC-9B31-3055AF3F1616}"/>
                  </a:ext>
                </a:extLst>
              </p:cNvPr>
              <p:cNvCxnSpPr>
                <a:cxnSpLocks/>
                <a:stCxn id="14" idx="4"/>
                <a:endCxn id="15" idx="0"/>
              </p:cNvCxnSpPr>
              <p:nvPr/>
            </p:nvCxnSpPr>
            <p:spPr>
              <a:xfrm>
                <a:off x="7104993" y="3035761"/>
                <a:ext cx="0" cy="47228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6266E2B-C8FC-4E3C-8C08-40CBA467F90A}"/>
              </a:ext>
            </a:extLst>
          </p:cNvPr>
          <p:cNvSpPr txBox="1"/>
          <p:nvPr/>
        </p:nvSpPr>
        <p:spPr>
          <a:xfrm>
            <a:off x="6298647" y="5429656"/>
            <a:ext cx="71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CB4F49-D0F9-444E-93F8-664051ACFF37}"/>
              </a:ext>
            </a:extLst>
          </p:cNvPr>
          <p:cNvSpPr/>
          <p:nvPr/>
        </p:nvSpPr>
        <p:spPr>
          <a:xfrm>
            <a:off x="8253845" y="1548478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1010E4-621A-4F4A-BBD8-D003CA981791}"/>
              </a:ext>
            </a:extLst>
          </p:cNvPr>
          <p:cNvCxnSpPr/>
          <p:nvPr/>
        </p:nvCxnSpPr>
        <p:spPr>
          <a:xfrm>
            <a:off x="8482445" y="1015078"/>
            <a:ext cx="0" cy="53340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822864-AF8D-46C5-B42E-613C81EAB6BA}"/>
              </a:ext>
            </a:extLst>
          </p:cNvPr>
          <p:cNvSpPr/>
          <p:nvPr/>
        </p:nvSpPr>
        <p:spPr>
          <a:xfrm>
            <a:off x="8253845" y="2539078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8B9DDD-515E-45F7-B921-6DC3A61AD6AD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482445" y="2005678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77B047A-92FF-4378-B6BD-F551F666AEAD}"/>
              </a:ext>
            </a:extLst>
          </p:cNvPr>
          <p:cNvSpPr txBox="1"/>
          <p:nvPr/>
        </p:nvSpPr>
        <p:spPr>
          <a:xfrm>
            <a:off x="7598363" y="2542194"/>
            <a:ext cx="71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9C932A-C588-48EC-BE3D-1F20BC8CCC37}"/>
              </a:ext>
            </a:extLst>
          </p:cNvPr>
          <p:cNvSpPr txBox="1"/>
          <p:nvPr/>
        </p:nvSpPr>
        <p:spPr>
          <a:xfrm>
            <a:off x="6763857" y="626241"/>
            <a:ext cx="80310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C8E379-7606-4CA0-BFC5-62DC72086BA7}"/>
              </a:ext>
            </a:extLst>
          </p:cNvPr>
          <p:cNvSpPr txBox="1"/>
          <p:nvPr/>
        </p:nvSpPr>
        <p:spPr>
          <a:xfrm>
            <a:off x="8153316" y="626241"/>
            <a:ext cx="65825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07884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18651-0C1D-4E01-B4F5-FF1AB886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AE11F-E795-4DD4-96D3-4190609D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89C984-4062-4417-8BE9-117978392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6927"/>
            <a:ext cx="4166653" cy="617567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807FDBC-963F-4923-A5C3-CBF1E0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4038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“A Successful Git </a:t>
            </a:r>
            <a:br>
              <a:rPr lang="en-US" dirty="0"/>
            </a:br>
            <a:r>
              <a:rPr lang="en-US" dirty="0"/>
              <a:t>Branching Model”</a:t>
            </a:r>
          </a:p>
        </p:txBody>
      </p:sp>
    </p:spTree>
    <p:extLst>
      <p:ext uri="{BB962C8B-B14F-4D97-AF65-F5344CB8AC3E}">
        <p14:creationId xmlns:p14="http://schemas.microsoft.com/office/powerpoint/2010/main" val="14198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20BD-E9CB-4F50-9EC0-0DF8269A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 Successful Git Branching Model”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D7F3-0A78-4699-BE6D-BC3330A2E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Git allows frictionless branching and merging</a:t>
            </a:r>
          </a:p>
          <a:p>
            <a:pPr lvl="1"/>
            <a:r>
              <a:rPr lang="en-US" sz="2000" dirty="0"/>
              <a:t>Notes branching is an advanced topics in centralized/SVN books</a:t>
            </a:r>
          </a:p>
          <a:p>
            <a:pPr marL="0" indent="0">
              <a:buNone/>
            </a:pPr>
            <a:r>
              <a:rPr lang="en-US" sz="2400" dirty="0"/>
              <a:t>Branches that live forever: master and develop</a:t>
            </a:r>
          </a:p>
          <a:p>
            <a:pPr lvl="1"/>
            <a:r>
              <a:rPr lang="en-US" sz="2000" dirty="0"/>
              <a:t>master is stable, always production ready, pushes to master are releases by definition</a:t>
            </a:r>
          </a:p>
          <a:p>
            <a:pPr lvl="1"/>
            <a:r>
              <a:rPr lang="en-US" sz="2000" dirty="0"/>
              <a:t>develop is used to integrate completed features (where nightly builds might happen)</a:t>
            </a:r>
          </a:p>
          <a:p>
            <a:pPr marL="0" indent="0">
              <a:buNone/>
            </a:pPr>
            <a:r>
              <a:rPr lang="en-US" sz="2400" dirty="0"/>
              <a:t>Other branches: features, releases, hotfixes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 other branches allowed</a:t>
            </a:r>
          </a:p>
          <a:p>
            <a:pPr lvl="1"/>
            <a:r>
              <a:rPr lang="en-US" sz="2000" dirty="0"/>
              <a:t>We never branch off of a feature branch,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B1D31-1A1F-42C1-9B7D-81BFB3D5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712ED-C6F9-4E7C-A683-094130D7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1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4FA1-0613-419F-B650-622F109B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 Successful Git Branching Model”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BEA0-879E-4624-854B-16BB18213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Feature branches</a:t>
            </a:r>
          </a:p>
          <a:p>
            <a:pPr lvl="1"/>
            <a:r>
              <a:rPr lang="en-US" dirty="0"/>
              <a:t>Branch off develop and merge back to develop (or discarded)</a:t>
            </a:r>
          </a:p>
          <a:p>
            <a:pPr lvl="1"/>
            <a:r>
              <a:rPr lang="en-US" dirty="0"/>
              <a:t>Almost all changes, including trivial ones, or long-lived feature development</a:t>
            </a:r>
          </a:p>
          <a:p>
            <a:pPr marL="0" indent="0">
              <a:buNone/>
            </a:pPr>
            <a:r>
              <a:rPr lang="en-US" dirty="0"/>
              <a:t>Release branches</a:t>
            </a:r>
          </a:p>
          <a:p>
            <a:pPr lvl="1"/>
            <a:r>
              <a:rPr lang="en-US" dirty="0"/>
              <a:t>Branch off develop and merge to both develop and master.</a:t>
            </a:r>
          </a:p>
          <a:p>
            <a:pPr lvl="1"/>
            <a:r>
              <a:rPr lang="en-US" dirty="0"/>
              <a:t>Created in leadup to release, no new features added once branched, just bug fixes</a:t>
            </a:r>
          </a:p>
          <a:p>
            <a:pPr marL="0" indent="0">
              <a:buNone/>
            </a:pPr>
            <a:r>
              <a:rPr lang="en-US" dirty="0"/>
              <a:t>Hotfix branches</a:t>
            </a:r>
          </a:p>
          <a:p>
            <a:pPr lvl="1"/>
            <a:r>
              <a:rPr lang="en-US" dirty="0"/>
              <a:t>Branch off master and merge back to master and develop</a:t>
            </a:r>
          </a:p>
          <a:p>
            <a:pPr lvl="1"/>
            <a:r>
              <a:rPr lang="en-US" dirty="0"/>
              <a:t>Quick fixes of critical bugs in master branch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68A21-7C05-4EBB-BFCC-1B5F706A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0DCEC-EBBE-4C8A-ACA3-B078213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3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3D69-449E-4EEC-80FC-6C6A9B0C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Git Branching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E9903-B219-4E46-8AA0-F6D52A70F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Compare to the centralized approach</a:t>
            </a:r>
          </a:p>
          <a:p>
            <a:pPr lvl="1"/>
            <a:r>
              <a:rPr lang="en-US" dirty="0"/>
              <a:t>Branches are full, but lightweight copies</a:t>
            </a:r>
          </a:p>
          <a:p>
            <a:pPr lvl="2"/>
            <a:r>
              <a:rPr lang="en-US" dirty="0"/>
              <a:t>Implemented as a pointer to a commit</a:t>
            </a:r>
          </a:p>
          <a:p>
            <a:pPr lvl="2"/>
            <a:r>
              <a:rPr lang="en-US" dirty="0"/>
              <a:t>Centralized version control might be as heavyweight as full source code copy</a:t>
            </a:r>
          </a:p>
          <a:p>
            <a:pPr lvl="1"/>
            <a:r>
              <a:rPr lang="en-US" dirty="0"/>
              <a:t>“Workspace-oriented”</a:t>
            </a:r>
          </a:p>
          <a:p>
            <a:pPr lvl="2"/>
            <a:r>
              <a:rPr lang="en-US" dirty="0"/>
              <a:t>Commits are “snapshots” of the entire project</a:t>
            </a:r>
          </a:p>
          <a:p>
            <a:pPr lvl="2"/>
            <a:r>
              <a:rPr lang="en-US" dirty="0"/>
              <a:t>Branches are copies of the entire project</a:t>
            </a:r>
          </a:p>
          <a:p>
            <a:pPr lvl="2"/>
            <a:r>
              <a:rPr lang="en-US" dirty="0"/>
              <a:t>Versus revision histories of specific files</a:t>
            </a:r>
          </a:p>
          <a:p>
            <a:pPr lvl="1"/>
            <a:r>
              <a:rPr lang="en-US" dirty="0"/>
              <a:t>Feature branches keep prototype code separate from integration-ready code</a:t>
            </a:r>
          </a:p>
          <a:p>
            <a:pPr lvl="2"/>
            <a:r>
              <a:rPr lang="en-US" dirty="0"/>
              <a:t>Especially key when multiple developers are working simultaneously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F04EC-0455-48D8-AC85-2E86E9D8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91033-2383-46F8-8169-AFA41258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4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5CBA-C21B-4237-8732-31AA664C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 Successful Git Branching Model”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4421-1C7D-49CD-AF79-07D230F3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Devil’s Advocate:</a:t>
            </a:r>
          </a:p>
          <a:p>
            <a:pPr lvl="1"/>
            <a:r>
              <a:rPr lang="en-US" dirty="0"/>
              <a:t>Long-lived feature branches</a:t>
            </a:r>
          </a:p>
          <a:p>
            <a:pPr lvl="2"/>
            <a:r>
              <a:rPr lang="en-US" dirty="0"/>
              <a:t>Integration gets harder the longer you’re separate</a:t>
            </a:r>
          </a:p>
          <a:p>
            <a:pPr lvl="2"/>
            <a:r>
              <a:rPr lang="en-US" dirty="0"/>
              <a:t>Continuous integration should be gold standard</a:t>
            </a:r>
          </a:p>
          <a:p>
            <a:pPr lvl="1"/>
            <a:r>
              <a:rPr lang="en-US" dirty="0"/>
              <a:t>Shared remote branches</a:t>
            </a:r>
          </a:p>
          <a:p>
            <a:pPr lvl="2"/>
            <a:r>
              <a:rPr lang="en-US" dirty="0"/>
              <a:t>Two or three developers can go off on their own</a:t>
            </a:r>
          </a:p>
          <a:p>
            <a:pPr lvl="2"/>
            <a:r>
              <a:rPr lang="en-US" dirty="0"/>
              <a:t>Planned changes should be available on development branch as soon as possible</a:t>
            </a:r>
          </a:p>
          <a:p>
            <a:pPr lvl="1"/>
            <a:r>
              <a:rPr lang="en-US" dirty="0"/>
              <a:t>Make releases using new branches rather than keeping master branch special</a:t>
            </a:r>
          </a:p>
          <a:p>
            <a:pPr lvl="2"/>
            <a:r>
              <a:rPr lang="en-US" dirty="0"/>
              <a:t>Semantics?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473C8-53FF-4832-8B8A-925AE281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F031F-6F72-4DF6-9C69-5DEE0D21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5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3A13-9DEE-4560-AEE5-B27DC1B9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“Distributed Git</a:t>
            </a:r>
            <a:br>
              <a:rPr lang="en-US" dirty="0"/>
            </a:br>
            <a:r>
              <a:rPr lang="en-US" dirty="0"/>
              <a:t>Distributed Workflows”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274FE-96E4-4648-9523-A86BE00B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Centralized Workflow</a:t>
            </a:r>
          </a:p>
          <a:p>
            <a:pPr lvl="1"/>
            <a:r>
              <a:rPr lang="en-US" dirty="0"/>
              <a:t>All developers push/pull to a single central repository</a:t>
            </a:r>
          </a:p>
          <a:p>
            <a:pPr marL="0" indent="0">
              <a:buNone/>
            </a:pPr>
            <a:r>
              <a:rPr lang="en-US" dirty="0"/>
              <a:t>Integration-Manager Workflow</a:t>
            </a:r>
          </a:p>
          <a:p>
            <a:pPr lvl="1"/>
            <a:r>
              <a:rPr lang="en-US" dirty="0"/>
              <a:t>“Project maintainer” integrates (merges) contributions in their repository, validates them, and pushes changes to the official repo</a:t>
            </a:r>
          </a:p>
          <a:p>
            <a:pPr lvl="1"/>
            <a:r>
              <a:rPr lang="en-US" dirty="0"/>
              <a:t>Very common in open source projects</a:t>
            </a:r>
          </a:p>
          <a:p>
            <a:pPr lvl="1"/>
            <a:r>
              <a:rPr lang="en-US" dirty="0"/>
              <a:t>Common in medium-large teams</a:t>
            </a:r>
          </a:p>
          <a:p>
            <a:pPr lvl="1"/>
            <a:r>
              <a:rPr lang="en-US" dirty="0"/>
              <a:t>“integration manager” could be peer reviewers</a:t>
            </a:r>
          </a:p>
          <a:p>
            <a:pPr marL="0" indent="0">
              <a:buNone/>
            </a:pPr>
            <a:r>
              <a:rPr lang="en-US" dirty="0"/>
              <a:t>Dictator and Lieutenants Workflow</a:t>
            </a:r>
          </a:p>
          <a:p>
            <a:pPr lvl="1"/>
            <a:r>
              <a:rPr lang="en-US" dirty="0"/>
              <a:t>Multiple project maintainers for very large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97CE1-FD5B-45A1-915C-BEBFABC7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11010-EB86-4827-BE9F-B9EC03D6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5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0ADF-47F1-4533-8D52-871AFECB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DDD0-4DE7-402E-825D-C0F741615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Three important commits to every merge: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The common ancestor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4"/>
                </a:solidFill>
              </a:rPr>
              <a:t>Head of branch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Head of branch 2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000" dirty="0"/>
              <a:t>The goal of merging is to combine these</a:t>
            </a:r>
            <a:br>
              <a:rPr lang="en-US" sz="2000" dirty="0"/>
            </a:br>
            <a:r>
              <a:rPr lang="en-US" sz="2000" dirty="0"/>
              <a:t>three snapshots of the system.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5E7E9-03F5-4386-94CB-E2226756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ACE11-1732-4F33-948D-292D0F9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062879-EE76-4D80-9DFC-82D3AB21B8F1}"/>
              </a:ext>
            </a:extLst>
          </p:cNvPr>
          <p:cNvSpPr/>
          <p:nvPr/>
        </p:nvSpPr>
        <p:spPr>
          <a:xfrm>
            <a:off x="6723993" y="1874510"/>
            <a:ext cx="457200" cy="4572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70C201-112A-4D8A-889D-71384F2463F6}"/>
              </a:ext>
            </a:extLst>
          </p:cNvPr>
          <p:cNvSpPr/>
          <p:nvPr/>
        </p:nvSpPr>
        <p:spPr>
          <a:xfrm>
            <a:off x="6723993" y="286511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2F0EC1-7D83-4861-946E-EA4FD601EF2B}"/>
              </a:ext>
            </a:extLst>
          </p:cNvPr>
          <p:cNvSpPr/>
          <p:nvPr/>
        </p:nvSpPr>
        <p:spPr>
          <a:xfrm>
            <a:off x="6723993" y="3794591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B650F6-3B9B-46F1-8B82-1E9FA50E8EE5}"/>
              </a:ext>
            </a:extLst>
          </p:cNvPr>
          <p:cNvSpPr/>
          <p:nvPr/>
        </p:nvSpPr>
        <p:spPr>
          <a:xfrm>
            <a:off x="7676493" y="2447236"/>
            <a:ext cx="457200" cy="4572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1168B0-0476-45F5-B60E-4AF531F93D04}"/>
              </a:ext>
            </a:extLst>
          </p:cNvPr>
          <p:cNvSpPr/>
          <p:nvPr/>
        </p:nvSpPr>
        <p:spPr>
          <a:xfrm>
            <a:off x="7676493" y="3437836"/>
            <a:ext cx="457200" cy="4572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C9614D-0994-4108-9ED0-0A68C7476D3C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6952593" y="2331710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6BAD61-012A-4D87-91F8-DB6E8701EF3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952593" y="3322310"/>
            <a:ext cx="0" cy="472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5B39C6-F597-456C-883F-7C392E6DC502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7181193" y="2103110"/>
            <a:ext cx="562255" cy="411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F82A28-DB1A-415E-955F-5ECE0B806E1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7905093" y="2904436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D62638-FC4E-46F3-B143-EE236E02249A}"/>
              </a:ext>
            </a:extLst>
          </p:cNvPr>
          <p:cNvCxnSpPr/>
          <p:nvPr/>
        </p:nvCxnSpPr>
        <p:spPr>
          <a:xfrm>
            <a:off x="6952593" y="1341110"/>
            <a:ext cx="0" cy="53340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9A7AA6-C345-44F6-B850-6F6B987BC2CB}"/>
              </a:ext>
            </a:extLst>
          </p:cNvPr>
          <p:cNvSpPr txBox="1"/>
          <p:nvPr/>
        </p:nvSpPr>
        <p:spPr>
          <a:xfrm rot="5400000">
            <a:off x="6460120" y="4768079"/>
            <a:ext cx="1054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C871D6-ACFA-4DFC-A52E-4C83600162F0}"/>
              </a:ext>
            </a:extLst>
          </p:cNvPr>
          <p:cNvSpPr txBox="1"/>
          <p:nvPr/>
        </p:nvSpPr>
        <p:spPr>
          <a:xfrm rot="5400000">
            <a:off x="7361438" y="4429855"/>
            <a:ext cx="1091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73C652-1960-4BF7-92A9-A7453BB65907}"/>
              </a:ext>
            </a:extLst>
          </p:cNvPr>
          <p:cNvSpPr txBox="1"/>
          <p:nvPr/>
        </p:nvSpPr>
        <p:spPr>
          <a:xfrm>
            <a:off x="6010603" y="3831289"/>
            <a:ext cx="71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B7F7D-670E-4217-988D-2B70B42DE5FA}"/>
              </a:ext>
            </a:extLst>
          </p:cNvPr>
          <p:cNvSpPr txBox="1"/>
          <p:nvPr/>
        </p:nvSpPr>
        <p:spPr>
          <a:xfrm>
            <a:off x="8107124" y="3478758"/>
            <a:ext cx="71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48063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F1F0-37AA-470D-9071-25A795EA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Simple: The Fast-Forward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E6FA-C981-4879-88F7-77FBF4D2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25" y="838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If one of the two branches has no commits after the merge, then git can implement the merge just by manipulating the commit tree structure. This has a side effect of making the merge “invisible.” --no-ff forces git to make a merge commit.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89A7B-12F7-4BA1-BF28-DFF2F654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C2901-67C8-43AE-A35E-3B3793F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FC6753F-0956-4B17-B5E8-2021132EA8F2}"/>
              </a:ext>
            </a:extLst>
          </p:cNvPr>
          <p:cNvGrpSpPr/>
          <p:nvPr/>
        </p:nvGrpSpPr>
        <p:grpSpPr>
          <a:xfrm>
            <a:off x="-13855" y="2209800"/>
            <a:ext cx="8816449" cy="4118155"/>
            <a:chOff x="-13855" y="2667000"/>
            <a:chExt cx="8816449" cy="411815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C3916B-97CA-4DFF-91E2-1F1425153D02}"/>
                </a:ext>
              </a:extLst>
            </p:cNvPr>
            <p:cNvSpPr/>
            <p:nvPr/>
          </p:nvSpPr>
          <p:spPr>
            <a:xfrm>
              <a:off x="634153" y="3200400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F011BA-46A0-4AB3-B71D-0BABB62DB58A}"/>
                </a:ext>
              </a:extLst>
            </p:cNvPr>
            <p:cNvSpPr/>
            <p:nvPr/>
          </p:nvSpPr>
          <p:spPr>
            <a:xfrm>
              <a:off x="1586653" y="3773126"/>
              <a:ext cx="457200" cy="4572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21F523C-FBB5-43F5-8D87-4D8E12C7BA9C}"/>
                </a:ext>
              </a:extLst>
            </p:cNvPr>
            <p:cNvSpPr/>
            <p:nvPr/>
          </p:nvSpPr>
          <p:spPr>
            <a:xfrm>
              <a:off x="1586653" y="4763726"/>
              <a:ext cx="457200" cy="4572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8658EA-CE11-4F5E-A5FF-3562547F8E09}"/>
                </a:ext>
              </a:extLst>
            </p:cNvPr>
            <p:cNvCxnSpPr>
              <a:cxnSpLocks/>
              <a:stCxn id="6" idx="6"/>
              <a:endCxn id="9" idx="1"/>
            </p:cNvCxnSpPr>
            <p:nvPr/>
          </p:nvCxnSpPr>
          <p:spPr>
            <a:xfrm>
              <a:off x="1091353" y="3429000"/>
              <a:ext cx="562255" cy="4110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533EF29-B522-43C7-B532-62A9B2DA0668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1815253" y="4230326"/>
              <a:ext cx="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9CC0269-63D9-4DEC-B02C-2671D0A0AFFA}"/>
                </a:ext>
              </a:extLst>
            </p:cNvPr>
            <p:cNvCxnSpPr/>
            <p:nvPr/>
          </p:nvCxnSpPr>
          <p:spPr>
            <a:xfrm>
              <a:off x="862753" y="2667000"/>
              <a:ext cx="0" cy="53340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E59686-6395-4064-B2AE-F346FB1366D1}"/>
                </a:ext>
              </a:extLst>
            </p:cNvPr>
            <p:cNvSpPr txBox="1"/>
            <p:nvPr/>
          </p:nvSpPr>
          <p:spPr>
            <a:xfrm rot="5400000">
              <a:off x="369031" y="3924731"/>
              <a:ext cx="1054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master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282BDC-6705-465F-B4E2-4A83BF2B9D8D}"/>
                </a:ext>
              </a:extLst>
            </p:cNvPr>
            <p:cNvSpPr txBox="1"/>
            <p:nvPr/>
          </p:nvSpPr>
          <p:spPr>
            <a:xfrm rot="5400000">
              <a:off x="1292806" y="5489035"/>
              <a:ext cx="1091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feature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B55024-C91D-4FE0-B8BC-DA17E8B786D8}"/>
                </a:ext>
              </a:extLst>
            </p:cNvPr>
            <p:cNvSpPr txBox="1"/>
            <p:nvPr/>
          </p:nvSpPr>
          <p:spPr>
            <a:xfrm>
              <a:off x="-13855" y="3242607"/>
              <a:ext cx="714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HEAD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CD61BA-4254-4931-8FC0-8CECD116274E}"/>
                </a:ext>
              </a:extLst>
            </p:cNvPr>
            <p:cNvSpPr txBox="1"/>
            <p:nvPr/>
          </p:nvSpPr>
          <p:spPr>
            <a:xfrm>
              <a:off x="2017284" y="4804648"/>
              <a:ext cx="714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HEAD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352BB3A-B1BC-425F-8EA5-C6AB5C5C5C20}"/>
                </a:ext>
              </a:extLst>
            </p:cNvPr>
            <p:cNvSpPr/>
            <p:nvPr/>
          </p:nvSpPr>
          <p:spPr>
            <a:xfrm>
              <a:off x="4307103" y="3217755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51EEB1-337E-45A3-9887-8FFF321EE73D}"/>
                </a:ext>
              </a:extLst>
            </p:cNvPr>
            <p:cNvSpPr/>
            <p:nvPr/>
          </p:nvSpPr>
          <p:spPr>
            <a:xfrm>
              <a:off x="4300846" y="4007322"/>
              <a:ext cx="457200" cy="4572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96E2C3C-DEE0-4CBE-9CDA-DA4B5259E191}"/>
                </a:ext>
              </a:extLst>
            </p:cNvPr>
            <p:cNvSpPr/>
            <p:nvPr/>
          </p:nvSpPr>
          <p:spPr>
            <a:xfrm>
              <a:off x="4306518" y="4802456"/>
              <a:ext cx="457200" cy="4572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D3CA3EC-8B03-4339-98D6-812A492C220A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flipH="1">
              <a:off x="4529446" y="3674955"/>
              <a:ext cx="6257" cy="3323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9EDCEDB-C3D0-43C2-9980-11113F11203B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>
              <a:off x="4529446" y="4464522"/>
              <a:ext cx="5672" cy="3379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FF1B4A8-E22D-47C0-BB11-FC439C465170}"/>
                </a:ext>
              </a:extLst>
            </p:cNvPr>
            <p:cNvCxnSpPr/>
            <p:nvPr/>
          </p:nvCxnSpPr>
          <p:spPr>
            <a:xfrm>
              <a:off x="4535703" y="2684355"/>
              <a:ext cx="0" cy="53340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06990FC-8642-4CD0-A607-C54AF845C071}"/>
                </a:ext>
              </a:extLst>
            </p:cNvPr>
            <p:cNvSpPr txBox="1"/>
            <p:nvPr/>
          </p:nvSpPr>
          <p:spPr>
            <a:xfrm rot="5400000">
              <a:off x="4042411" y="5534879"/>
              <a:ext cx="1054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master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C902FA-F196-4438-A6FB-51AF739E1E39}"/>
                </a:ext>
              </a:extLst>
            </p:cNvPr>
            <p:cNvSpPr txBox="1"/>
            <p:nvPr/>
          </p:nvSpPr>
          <p:spPr>
            <a:xfrm>
              <a:off x="3657600" y="4856473"/>
              <a:ext cx="714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HEAD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4A584BC-57B4-4A85-B5F8-183018B9FE77}"/>
                </a:ext>
              </a:extLst>
            </p:cNvPr>
            <p:cNvSpPr/>
            <p:nvPr/>
          </p:nvSpPr>
          <p:spPr>
            <a:xfrm>
              <a:off x="6705100" y="3220325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5B111-2C59-45C8-BD43-2B76AD845CAC}"/>
                </a:ext>
              </a:extLst>
            </p:cNvPr>
            <p:cNvSpPr/>
            <p:nvPr/>
          </p:nvSpPr>
          <p:spPr>
            <a:xfrm>
              <a:off x="7657600" y="3793051"/>
              <a:ext cx="457200" cy="4572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8079AF0-EEF9-40D2-8AE2-DB6F1544397B}"/>
                </a:ext>
              </a:extLst>
            </p:cNvPr>
            <p:cNvSpPr/>
            <p:nvPr/>
          </p:nvSpPr>
          <p:spPr>
            <a:xfrm>
              <a:off x="7657600" y="4783651"/>
              <a:ext cx="457200" cy="4572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D248FFC-C22A-425F-81ED-56BFDC882020}"/>
                </a:ext>
              </a:extLst>
            </p:cNvPr>
            <p:cNvCxnSpPr>
              <a:cxnSpLocks/>
              <a:stCxn id="36" idx="6"/>
              <a:endCxn id="37" idx="1"/>
            </p:cNvCxnSpPr>
            <p:nvPr/>
          </p:nvCxnSpPr>
          <p:spPr>
            <a:xfrm>
              <a:off x="7162300" y="3448925"/>
              <a:ext cx="562255" cy="4110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5183424-509F-4273-81A8-672801276596}"/>
                </a:ext>
              </a:extLst>
            </p:cNvPr>
            <p:cNvCxnSpPr>
              <a:cxnSpLocks/>
              <a:stCxn id="37" idx="4"/>
              <a:endCxn id="38" idx="0"/>
            </p:cNvCxnSpPr>
            <p:nvPr/>
          </p:nvCxnSpPr>
          <p:spPr>
            <a:xfrm>
              <a:off x="7886200" y="4250251"/>
              <a:ext cx="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B11F190-62A6-460D-A0E9-246BFB1C83BC}"/>
                </a:ext>
              </a:extLst>
            </p:cNvPr>
            <p:cNvCxnSpPr/>
            <p:nvPr/>
          </p:nvCxnSpPr>
          <p:spPr>
            <a:xfrm>
              <a:off x="6933700" y="2686925"/>
              <a:ext cx="0" cy="53340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8BE87F7-F963-46D7-9E9B-C03AEBB7AD7B}"/>
                </a:ext>
              </a:extLst>
            </p:cNvPr>
            <p:cNvSpPr txBox="1"/>
            <p:nvPr/>
          </p:nvSpPr>
          <p:spPr>
            <a:xfrm rot="5400000">
              <a:off x="6485276" y="6026966"/>
              <a:ext cx="1054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master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3C3E90C-C276-4CEA-9940-07B54E6111A2}"/>
                </a:ext>
              </a:extLst>
            </p:cNvPr>
            <p:cNvSpPr txBox="1"/>
            <p:nvPr/>
          </p:nvSpPr>
          <p:spPr>
            <a:xfrm rot="5400000">
              <a:off x="7363753" y="5508960"/>
              <a:ext cx="1091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feature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F06B9B-3D5C-4C3F-A755-6CE3E7A7C1DD}"/>
                </a:ext>
              </a:extLst>
            </p:cNvPr>
            <p:cNvSpPr txBox="1"/>
            <p:nvPr/>
          </p:nvSpPr>
          <p:spPr>
            <a:xfrm>
              <a:off x="6099707" y="5313409"/>
              <a:ext cx="714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HEAD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A50C3B8-8251-4E97-BFE1-5DD82015A872}"/>
                </a:ext>
              </a:extLst>
            </p:cNvPr>
            <p:cNvSpPr txBox="1"/>
            <p:nvPr/>
          </p:nvSpPr>
          <p:spPr>
            <a:xfrm>
              <a:off x="8088231" y="4824573"/>
              <a:ext cx="714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HEAD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1CDB1CB-288C-45CF-9078-418A39D01655}"/>
                </a:ext>
              </a:extLst>
            </p:cNvPr>
            <p:cNvSpPr/>
            <p:nvPr/>
          </p:nvSpPr>
          <p:spPr>
            <a:xfrm>
              <a:off x="6744159" y="5282592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E7D6A52-B8A5-4B81-BF92-10CF51AA4FAB}"/>
                </a:ext>
              </a:extLst>
            </p:cNvPr>
            <p:cNvCxnSpPr>
              <a:cxnSpLocks/>
              <a:stCxn id="36" idx="4"/>
              <a:endCxn id="46" idx="0"/>
            </p:cNvCxnSpPr>
            <p:nvPr/>
          </p:nvCxnSpPr>
          <p:spPr>
            <a:xfrm>
              <a:off x="6933700" y="3677525"/>
              <a:ext cx="39059" cy="16050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52DD10B-5C4B-47A0-89D3-D328436F3F5D}"/>
                </a:ext>
              </a:extLst>
            </p:cNvPr>
            <p:cNvCxnSpPr>
              <a:cxnSpLocks/>
              <a:stCxn id="38" idx="2"/>
              <a:endCxn id="46" idx="7"/>
            </p:cNvCxnSpPr>
            <p:nvPr/>
          </p:nvCxnSpPr>
          <p:spPr>
            <a:xfrm flipH="1">
              <a:off x="7134404" y="5012251"/>
              <a:ext cx="523196" cy="3372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C2AC612-B7E8-4C38-AD7C-8F3035643AA4}"/>
              </a:ext>
            </a:extLst>
          </p:cNvPr>
          <p:cNvSpPr txBox="1"/>
          <p:nvPr/>
        </p:nvSpPr>
        <p:spPr>
          <a:xfrm>
            <a:off x="537135" y="5799142"/>
            <a:ext cx="146809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Before Merge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0F681D-01F0-41DF-8365-C4EC8E5BBF85}"/>
              </a:ext>
            </a:extLst>
          </p:cNvPr>
          <p:cNvSpPr txBox="1"/>
          <p:nvPr/>
        </p:nvSpPr>
        <p:spPr>
          <a:xfrm>
            <a:off x="3900546" y="5794833"/>
            <a:ext cx="132324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After Merge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ADF502-AE3D-4A8B-8238-CFCE9DBE3EFA}"/>
              </a:ext>
            </a:extLst>
          </p:cNvPr>
          <p:cNvSpPr txBox="1"/>
          <p:nvPr/>
        </p:nvSpPr>
        <p:spPr>
          <a:xfrm>
            <a:off x="7281105" y="5794833"/>
            <a:ext cx="128849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 --no-ff</a:t>
            </a:r>
          </a:p>
        </p:txBody>
      </p:sp>
    </p:spTree>
    <p:extLst>
      <p:ext uri="{BB962C8B-B14F-4D97-AF65-F5344CB8AC3E}">
        <p14:creationId xmlns:p14="http://schemas.microsoft.com/office/powerpoint/2010/main" val="384831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639</Words>
  <Application>Microsoft Office PowerPoint</Application>
  <PresentationFormat>On-screen Show (4:3)</PresentationFormat>
  <Paragraphs>148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Georgia</vt:lpstr>
      <vt:lpstr>Verdana</vt:lpstr>
      <vt:lpstr>Office Theme</vt:lpstr>
      <vt:lpstr>Git Branching Models  and Workflows</vt:lpstr>
      <vt:lpstr>“A Successful Git  Branching Model”</vt:lpstr>
      <vt:lpstr>“A Successful Git Branching Model”</vt:lpstr>
      <vt:lpstr>“A Successful Git Branching Model”</vt:lpstr>
      <vt:lpstr>Why is Git Branching Different?</vt:lpstr>
      <vt:lpstr>“A Successful Git Branching Model”</vt:lpstr>
      <vt:lpstr>“Distributed Git Distributed Workflows”</vt:lpstr>
      <vt:lpstr>Merging 101</vt:lpstr>
      <vt:lpstr>Simple: The Fast-Forward Merge</vt:lpstr>
      <vt:lpstr>Typical Merge</vt:lpstr>
      <vt:lpstr>Rebasing</vt:lpstr>
      <vt:lpstr>Rebasing Pitfall</vt:lpstr>
      <vt:lpstr>Squashing Commits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51</cp:revision>
  <dcterms:created xsi:type="dcterms:W3CDTF">2016-01-21T02:03:40Z</dcterms:created>
  <dcterms:modified xsi:type="dcterms:W3CDTF">2019-09-17T13:40:55Z</dcterms:modified>
</cp:coreProperties>
</file>