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5" r:id="rId9"/>
    <p:sldId id="266" r:id="rId10"/>
    <p:sldId id="271" r:id="rId11"/>
    <p:sldId id="270" r:id="rId12"/>
    <p:sldId id="275" r:id="rId13"/>
    <p:sldId id="267" r:id="rId14"/>
    <p:sldId id="268" r:id="rId15"/>
    <p:sldId id="269" r:id="rId16"/>
    <p:sldId id="272" r:id="rId17"/>
    <p:sldId id="273" r:id="rId18"/>
    <p:sldId id="274"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DA5"/>
    <a:srgbClr val="47FF4D"/>
    <a:srgbClr val="720D1A"/>
    <a:srgbClr val="8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58"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4FB44-D9BB-4AE5-A1A8-90C00510A7C0}" type="datetimeFigureOut">
              <a:rPr lang="en-US" smtClean="0"/>
              <a:pPr/>
              <a:t>11/20/2019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DD4BF9-4F82-4169-95B0-797E1744D4AD}" type="slidenum">
              <a:rPr lang="en-US" smtClean="0"/>
              <a:pPr/>
              <a:t>‹#›</a:t>
            </a:fld>
            <a:endParaRPr lang="en-US"/>
          </a:p>
        </p:txBody>
      </p:sp>
    </p:spTree>
    <p:extLst>
      <p:ext uri="{BB962C8B-B14F-4D97-AF65-F5344CB8AC3E}">
        <p14:creationId xmlns="" xmlns:p14="http://schemas.microsoft.com/office/powerpoint/2010/main" val="410297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normAutofit/>
          </a:bodyPr>
          <a:lstStyle>
            <a:lvl1pPr>
              <a:defRPr sz="4000">
                <a:solidFill>
                  <a:srgbClr val="003DA5"/>
                </a:solidFill>
                <a:latin typeface="Georgia" pitchFamily="18" charset="0"/>
              </a:defRPr>
            </a:lvl1pPr>
          </a:lstStyle>
          <a:p>
            <a:r>
              <a:rPr lang="en-US" dirty="0"/>
              <a:t>Click to edit Master title style</a:t>
            </a:r>
          </a:p>
        </p:txBody>
      </p:sp>
      <p:sp>
        <p:nvSpPr>
          <p:cNvPr id="3" name="Subtitle 2"/>
          <p:cNvSpPr>
            <a:spLocks noGrp="1"/>
          </p:cNvSpPr>
          <p:nvPr>
            <p:ph type="subTitle" idx="1"/>
          </p:nvPr>
        </p:nvSpPr>
        <p:spPr>
          <a:xfrm>
            <a:off x="1371600" y="3048000"/>
            <a:ext cx="6400800" cy="1752600"/>
          </a:xfrm>
        </p:spPr>
        <p:txBody>
          <a:bodyPr>
            <a:normAutofit/>
          </a:bodyPr>
          <a:lstStyle>
            <a:lvl1pPr marL="0" indent="0" algn="ctr">
              <a:buNone/>
              <a:defRPr sz="240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CSE 522S – Advanced Operating Systems</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
        <p:nvSpPr>
          <p:cNvPr id="7" name="Rectangle 6"/>
          <p:cNvSpPr/>
          <p:nvPr userDrawn="1"/>
        </p:nvSpPr>
        <p:spPr>
          <a:xfrm>
            <a:off x="0" y="5715000"/>
            <a:ext cx="9144000" cy="1143000"/>
          </a:xfrm>
          <a:prstGeom prst="rect">
            <a:avLst/>
          </a:prstGeom>
          <a:solidFill>
            <a:srgbClr val="003D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dferry\Desktop\logohorizontal_white_rgb.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2536825" y="5775701"/>
            <a:ext cx="4070350" cy="102159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5181600" y="6356350"/>
            <a:ext cx="3200400" cy="365125"/>
          </a:xfrm>
        </p:spPr>
        <p:txBody>
          <a:bodyPr/>
          <a:lstStyle/>
          <a:p>
            <a:r>
              <a:rPr lang="en-US" dirty="0"/>
              <a:t>CSCI 5030 – Principles of Software Development</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003DA5"/>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5181600" y="6356350"/>
            <a:ext cx="3200400" cy="365125"/>
          </a:xfrm>
        </p:spPr>
        <p:txBody>
          <a:bodyPr/>
          <a:lstStyle/>
          <a:p>
            <a:r>
              <a:rPr lang="en-US" dirty="0"/>
              <a:t>CSCI 5030 – Principles of Software Development</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5181600" y="6356350"/>
            <a:ext cx="3200400" cy="365125"/>
          </a:xfrm>
        </p:spPr>
        <p:txBody>
          <a:bodyPr/>
          <a:lstStyle/>
          <a:p>
            <a:r>
              <a:rPr lang="en-US" dirty="0"/>
              <a:t>CSCI 5030 – Principles of Software Development</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3DA5"/>
                </a:solidFil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a:xfrm>
            <a:off x="5181600" y="6356350"/>
            <a:ext cx="3200400" cy="365125"/>
          </a:xfrm>
        </p:spPr>
        <p:txBody>
          <a:bodyPr/>
          <a:lstStyle/>
          <a:p>
            <a:r>
              <a:rPr lang="en-US" dirty="0"/>
              <a:t>CSCI 5030 – Principles of Software Development</a:t>
            </a:r>
          </a:p>
        </p:txBody>
      </p:sp>
      <p:sp>
        <p:nvSpPr>
          <p:cNvPr id="6" name="Slide Number Placeholder 5"/>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5181600" y="6356350"/>
            <a:ext cx="3200400" cy="365125"/>
          </a:xfrm>
        </p:spPr>
        <p:txBody>
          <a:bodyPr/>
          <a:lstStyle/>
          <a:p>
            <a:r>
              <a:rPr lang="en-US" dirty="0"/>
              <a:t>CSCI 5030 – Principles of Software Development</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CSCI 3500 - Operating Systems</a:t>
            </a:r>
          </a:p>
        </p:txBody>
      </p:sp>
      <p:sp>
        <p:nvSpPr>
          <p:cNvPr id="9" name="Slide Number Placeholder 8"/>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3DA5"/>
                </a:solidFill>
              </a:defRPr>
            </a:lvl1pPr>
          </a:lstStyle>
          <a:p>
            <a:r>
              <a:rPr lang="en-US" dirty="0"/>
              <a:t>Click to edit Master title style</a:t>
            </a:r>
          </a:p>
        </p:txBody>
      </p:sp>
      <p:sp>
        <p:nvSpPr>
          <p:cNvPr id="4" name="Footer Placeholder 3"/>
          <p:cNvSpPr>
            <a:spLocks noGrp="1"/>
          </p:cNvSpPr>
          <p:nvPr>
            <p:ph type="ftr" sz="quarter" idx="11"/>
          </p:nvPr>
        </p:nvSpPr>
        <p:spPr>
          <a:xfrm>
            <a:off x="5181600" y="6356350"/>
            <a:ext cx="3200400" cy="365125"/>
          </a:xfrm>
        </p:spPr>
        <p:txBody>
          <a:bodyPr/>
          <a:lstStyle/>
          <a:p>
            <a:r>
              <a:rPr lang="en-US" dirty="0"/>
              <a:t>CSCI 5030 – Principles of Software Development</a:t>
            </a:r>
          </a:p>
        </p:txBody>
      </p:sp>
      <p:sp>
        <p:nvSpPr>
          <p:cNvPr id="5" name="Slide Number Placeholder 4"/>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5181600" y="6356350"/>
            <a:ext cx="3200400" cy="365125"/>
          </a:xfrm>
        </p:spPr>
        <p:txBody>
          <a:bodyPr/>
          <a:lstStyle/>
          <a:p>
            <a:r>
              <a:rPr lang="en-US"/>
              <a:t>CSCI 5030 – Principles of Software Development</a:t>
            </a:r>
            <a:endParaRPr lang="en-US" dirty="0"/>
          </a:p>
        </p:txBody>
      </p:sp>
      <p:sp>
        <p:nvSpPr>
          <p:cNvPr id="4" name="Slide Number Placeholder 3"/>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5181600" y="6356350"/>
            <a:ext cx="3200400" cy="365125"/>
          </a:xfrm>
        </p:spPr>
        <p:txBody>
          <a:bodyPr/>
          <a:lstStyle/>
          <a:p>
            <a:r>
              <a:rPr lang="en-US" dirty="0"/>
              <a:t>CSCI 5030 – Principles of Software Development</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5181600" y="6356350"/>
            <a:ext cx="3200400" cy="365125"/>
          </a:xfrm>
        </p:spPr>
        <p:txBody>
          <a:bodyPr/>
          <a:lstStyle/>
          <a:p>
            <a:r>
              <a:rPr lang="en-US" dirty="0"/>
              <a:t>CSCI 5030 – Principles of Software Development</a:t>
            </a:r>
          </a:p>
        </p:txBody>
      </p:sp>
      <p:sp>
        <p:nvSpPr>
          <p:cNvPr id="7" name="Slide Number Placeholder 6"/>
          <p:cNvSpPr>
            <a:spLocks noGrp="1"/>
          </p:cNvSpPr>
          <p:nvPr>
            <p:ph type="sldNum" sz="quarter" idx="12"/>
          </p:nvPr>
        </p:nvSpPr>
        <p:spPr/>
        <p:txBody>
          <a:bodyPr/>
          <a:lstStyle/>
          <a:p>
            <a:fld id="{A773B20C-5347-4FF9-A9F0-76F937F602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248400"/>
            <a:ext cx="9144000" cy="609600"/>
          </a:xfrm>
          <a:prstGeom prst="rect">
            <a:avLst/>
          </a:prstGeom>
          <a:solidFill>
            <a:srgbClr val="003D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181600" y="6356350"/>
            <a:ext cx="3200400" cy="365125"/>
          </a:xfrm>
          <a:prstGeom prst="rect">
            <a:avLst/>
          </a:prstGeom>
        </p:spPr>
        <p:txBody>
          <a:bodyPr vert="horz" lIns="91440" tIns="45720" rIns="91440" bIns="45720" rtlCol="0" anchor="ctr"/>
          <a:lstStyle>
            <a:lvl1pPr algn="ctr">
              <a:defRPr sz="1200">
                <a:solidFill>
                  <a:schemeClr val="bg1">
                    <a:lumMod val="75000"/>
                  </a:schemeClr>
                </a:solidFill>
              </a:defRPr>
            </a:lvl1pPr>
          </a:lstStyle>
          <a:p>
            <a:r>
              <a:rPr lang="en-US" dirty="0"/>
              <a:t>CSCI 5030 – Principles of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BFBFBF"/>
                </a:solidFill>
              </a:defRPr>
            </a:lvl1pPr>
          </a:lstStyle>
          <a:p>
            <a:fld id="{A773B20C-5347-4FF9-A9F0-76F937F60217}" type="slidenum">
              <a:rPr lang="en-US" smtClean="0"/>
              <a:pPr/>
              <a:t>‹#›</a:t>
            </a:fld>
            <a:endParaRPr lang="en-US" dirty="0"/>
          </a:p>
        </p:txBody>
      </p:sp>
      <p:pic>
        <p:nvPicPr>
          <p:cNvPr id="8" name="Picture 2" descr="C:\Users\dferry\Desktop\logohorizontal_white_rgb.png"/>
          <p:cNvPicPr>
            <a:picLocks noChangeAspect="1" noChangeArrowheads="1"/>
          </p:cNvPicPr>
          <p:nvPr userDrawn="1"/>
        </p:nvPicPr>
        <p:blipFill>
          <a:blip r:embed="rId13" cstate="print">
            <a:extLst>
              <a:ext uri="{28A0092B-C50C-407E-A947-70E740481C1C}">
                <a14:useLocalDpi xmlns="" xmlns:a14="http://schemas.microsoft.com/office/drawing/2010/main" val="0"/>
              </a:ext>
            </a:extLst>
          </a:blip>
          <a:srcRect/>
          <a:stretch>
            <a:fillRect/>
          </a:stretch>
        </p:blipFill>
        <p:spPr bwMode="auto">
          <a:xfrm>
            <a:off x="533400" y="6261419"/>
            <a:ext cx="2286000" cy="573752"/>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000" kern="1200">
          <a:solidFill>
            <a:srgbClr val="003DA5"/>
          </a:solidFill>
          <a:latin typeface="Georg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gineering.fb.com/open-source/improving-css-quality-at-facebook-and-beyond/"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Refactoring</a:t>
            </a:r>
          </a:p>
        </p:txBody>
      </p:sp>
      <p:sp>
        <p:nvSpPr>
          <p:cNvPr id="4" name="Slide Number Placeholder 3"/>
          <p:cNvSpPr>
            <a:spLocks noGrp="1"/>
          </p:cNvSpPr>
          <p:nvPr>
            <p:ph type="sldNum" sz="quarter" idx="12"/>
          </p:nvPr>
        </p:nvSpPr>
        <p:spPr/>
        <p:txBody>
          <a:bodyPr/>
          <a:lstStyle/>
          <a:p>
            <a:fld id="{A773B20C-5347-4FF9-A9F0-76F937F60217}" type="slidenum">
              <a:rPr lang="en-US" smtClean="0"/>
              <a:pPr/>
              <a:t>1</a:t>
            </a:fld>
            <a:endParaRPr lang="en-US" dirty="0"/>
          </a:p>
        </p:txBody>
      </p:sp>
      <p:sp>
        <p:nvSpPr>
          <p:cNvPr id="7" name="Subtitle 2"/>
          <p:cNvSpPr>
            <a:spLocks noGrp="1"/>
          </p:cNvSpPr>
          <p:nvPr>
            <p:ph type="subTitle" idx="1"/>
          </p:nvPr>
        </p:nvSpPr>
        <p:spPr>
          <a:xfrm>
            <a:off x="1371600" y="3048000"/>
            <a:ext cx="6400800" cy="1752600"/>
          </a:xfrm>
        </p:spPr>
        <p:txBody>
          <a:bodyPr>
            <a:normAutofit/>
          </a:bodyPr>
          <a:lstStyle/>
          <a:p>
            <a:r>
              <a:rPr lang="en-US" sz="1800" dirty="0" smtClean="0"/>
              <a:t>David Ferry, Kevin </a:t>
            </a:r>
            <a:r>
              <a:rPr lang="en-US" sz="1800" dirty="0" err="1" smtClean="0"/>
              <a:t>Scannell</a:t>
            </a:r>
            <a:r>
              <a:rPr lang="en-US" sz="1800" dirty="0"/>
              <a:t/>
            </a:r>
            <a:br>
              <a:rPr lang="en-US" sz="1800" dirty="0"/>
            </a:br>
            <a:r>
              <a:rPr lang="en-US" sz="1800" dirty="0"/>
              <a:t>CSCI 5030 – Principles of Software Development</a:t>
            </a:r>
          </a:p>
          <a:p>
            <a:r>
              <a:rPr lang="en-US" sz="1800" dirty="0"/>
              <a:t>Saint Louis University</a:t>
            </a:r>
            <a:br>
              <a:rPr lang="en-US" sz="1800" dirty="0"/>
            </a:br>
            <a:r>
              <a:rPr lang="en-US" sz="1800" dirty="0"/>
              <a:t>St. Louis, MO 63103</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Refactoring Tools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400" dirty="0" smtClean="0"/>
              <a:t>Commonly integrated into IDEs</a:t>
            </a:r>
          </a:p>
          <a:p>
            <a:r>
              <a:rPr lang="en-US" sz="2400" dirty="0" smtClean="0"/>
              <a:t>Many specific refactoring recipes (e.g. from Martin Fowler’s book on refactoring)</a:t>
            </a:r>
          </a:p>
          <a:p>
            <a:r>
              <a:rPr lang="en-US" sz="2400" dirty="0" smtClean="0"/>
              <a:t>Tools are language-aware, e.g. ignore comments</a:t>
            </a:r>
            <a:endParaRPr lang="en-US" dirty="0" smtClean="0"/>
          </a:p>
          <a:p>
            <a:pPr>
              <a:buNone/>
            </a:pPr>
            <a:r>
              <a:rPr lang="en-US" sz="2400" dirty="0" smtClean="0"/>
              <a:t>For example:</a:t>
            </a:r>
          </a:p>
          <a:p>
            <a:r>
              <a:rPr lang="en-US" sz="2400" dirty="0" smtClean="0"/>
              <a:t>Change function signature</a:t>
            </a:r>
          </a:p>
          <a:p>
            <a:pPr lvl="1"/>
            <a:r>
              <a:rPr lang="en-US" sz="2000" dirty="0" smtClean="0"/>
              <a:t>Parameter order, add extra parameter, etc.</a:t>
            </a:r>
          </a:p>
          <a:p>
            <a:r>
              <a:rPr lang="en-US" sz="2400" dirty="0" smtClean="0"/>
              <a:t>Extract as method</a:t>
            </a:r>
          </a:p>
          <a:p>
            <a:pPr lvl="1"/>
            <a:r>
              <a:rPr lang="en-US" sz="2000" dirty="0" smtClean="0"/>
              <a:t>Pulls highlighted code out into a new method, replaces with method call</a:t>
            </a:r>
          </a:p>
          <a:p>
            <a:r>
              <a:rPr lang="en-US" sz="2400" dirty="0" smtClean="0"/>
              <a:t>Extract </a:t>
            </a:r>
            <a:r>
              <a:rPr lang="en-US" sz="2400" dirty="0" err="1" smtClean="0"/>
              <a:t>superclass</a:t>
            </a:r>
            <a:endParaRPr lang="en-US" sz="2400" dirty="0" smtClean="0"/>
          </a:p>
          <a:p>
            <a:pPr lvl="1"/>
            <a:r>
              <a:rPr lang="en-US" sz="2000" dirty="0" smtClean="0"/>
              <a:t>Pulls common methods and fields into a new class and subclasses existing objects to that </a:t>
            </a:r>
            <a:r>
              <a:rPr lang="en-US" sz="2000" dirty="0" err="1" smtClean="0"/>
              <a:t>superclass</a:t>
            </a:r>
            <a:endParaRPr lang="en-US" sz="2000" dirty="0" smtClean="0"/>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Tools</a:t>
            </a:r>
            <a:endParaRPr lang="en-US" dirty="0"/>
          </a:p>
        </p:txBody>
      </p:sp>
      <p:sp>
        <p:nvSpPr>
          <p:cNvPr id="3" name="Content Placeholder 2"/>
          <p:cNvSpPr>
            <a:spLocks noGrp="1"/>
          </p:cNvSpPr>
          <p:nvPr>
            <p:ph idx="1"/>
          </p:nvPr>
        </p:nvSpPr>
        <p:spPr>
          <a:xfrm>
            <a:off x="457200" y="1295400"/>
            <a:ext cx="8305800" cy="4800600"/>
          </a:xfrm>
        </p:spPr>
        <p:txBody>
          <a:bodyPr>
            <a:normAutofit/>
          </a:bodyPr>
          <a:lstStyle/>
          <a:p>
            <a:pPr>
              <a:buNone/>
            </a:pPr>
            <a:r>
              <a:rPr lang="en-US" sz="2400" dirty="0" smtClean="0"/>
              <a:t>Remember that code review is a high-level cognitive task- automate where possible</a:t>
            </a:r>
          </a:p>
          <a:p>
            <a:r>
              <a:rPr lang="en-US" sz="2400" dirty="0" smtClean="0"/>
              <a:t>Turn on all compiler warnings, consider using “warnings are errors” flag</a:t>
            </a:r>
          </a:p>
          <a:p>
            <a:r>
              <a:rPr lang="en-US" sz="2400" dirty="0" smtClean="0"/>
              <a:t>Linters or other static code analyzers</a:t>
            </a:r>
          </a:p>
          <a:p>
            <a:pPr lvl="1"/>
            <a:r>
              <a:rPr lang="en-US" sz="2000" dirty="0" smtClean="0"/>
              <a:t>Style review and automatic formatting</a:t>
            </a:r>
          </a:p>
          <a:p>
            <a:pPr lvl="1"/>
            <a:r>
              <a:rPr lang="en-US" sz="2000" dirty="0" smtClean="0"/>
              <a:t>Non-error errors: uninitialized variable use, array bounds checking, dead code, null pointer dereference, etc.</a:t>
            </a:r>
          </a:p>
          <a:p>
            <a:r>
              <a:rPr lang="en-US" sz="2400" dirty="0" smtClean="0"/>
              <a:t>Dynamic (runtime) code analyzers</a:t>
            </a:r>
          </a:p>
          <a:p>
            <a:pPr lvl="1"/>
            <a:r>
              <a:rPr lang="en-US" sz="2000" dirty="0" smtClean="0"/>
              <a:t>Memory leak detection, concurrency and race conditions, invariant inference, performance and profiling, etc.</a:t>
            </a:r>
          </a:p>
          <a:p>
            <a:r>
              <a:rPr lang="en-US" sz="2400" dirty="0" smtClean="0"/>
              <a:t>Write your own tools for common problems </a:t>
            </a:r>
            <a:endParaRPr lang="en-US" sz="2400" dirty="0"/>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Linter Output</a:t>
            </a:r>
            <a:endParaRPr lang="en-US" dirty="0"/>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12</a:t>
            </a:fld>
            <a:endParaRPr lang="en-US"/>
          </a:p>
        </p:txBody>
      </p:sp>
      <p:pic>
        <p:nvPicPr>
          <p:cNvPr id="1026" name="Picture 2" descr="https://engineering.fb.com/wp-content/uploads/2016/06/GDuczAA_iNdmIOICAO3p9g8AAAAAbj0JAAAB.jpg"/>
          <p:cNvPicPr>
            <a:picLocks noChangeAspect="1" noChangeArrowheads="1"/>
          </p:cNvPicPr>
          <p:nvPr/>
        </p:nvPicPr>
        <p:blipFill>
          <a:blip r:embed="rId2" cstate="print"/>
          <a:srcRect b="48911"/>
          <a:stretch>
            <a:fillRect/>
          </a:stretch>
        </p:blipFill>
        <p:spPr bwMode="auto">
          <a:xfrm>
            <a:off x="1066800" y="1524000"/>
            <a:ext cx="7010400" cy="3352800"/>
          </a:xfrm>
          <a:prstGeom prst="rect">
            <a:avLst/>
          </a:prstGeom>
          <a:noFill/>
        </p:spPr>
      </p:pic>
      <p:sp>
        <p:nvSpPr>
          <p:cNvPr id="9" name="Rectangle 8"/>
          <p:cNvSpPr/>
          <p:nvPr/>
        </p:nvSpPr>
        <p:spPr>
          <a:xfrm>
            <a:off x="1066800" y="4876800"/>
            <a:ext cx="5029200" cy="246221"/>
          </a:xfrm>
          <a:prstGeom prst="rect">
            <a:avLst/>
          </a:prstGeom>
        </p:spPr>
        <p:txBody>
          <a:bodyPr wrap="square">
            <a:spAutoFit/>
          </a:bodyPr>
          <a:lstStyle/>
          <a:p>
            <a:r>
              <a:rPr lang="en-US" sz="1000" dirty="0" smtClean="0">
                <a:hlinkClick r:id="rId3"/>
              </a:rPr>
              <a:t>https://engineering.fb.com/open-source/improving-css-quality-at-facebook-and-beyond/</a:t>
            </a:r>
            <a:endParaRPr lang="en-US"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Google</a:t>
            </a:r>
            <a:endParaRPr lang="en-US" dirty="0"/>
          </a:p>
        </p:txBody>
      </p:sp>
      <p:sp>
        <p:nvSpPr>
          <p:cNvPr id="3" name="Content Placeholder 2"/>
          <p:cNvSpPr>
            <a:spLocks noGrp="1"/>
          </p:cNvSpPr>
          <p:nvPr>
            <p:ph idx="1"/>
          </p:nvPr>
        </p:nvSpPr>
        <p:spPr/>
        <p:txBody>
          <a:bodyPr>
            <a:normAutofit/>
          </a:bodyPr>
          <a:lstStyle/>
          <a:p>
            <a:pPr>
              <a:buNone/>
            </a:pPr>
            <a:r>
              <a:rPr lang="en-US" sz="2000" i="1" dirty="0" smtClean="0"/>
              <a:t>Searching for Build Debt: Experiences Managing Technical Debt at Google</a:t>
            </a:r>
            <a:r>
              <a:rPr lang="en-US" sz="2000" dirty="0" smtClean="0"/>
              <a:t> by J. David </a:t>
            </a:r>
            <a:r>
              <a:rPr lang="en-US" sz="2000" dirty="0" err="1" smtClean="0"/>
              <a:t>Morgenthaler</a:t>
            </a:r>
            <a:r>
              <a:rPr lang="en-US" sz="2000" dirty="0" smtClean="0"/>
              <a:t> et al.</a:t>
            </a:r>
          </a:p>
          <a:p>
            <a:r>
              <a:rPr lang="en-US" sz="2400" dirty="0" smtClean="0"/>
              <a:t>Monolithic code repository (like Mozilla)</a:t>
            </a:r>
          </a:p>
          <a:p>
            <a:r>
              <a:rPr lang="en-US" sz="2400" dirty="0" smtClean="0"/>
              <a:t>Hundred-millions lines of code</a:t>
            </a:r>
          </a:p>
          <a:p>
            <a:r>
              <a:rPr lang="en-US" sz="2400" dirty="0" smtClean="0"/>
              <a:t>Single build system, CI system</a:t>
            </a:r>
          </a:p>
          <a:p>
            <a:pPr>
              <a:buNone/>
            </a:pPr>
            <a:endParaRPr lang="en-US" dirty="0" smtClean="0"/>
          </a:p>
          <a:p>
            <a:pPr>
              <a:buNone/>
            </a:pPr>
            <a:r>
              <a:rPr lang="en-US" dirty="0" smtClean="0"/>
              <a:t>Upsides:</a:t>
            </a:r>
          </a:p>
          <a:p>
            <a:r>
              <a:rPr lang="en-US" sz="2400" dirty="0" smtClean="0"/>
              <a:t>Developers have access to entire source code</a:t>
            </a:r>
          </a:p>
          <a:p>
            <a:r>
              <a:rPr lang="en-US" sz="2400" dirty="0" smtClean="0"/>
              <a:t>Large scale code re-use, faster development</a:t>
            </a:r>
          </a:p>
          <a:p>
            <a:r>
              <a:rPr lang="en-US" sz="2400" dirty="0" smtClean="0"/>
              <a:t>Unified code review and indexing system</a:t>
            </a:r>
            <a:endParaRPr lang="en-US" sz="2400" dirty="0"/>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Google</a:t>
            </a:r>
            <a:endParaRPr lang="en-US" dirty="0"/>
          </a:p>
        </p:txBody>
      </p:sp>
      <p:sp>
        <p:nvSpPr>
          <p:cNvPr id="3" name="Content Placeholder 2"/>
          <p:cNvSpPr>
            <a:spLocks noGrp="1"/>
          </p:cNvSpPr>
          <p:nvPr>
            <p:ph idx="1"/>
          </p:nvPr>
        </p:nvSpPr>
        <p:spPr>
          <a:xfrm>
            <a:off x="457200" y="1447800"/>
            <a:ext cx="8229600" cy="4724400"/>
          </a:xfrm>
        </p:spPr>
        <p:txBody>
          <a:bodyPr>
            <a:normAutofit lnSpcReduction="10000"/>
          </a:bodyPr>
          <a:lstStyle/>
          <a:p>
            <a:pPr>
              <a:buNone/>
            </a:pPr>
            <a:r>
              <a:rPr lang="en-US" dirty="0" smtClean="0"/>
              <a:t>Challenges:</a:t>
            </a:r>
          </a:p>
          <a:p>
            <a:r>
              <a:rPr lang="en-US" sz="2400" dirty="0" smtClean="0"/>
              <a:t>Easy to create large technical debt</a:t>
            </a:r>
          </a:p>
          <a:p>
            <a:r>
              <a:rPr lang="en-US" sz="2400" dirty="0" smtClean="0"/>
              <a:t>Difficult to make simple changes- rename class, change internal API</a:t>
            </a:r>
          </a:p>
          <a:p>
            <a:r>
              <a:rPr lang="en-US" sz="2400" dirty="0" smtClean="0"/>
              <a:t>Rapid code change- on average a dozen commits per minute</a:t>
            </a:r>
          </a:p>
          <a:p>
            <a:pPr>
              <a:buNone/>
            </a:pPr>
            <a:r>
              <a:rPr lang="en-US" sz="2400" dirty="0" smtClean="0"/>
              <a:t>Build system is managed manually:</a:t>
            </a:r>
          </a:p>
          <a:p>
            <a:r>
              <a:rPr lang="en-US" sz="2400" dirty="0" smtClean="0"/>
              <a:t>Dependency debt – build dependencies are managed manually</a:t>
            </a:r>
          </a:p>
          <a:p>
            <a:r>
              <a:rPr lang="en-US" sz="2400" dirty="0" smtClean="0"/>
              <a:t>Visibility debt – no notion of public or private APIs, so projects can depend on internal details of other projects</a:t>
            </a:r>
            <a:endParaRPr lang="en-US" sz="2000" dirty="0" smtClean="0"/>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Technical Debt Solutions</a:t>
            </a:r>
            <a:endParaRPr lang="en-US" dirty="0"/>
          </a:p>
        </p:txBody>
      </p:sp>
      <p:sp>
        <p:nvSpPr>
          <p:cNvPr id="3" name="Content Placeholder 2"/>
          <p:cNvSpPr>
            <a:spLocks noGrp="1"/>
          </p:cNvSpPr>
          <p:nvPr>
            <p:ph idx="1"/>
          </p:nvPr>
        </p:nvSpPr>
        <p:spPr/>
        <p:txBody>
          <a:bodyPr>
            <a:normAutofit/>
          </a:bodyPr>
          <a:lstStyle/>
          <a:p>
            <a:pPr>
              <a:buNone/>
            </a:pPr>
            <a:r>
              <a:rPr lang="en-US" sz="2400" dirty="0" smtClean="0"/>
              <a:t>Automation tools to:</a:t>
            </a:r>
          </a:p>
          <a:p>
            <a:r>
              <a:rPr lang="en-US" sz="2400" dirty="0" smtClean="0"/>
              <a:t>Remove dependencies that are not actually used</a:t>
            </a:r>
          </a:p>
          <a:p>
            <a:r>
              <a:rPr lang="en-US" sz="2400" dirty="0" smtClean="0"/>
              <a:t>Find dependencies that are not declared</a:t>
            </a:r>
          </a:p>
          <a:p>
            <a:pPr>
              <a:buNone/>
            </a:pPr>
            <a:r>
              <a:rPr lang="en-US" sz="2400" dirty="0" smtClean="0"/>
              <a:t>Make it easy to do the right thing:</a:t>
            </a:r>
          </a:p>
          <a:p>
            <a:r>
              <a:rPr lang="en-US" sz="2400" dirty="0" smtClean="0"/>
              <a:t>Automatic tools to do refactoring on entire monolithic code base</a:t>
            </a:r>
          </a:p>
          <a:p>
            <a:pPr>
              <a:buNone/>
            </a:pPr>
            <a:r>
              <a:rPr lang="en-US" sz="2400" dirty="0" smtClean="0"/>
              <a:t>Make it hard to do the wrong thing:</a:t>
            </a:r>
          </a:p>
          <a:p>
            <a:r>
              <a:rPr lang="en-US" sz="2400" dirty="0" smtClean="0"/>
              <a:t>New default-private visibility settings that force teams to choose which APIs are public</a:t>
            </a:r>
            <a:endParaRPr lang="en-US" sz="2400" dirty="0"/>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Facebook</a:t>
            </a:r>
            <a:r>
              <a:rPr lang="en-US" dirty="0" smtClean="0"/>
              <a:t> Case Study</a:t>
            </a:r>
            <a:endParaRPr lang="en-US" dirty="0"/>
          </a:p>
        </p:txBody>
      </p:sp>
      <p:sp>
        <p:nvSpPr>
          <p:cNvPr id="3" name="Content Placeholder 2"/>
          <p:cNvSpPr>
            <a:spLocks noGrp="1"/>
          </p:cNvSpPr>
          <p:nvPr>
            <p:ph idx="1"/>
          </p:nvPr>
        </p:nvSpPr>
        <p:spPr/>
        <p:txBody>
          <a:bodyPr>
            <a:normAutofit/>
          </a:bodyPr>
          <a:lstStyle/>
          <a:p>
            <a:r>
              <a:rPr lang="en-US" sz="2400" dirty="0" smtClean="0"/>
              <a:t>Large, changing codebase, thousands of CSS files</a:t>
            </a:r>
          </a:p>
          <a:p>
            <a:r>
              <a:rPr lang="en-US" sz="2400" dirty="0" smtClean="0"/>
              <a:t>Traditional code reviews, style guidelines, and refactoring tools do not catch all mistakes</a:t>
            </a:r>
          </a:p>
          <a:p>
            <a:r>
              <a:rPr lang="en-US" sz="2400" dirty="0" smtClean="0"/>
              <a:t>Browsers ignore malformed CSS and give best-effort rendering, so many errors fail silently</a:t>
            </a:r>
          </a:p>
          <a:p>
            <a:endParaRPr lang="en-US" sz="2400" dirty="0" smtClean="0"/>
          </a:p>
          <a:p>
            <a:pPr>
              <a:buNone/>
            </a:pPr>
            <a:r>
              <a:rPr lang="en-US" sz="2400" dirty="0" smtClean="0"/>
              <a:t>Old solution, </a:t>
            </a:r>
            <a:r>
              <a:rPr lang="en-US" sz="2400" dirty="0" err="1" smtClean="0"/>
              <a:t>regex</a:t>
            </a:r>
            <a:r>
              <a:rPr lang="en-US" sz="2400" dirty="0" smtClean="0"/>
              <a:t> based linter:</a:t>
            </a:r>
          </a:p>
          <a:p>
            <a:r>
              <a:rPr lang="en-US" sz="2400" dirty="0" smtClean="0"/>
              <a:t>Cryptic </a:t>
            </a:r>
            <a:r>
              <a:rPr lang="en-US" sz="2400" dirty="0" err="1" smtClean="0"/>
              <a:t>regex</a:t>
            </a:r>
            <a:r>
              <a:rPr lang="en-US" sz="2400" dirty="0" smtClean="0"/>
              <a:t> – hard to understand or change</a:t>
            </a:r>
          </a:p>
          <a:p>
            <a:r>
              <a:rPr lang="en-US" sz="2400" dirty="0" smtClean="0"/>
              <a:t>Slow – re-scan code for each </a:t>
            </a:r>
            <a:r>
              <a:rPr lang="en-US" sz="2400" dirty="0" err="1" smtClean="0"/>
              <a:t>regex</a:t>
            </a:r>
            <a:endParaRPr lang="en-US" sz="2400" dirty="0" smtClean="0"/>
          </a:p>
          <a:p>
            <a:r>
              <a:rPr lang="en-US" sz="2400" dirty="0" smtClean="0"/>
              <a:t>Not always clear what causes failure</a:t>
            </a:r>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Facebook</a:t>
            </a:r>
            <a:r>
              <a:rPr lang="en-US" dirty="0" smtClean="0"/>
              <a:t>: </a:t>
            </a:r>
            <a:r>
              <a:rPr lang="en-US" dirty="0" err="1" smtClean="0"/>
              <a:t>Regex</a:t>
            </a:r>
            <a:r>
              <a:rPr lang="en-US" dirty="0" smtClean="0"/>
              <a:t> Insufficient</a:t>
            </a:r>
            <a:endParaRPr lang="en-US" dirty="0"/>
          </a:p>
        </p:txBody>
      </p:sp>
      <p:sp>
        <p:nvSpPr>
          <p:cNvPr id="3" name="Content Placeholder 2"/>
          <p:cNvSpPr>
            <a:spLocks noGrp="1"/>
          </p:cNvSpPr>
          <p:nvPr>
            <p:ph idx="1"/>
          </p:nvPr>
        </p:nvSpPr>
        <p:spPr/>
        <p:txBody>
          <a:bodyPr>
            <a:normAutofit/>
          </a:bodyPr>
          <a:lstStyle/>
          <a:p>
            <a:r>
              <a:rPr lang="en-US" sz="2400" dirty="0" smtClean="0"/>
              <a:t>Coming up with new </a:t>
            </a:r>
            <a:r>
              <a:rPr lang="en-US" sz="2400" dirty="0" err="1" smtClean="0"/>
              <a:t>regex</a:t>
            </a:r>
            <a:r>
              <a:rPr lang="en-US" sz="2400" dirty="0" smtClean="0"/>
              <a:t> rules for each problem encountered is just whack-a-mole</a:t>
            </a:r>
          </a:p>
          <a:p>
            <a:r>
              <a:rPr lang="en-US" sz="2400" dirty="0" smtClean="0"/>
              <a:t>Hard to write good rules to cover all bad formats… can you spot three bugs in this code?</a:t>
            </a:r>
          </a:p>
          <a:p>
            <a:pPr>
              <a:buNone/>
            </a:pPr>
            <a:endParaRPr lang="en-US" sz="2400" dirty="0" smtClean="0"/>
          </a:p>
          <a:p>
            <a:pPr>
              <a:buNone/>
            </a:pPr>
            <a:r>
              <a:rPr lang="en-US" sz="2000" dirty="0" smtClean="0">
                <a:latin typeface="Consolas" pitchFamily="49" charset="0"/>
              </a:rPr>
              <a:t>{ </a:t>
            </a:r>
          </a:p>
          <a:p>
            <a:pPr>
              <a:buNone/>
            </a:pPr>
            <a:r>
              <a:rPr lang="en-US" sz="2000" dirty="0" smtClean="0">
                <a:latin typeface="Consolas" pitchFamily="49" charset="0"/>
              </a:rPr>
              <a:t>  display: none: </a:t>
            </a:r>
          </a:p>
          <a:p>
            <a:pPr>
              <a:buNone/>
            </a:pPr>
            <a:r>
              <a:rPr lang="en-US" sz="2000" dirty="0" smtClean="0">
                <a:latin typeface="Consolas" pitchFamily="49" charset="0"/>
              </a:rPr>
              <a:t>  </a:t>
            </a:r>
            <a:r>
              <a:rPr lang="en-US" sz="2000" dirty="0" err="1" smtClean="0">
                <a:latin typeface="Consolas" pitchFamily="49" charset="0"/>
              </a:rPr>
              <a:t>background_color</a:t>
            </a:r>
            <a:r>
              <a:rPr lang="en-US" sz="2000" dirty="0" smtClean="0">
                <a:latin typeface="Consolas" pitchFamily="49" charset="0"/>
              </a:rPr>
              <a:t>: #8B1D3; </a:t>
            </a:r>
          </a:p>
          <a:p>
            <a:pPr>
              <a:buNone/>
            </a:pPr>
            <a:r>
              <a:rPr lang="en-US" sz="2000" dirty="0" smtClean="0">
                <a:latin typeface="Consolas" pitchFamily="49" charset="0"/>
              </a:rPr>
              <a:t>  padding: 10px,10px,0,0; </a:t>
            </a:r>
          </a:p>
          <a:p>
            <a:pPr>
              <a:buNone/>
            </a:pPr>
            <a:r>
              <a:rPr lang="en-US" sz="2000" dirty="0" smtClean="0">
                <a:latin typeface="Consolas" pitchFamily="49" charset="0"/>
              </a:rPr>
              <a:t>  opacity: 1.0f; </a:t>
            </a:r>
          </a:p>
          <a:p>
            <a:pPr>
              <a:buNone/>
            </a:pPr>
            <a:r>
              <a:rPr lang="en-US" sz="2000" dirty="0" smtClean="0">
                <a:latin typeface="Consolas" pitchFamily="49" charset="0"/>
              </a:rPr>
              <a:t>}</a:t>
            </a:r>
            <a:endParaRPr lang="en-US" sz="2000" dirty="0">
              <a:latin typeface="Consolas" pitchFamily="49" charset="0"/>
            </a:endParaRPr>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Facebook</a:t>
            </a:r>
            <a:r>
              <a:rPr lang="en-US" dirty="0" smtClean="0"/>
              <a:t>: </a:t>
            </a:r>
            <a:r>
              <a:rPr lang="en-US" dirty="0" err="1" smtClean="0"/>
              <a:t>Regex</a:t>
            </a:r>
            <a:r>
              <a:rPr lang="en-US" dirty="0" smtClean="0"/>
              <a:t> Insufficient</a:t>
            </a:r>
            <a:endParaRPr lang="en-US" dirty="0"/>
          </a:p>
        </p:txBody>
      </p:sp>
      <p:sp>
        <p:nvSpPr>
          <p:cNvPr id="3" name="Content Placeholder 2"/>
          <p:cNvSpPr>
            <a:spLocks noGrp="1"/>
          </p:cNvSpPr>
          <p:nvPr>
            <p:ph idx="1"/>
          </p:nvPr>
        </p:nvSpPr>
        <p:spPr/>
        <p:txBody>
          <a:bodyPr>
            <a:normAutofit/>
          </a:bodyPr>
          <a:lstStyle/>
          <a:p>
            <a:r>
              <a:rPr lang="en-US" sz="2400" dirty="0" smtClean="0"/>
              <a:t>Coming up with new </a:t>
            </a:r>
            <a:r>
              <a:rPr lang="en-US" sz="2400" dirty="0" err="1" smtClean="0"/>
              <a:t>regex</a:t>
            </a:r>
            <a:r>
              <a:rPr lang="en-US" sz="2400" dirty="0" smtClean="0"/>
              <a:t> rules for each problem encountered is just whack-a-mole</a:t>
            </a:r>
          </a:p>
          <a:p>
            <a:r>
              <a:rPr lang="en-US" sz="2400" dirty="0" smtClean="0"/>
              <a:t>Hard to write good rules to cover all bad formats… can you spot three bugs in this code?</a:t>
            </a:r>
          </a:p>
          <a:p>
            <a:pPr>
              <a:buNone/>
            </a:pPr>
            <a:endParaRPr lang="en-US" sz="2400" dirty="0" smtClean="0"/>
          </a:p>
          <a:p>
            <a:pPr>
              <a:buNone/>
            </a:pPr>
            <a:r>
              <a:rPr lang="en-US" sz="2000" dirty="0" smtClean="0">
                <a:latin typeface="Consolas" pitchFamily="49" charset="0"/>
              </a:rPr>
              <a:t>{ </a:t>
            </a:r>
          </a:p>
          <a:p>
            <a:pPr>
              <a:buNone/>
            </a:pPr>
            <a:r>
              <a:rPr lang="en-US" sz="2000" dirty="0" smtClean="0">
                <a:latin typeface="Consolas" pitchFamily="49" charset="0"/>
              </a:rPr>
              <a:t>  display: none: </a:t>
            </a:r>
          </a:p>
          <a:p>
            <a:pPr>
              <a:buNone/>
            </a:pPr>
            <a:r>
              <a:rPr lang="en-US" sz="2000" dirty="0" smtClean="0">
                <a:latin typeface="Consolas" pitchFamily="49" charset="0"/>
              </a:rPr>
              <a:t>  </a:t>
            </a:r>
            <a:r>
              <a:rPr lang="en-US" sz="2000" dirty="0" err="1" smtClean="0">
                <a:latin typeface="Consolas" pitchFamily="49" charset="0"/>
              </a:rPr>
              <a:t>background_color</a:t>
            </a:r>
            <a:r>
              <a:rPr lang="en-US" sz="2000" dirty="0" smtClean="0">
                <a:latin typeface="Consolas" pitchFamily="49" charset="0"/>
              </a:rPr>
              <a:t>: #8B1D3; </a:t>
            </a:r>
          </a:p>
          <a:p>
            <a:pPr>
              <a:buNone/>
            </a:pPr>
            <a:r>
              <a:rPr lang="en-US" sz="2000" dirty="0" smtClean="0">
                <a:latin typeface="Consolas" pitchFamily="49" charset="0"/>
              </a:rPr>
              <a:t>  padding: 10px,10px,0,0; </a:t>
            </a:r>
          </a:p>
          <a:p>
            <a:pPr>
              <a:buNone/>
            </a:pPr>
            <a:r>
              <a:rPr lang="en-US" sz="2000" dirty="0" smtClean="0">
                <a:latin typeface="Consolas" pitchFamily="49" charset="0"/>
              </a:rPr>
              <a:t>  opacity: 1.0f; </a:t>
            </a:r>
          </a:p>
          <a:p>
            <a:pPr>
              <a:buNone/>
            </a:pPr>
            <a:r>
              <a:rPr lang="en-US" sz="2000" dirty="0" smtClean="0">
                <a:latin typeface="Consolas" pitchFamily="49" charset="0"/>
              </a:rPr>
              <a:t>}</a:t>
            </a:r>
            <a:endParaRPr lang="en-US" sz="2000" dirty="0">
              <a:latin typeface="Consolas" pitchFamily="49" charset="0"/>
            </a:endParaRPr>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18</a:t>
            </a:fld>
            <a:endParaRPr lang="en-US"/>
          </a:p>
        </p:txBody>
      </p:sp>
      <p:sp>
        <p:nvSpPr>
          <p:cNvPr id="6" name="TextBox 5"/>
          <p:cNvSpPr txBox="1"/>
          <p:nvPr/>
        </p:nvSpPr>
        <p:spPr>
          <a:xfrm>
            <a:off x="4572000" y="3733800"/>
            <a:ext cx="4323556" cy="2246769"/>
          </a:xfrm>
          <a:prstGeom prst="rect">
            <a:avLst/>
          </a:prstGeom>
          <a:noFill/>
          <a:ln>
            <a:solidFill>
              <a:srgbClr val="FF0000"/>
            </a:solidFill>
          </a:ln>
        </p:spPr>
        <p:txBody>
          <a:bodyPr wrap="none" rtlCol="0">
            <a:spAutoFit/>
          </a:bodyPr>
          <a:lstStyle/>
          <a:p>
            <a:pPr marL="342900" indent="-342900">
              <a:buFont typeface="+mj-lt"/>
              <a:buAutoNum type="arabicPeriod"/>
            </a:pPr>
            <a:r>
              <a:rPr lang="en-US" sz="2000" dirty="0" smtClean="0"/>
              <a:t>Underscore in property name</a:t>
            </a:r>
          </a:p>
          <a:p>
            <a:pPr marL="800100" lvl="1" indent="-342900">
              <a:buFont typeface="Arial" pitchFamily="34" charset="0"/>
              <a:buChar char="•"/>
            </a:pPr>
            <a:r>
              <a:rPr lang="en-US" sz="2000" dirty="0" smtClean="0"/>
              <a:t>Consider all properties with a</a:t>
            </a:r>
            <a:br>
              <a:rPr lang="en-US" sz="2000" dirty="0" smtClean="0"/>
            </a:br>
            <a:r>
              <a:rPr lang="en-US" sz="2000" dirty="0" smtClean="0"/>
              <a:t>dash in the name…</a:t>
            </a:r>
          </a:p>
          <a:p>
            <a:pPr marL="342900" indent="-342900">
              <a:buFont typeface="+mj-lt"/>
              <a:buAutoNum type="arabicPeriod"/>
            </a:pPr>
            <a:r>
              <a:rPr lang="en-US" sz="2000" dirty="0" smtClean="0"/>
              <a:t>Hex color is too short</a:t>
            </a:r>
          </a:p>
          <a:p>
            <a:pPr marL="342900" indent="-342900">
              <a:buFont typeface="+mj-lt"/>
              <a:buAutoNum type="arabicPeriod"/>
            </a:pPr>
            <a:r>
              <a:rPr lang="en-US" sz="2000" dirty="0" smtClean="0"/>
              <a:t>Comma separators should be spaces</a:t>
            </a:r>
          </a:p>
          <a:p>
            <a:pPr marL="800100" lvl="1" indent="-342900">
              <a:buFont typeface="Arial" pitchFamily="34" charset="0"/>
              <a:buChar char="•"/>
            </a:pPr>
            <a:r>
              <a:rPr lang="en-US" sz="2000" dirty="0" smtClean="0"/>
              <a:t>Again, consider all possible</a:t>
            </a:r>
            <a:br>
              <a:rPr lang="en-US" sz="2000" dirty="0" smtClean="0"/>
            </a:br>
            <a:r>
              <a:rPr lang="en-US" sz="2000" dirty="0" smtClean="0"/>
              <a:t>properties with this pattern…</a:t>
            </a: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Facebook</a:t>
            </a:r>
            <a:r>
              <a:rPr lang="en-US" dirty="0" smtClean="0"/>
              <a:t> Case Study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000" dirty="0" smtClean="0"/>
              <a:t>Solution, abstract syntax tree parser:</a:t>
            </a:r>
          </a:p>
          <a:p>
            <a:r>
              <a:rPr lang="en-US" sz="2000" dirty="0" smtClean="0"/>
              <a:t>Existing tools can create the AST for you</a:t>
            </a:r>
          </a:p>
          <a:p>
            <a:r>
              <a:rPr lang="en-US" sz="2000" dirty="0" smtClean="0"/>
              <a:t>Each property becomes a node in the AST with a value</a:t>
            </a:r>
          </a:p>
          <a:p>
            <a:r>
              <a:rPr lang="en-US" sz="2000" dirty="0" smtClean="0"/>
              <a:t>Catches invalid syntax automatically</a:t>
            </a:r>
          </a:p>
          <a:p>
            <a:r>
              <a:rPr lang="en-US" sz="2000" dirty="0" smtClean="0"/>
              <a:t>Test cases are much simpler and clearer:</a:t>
            </a:r>
          </a:p>
          <a:p>
            <a:endParaRPr lang="en-US" sz="2000" dirty="0" smtClean="0"/>
          </a:p>
          <a:p>
            <a:pPr>
              <a:buNone/>
            </a:pPr>
            <a:r>
              <a:rPr lang="en-US" sz="2000" dirty="0" smtClean="0">
                <a:latin typeface="Consolas" pitchFamily="49" charset="0"/>
              </a:rPr>
              <a:t>if (	</a:t>
            </a:r>
            <a:r>
              <a:rPr lang="en-US" sz="2000" dirty="0" err="1" smtClean="0">
                <a:latin typeface="Consolas" pitchFamily="49" charset="0"/>
              </a:rPr>
              <a:t>node.prop</a:t>
            </a:r>
            <a:r>
              <a:rPr lang="en-US" sz="2000" dirty="0" smtClean="0">
                <a:latin typeface="Consolas" pitchFamily="49" charset="0"/>
              </a:rPr>
              <a:t> === 'text-transform' &amp;&amp; </a:t>
            </a:r>
            <a:br>
              <a:rPr lang="en-US" sz="2000" dirty="0" smtClean="0">
                <a:latin typeface="Consolas" pitchFamily="49" charset="0"/>
              </a:rPr>
            </a:br>
            <a:r>
              <a:rPr lang="en-US" sz="2000" dirty="0" smtClean="0">
                <a:latin typeface="Consolas" pitchFamily="49" charset="0"/>
              </a:rPr>
              <a:t> 	</a:t>
            </a:r>
            <a:r>
              <a:rPr lang="en-US" sz="2000" dirty="0" err="1" smtClean="0">
                <a:latin typeface="Consolas" pitchFamily="49" charset="0"/>
              </a:rPr>
              <a:t>node.value</a:t>
            </a:r>
            <a:r>
              <a:rPr lang="en-US" sz="2000" dirty="0" smtClean="0">
                <a:latin typeface="Consolas" pitchFamily="49" charset="0"/>
              </a:rPr>
              <a:t> === 'uppercase') { </a:t>
            </a:r>
          </a:p>
          <a:p>
            <a:pPr>
              <a:buNone/>
            </a:pPr>
            <a:r>
              <a:rPr lang="en-US" sz="2000" dirty="0" smtClean="0">
                <a:latin typeface="Consolas" pitchFamily="49" charset="0"/>
              </a:rPr>
              <a:t>	error(‘Not internationalization-friendly’);</a:t>
            </a:r>
          </a:p>
          <a:p>
            <a:pPr>
              <a:buNone/>
            </a:pPr>
            <a:r>
              <a:rPr lang="en-US" sz="2000" dirty="0" smtClean="0">
                <a:latin typeface="Consolas" pitchFamily="49" charset="0"/>
              </a:rPr>
              <a:t>}</a:t>
            </a:r>
          </a:p>
          <a:p>
            <a:pPr>
              <a:buNone/>
            </a:pPr>
            <a:endParaRPr lang="en-US" sz="2000" dirty="0" smtClean="0">
              <a:latin typeface="Consolas" pitchFamily="49" charset="0"/>
            </a:endParaRPr>
          </a:p>
          <a:p>
            <a:pPr>
              <a:buNone/>
            </a:pPr>
            <a:r>
              <a:rPr lang="en-US" sz="2000" dirty="0" smtClean="0">
                <a:latin typeface="Consolas" pitchFamily="49" charset="0"/>
              </a:rPr>
              <a:t>If (	</a:t>
            </a:r>
            <a:r>
              <a:rPr lang="en-US" sz="2000" dirty="0" err="1" smtClean="0">
                <a:latin typeface="Consolas" pitchFamily="49" charset="0"/>
              </a:rPr>
              <a:t>node.prop</a:t>
            </a:r>
            <a:r>
              <a:rPr lang="en-US" sz="2000" dirty="0" smtClean="0">
                <a:latin typeface="Consolas" pitchFamily="49" charset="0"/>
              </a:rPr>
              <a:t> === ‘opacity’ ){</a:t>
            </a:r>
          </a:p>
          <a:p>
            <a:pPr>
              <a:buNone/>
            </a:pPr>
            <a:r>
              <a:rPr lang="en-US" sz="2000" dirty="0" smtClean="0">
                <a:latin typeface="Consolas" pitchFamily="49" charset="0"/>
              </a:rPr>
              <a:t>	warn(‘Performance: this property is slow’);</a:t>
            </a:r>
          </a:p>
          <a:p>
            <a:pPr>
              <a:buNone/>
            </a:pPr>
            <a:r>
              <a:rPr lang="en-US" sz="2000" dirty="0" smtClean="0">
                <a:latin typeface="Consolas" pitchFamily="49" charset="0"/>
              </a:rPr>
              <a:t>}</a:t>
            </a:r>
            <a:endParaRPr lang="en-US" sz="2000" dirty="0">
              <a:latin typeface="Consolas" pitchFamily="49" charset="0"/>
            </a:endParaRPr>
          </a:p>
        </p:txBody>
      </p:sp>
      <p:sp>
        <p:nvSpPr>
          <p:cNvPr id="4" name="Footer Placeholder 3"/>
          <p:cNvSpPr>
            <a:spLocks noGrp="1"/>
          </p:cNvSpPr>
          <p:nvPr>
            <p:ph type="ftr" sz="quarter" idx="11"/>
          </p:nvPr>
        </p:nvSpPr>
        <p:spPr/>
        <p:txBody>
          <a:bodyPr/>
          <a:lstStyle/>
          <a:p>
            <a:r>
              <a:rPr lang="en-US" smtClean="0"/>
              <a:t>CSCI 5030 – Principles of Software Development</a:t>
            </a:r>
            <a:endParaRPr lang="en-US" dirty="0"/>
          </a:p>
        </p:txBody>
      </p:sp>
      <p:sp>
        <p:nvSpPr>
          <p:cNvPr id="5" name="Slide Number Placeholder 4"/>
          <p:cNvSpPr>
            <a:spLocks noGrp="1"/>
          </p:cNvSpPr>
          <p:nvPr>
            <p:ph type="sldNum" sz="quarter" idx="12"/>
          </p:nvPr>
        </p:nvSpPr>
        <p:spPr/>
        <p:txBody>
          <a:bodyPr/>
          <a:lstStyle/>
          <a:p>
            <a:fld id="{A773B20C-5347-4FF9-A9F0-76F937F60217}"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1D37E9-BA2C-4E53-802E-D83333E11D06}"/>
              </a:ext>
            </a:extLst>
          </p:cNvPr>
          <p:cNvSpPr>
            <a:spLocks noGrp="1"/>
          </p:cNvSpPr>
          <p:nvPr>
            <p:ph type="title"/>
          </p:nvPr>
        </p:nvSpPr>
        <p:spPr/>
        <p:txBody>
          <a:bodyPr/>
          <a:lstStyle/>
          <a:p>
            <a:r>
              <a:rPr lang="en-US" dirty="0"/>
              <a:t>Goal of Refactoring</a:t>
            </a:r>
          </a:p>
        </p:txBody>
      </p:sp>
      <p:sp>
        <p:nvSpPr>
          <p:cNvPr id="3" name="Content Placeholder 2">
            <a:extLst>
              <a:ext uri="{FF2B5EF4-FFF2-40B4-BE49-F238E27FC236}">
                <a16:creationId xmlns="" xmlns:a16="http://schemas.microsoft.com/office/drawing/2014/main" id="{51FEE98F-2A1C-4DD1-A380-E5020A1A0D35}"/>
              </a:ext>
            </a:extLst>
          </p:cNvPr>
          <p:cNvSpPr>
            <a:spLocks noGrp="1"/>
          </p:cNvSpPr>
          <p:nvPr>
            <p:ph idx="1"/>
          </p:nvPr>
        </p:nvSpPr>
        <p:spPr/>
        <p:txBody>
          <a:bodyPr>
            <a:normAutofit/>
          </a:bodyPr>
          <a:lstStyle/>
          <a:p>
            <a:pPr marL="0" indent="0">
              <a:buNone/>
            </a:pPr>
            <a:r>
              <a:rPr lang="en-US" sz="2400" dirty="0"/>
              <a:t>Refactoring – improving codebase without changing functional behavior</a:t>
            </a:r>
          </a:p>
          <a:p>
            <a:pPr marL="0" indent="0">
              <a:buNone/>
            </a:pPr>
            <a:endParaRPr lang="en-US" sz="2400" dirty="0"/>
          </a:p>
          <a:p>
            <a:pPr marL="0" indent="0">
              <a:buNone/>
            </a:pPr>
            <a:r>
              <a:rPr lang="en-US" sz="2400" dirty="0"/>
              <a:t>Why?</a:t>
            </a:r>
          </a:p>
          <a:p>
            <a:r>
              <a:rPr lang="en-US" sz="2400" dirty="0"/>
              <a:t>Architectural improvements</a:t>
            </a:r>
          </a:p>
          <a:p>
            <a:r>
              <a:rPr lang="en-US" sz="2400" dirty="0"/>
              <a:t>Performance/scalability</a:t>
            </a:r>
          </a:p>
          <a:p>
            <a:r>
              <a:rPr lang="en-US" sz="2400" dirty="0"/>
              <a:t>Fix non-functional bugs (e.g. memory leaks)</a:t>
            </a:r>
          </a:p>
          <a:p>
            <a:r>
              <a:rPr lang="en-US" sz="2400" dirty="0"/>
              <a:t>Code maintenance and organization</a:t>
            </a:r>
          </a:p>
          <a:p>
            <a:r>
              <a:rPr lang="en-US" sz="2400" dirty="0"/>
              <a:t>Reduce code complexity</a:t>
            </a:r>
          </a:p>
          <a:p>
            <a:r>
              <a:rPr lang="en-US" sz="2400" dirty="0"/>
              <a:t>Eliminate “code smells”</a:t>
            </a:r>
          </a:p>
        </p:txBody>
      </p:sp>
      <p:sp>
        <p:nvSpPr>
          <p:cNvPr id="4" name="Footer Placeholder 3">
            <a:extLst>
              <a:ext uri="{FF2B5EF4-FFF2-40B4-BE49-F238E27FC236}">
                <a16:creationId xmlns="" xmlns:a16="http://schemas.microsoft.com/office/drawing/2014/main" id="{E4FE6FDB-A41C-4829-BDFF-6117F83DEC6C}"/>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 xmlns:a16="http://schemas.microsoft.com/office/drawing/2014/main" id="{3A8C81BF-6666-4705-BDF0-617EED6E7D26}"/>
              </a:ext>
            </a:extLst>
          </p:cNvPr>
          <p:cNvSpPr>
            <a:spLocks noGrp="1"/>
          </p:cNvSpPr>
          <p:nvPr>
            <p:ph type="sldNum" sz="quarter" idx="12"/>
          </p:nvPr>
        </p:nvSpPr>
        <p:spPr/>
        <p:txBody>
          <a:bodyPr/>
          <a:lstStyle/>
          <a:p>
            <a:fld id="{A773B20C-5347-4FF9-A9F0-76F937F60217}" type="slidenum">
              <a:rPr lang="en-US" smtClean="0"/>
              <a:pPr/>
              <a:t>2</a:t>
            </a:fld>
            <a:endParaRPr lang="en-US"/>
          </a:p>
        </p:txBody>
      </p:sp>
    </p:spTree>
    <p:extLst>
      <p:ext uri="{BB962C8B-B14F-4D97-AF65-F5344CB8AC3E}">
        <p14:creationId xmlns="" xmlns:p14="http://schemas.microsoft.com/office/powerpoint/2010/main" val="19139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693162-0C42-4E0F-A7AD-B942AB6210AA}"/>
              </a:ext>
            </a:extLst>
          </p:cNvPr>
          <p:cNvSpPr>
            <a:spLocks noGrp="1"/>
          </p:cNvSpPr>
          <p:nvPr>
            <p:ph type="title"/>
          </p:nvPr>
        </p:nvSpPr>
        <p:spPr/>
        <p:txBody>
          <a:bodyPr/>
          <a:lstStyle/>
          <a:p>
            <a:r>
              <a:rPr lang="en-US" dirty="0"/>
              <a:t>Opinions on Refactoring</a:t>
            </a:r>
          </a:p>
        </p:txBody>
      </p:sp>
      <p:sp>
        <p:nvSpPr>
          <p:cNvPr id="3" name="Content Placeholder 2">
            <a:extLst>
              <a:ext uri="{FF2B5EF4-FFF2-40B4-BE49-F238E27FC236}">
                <a16:creationId xmlns="" xmlns:a16="http://schemas.microsoft.com/office/drawing/2014/main" id="{E19AFEF6-3E96-4D40-9BDE-3C52B78A361D}"/>
              </a:ext>
            </a:extLst>
          </p:cNvPr>
          <p:cNvSpPr>
            <a:spLocks noGrp="1"/>
          </p:cNvSpPr>
          <p:nvPr>
            <p:ph idx="1"/>
          </p:nvPr>
        </p:nvSpPr>
        <p:spPr/>
        <p:txBody>
          <a:bodyPr>
            <a:normAutofit fontScale="92500" lnSpcReduction="10000"/>
          </a:bodyPr>
          <a:lstStyle/>
          <a:p>
            <a:pPr marL="0" indent="0">
              <a:buNone/>
            </a:pPr>
            <a:r>
              <a:rPr lang="en-US" dirty="0"/>
              <a:t>Bjarne </a:t>
            </a:r>
            <a:r>
              <a:rPr lang="en-US" dirty="0" err="1"/>
              <a:t>Stroustrup</a:t>
            </a:r>
            <a:r>
              <a:rPr lang="en-US" dirty="0"/>
              <a:t>, inventor of C++</a:t>
            </a:r>
          </a:p>
          <a:p>
            <a:pPr marL="0" indent="0">
              <a:buNone/>
            </a:pPr>
            <a:endParaRPr lang="en-US" dirty="0"/>
          </a:p>
          <a:p>
            <a:pPr marL="0" indent="0">
              <a:buNone/>
            </a:pPr>
            <a:r>
              <a:rPr lang="en-US" dirty="0"/>
              <a:t>“I like my code to be elegant and efficient. The logic should be straightforward to make it hard for bugs to hide, the dependencies minimal to ease maintenance, error handling complete according to an articulated strategy, and performance close to optimal so as not to tempt people to make the code messy with unprincipled optimizations. Clean code does one thing well.”</a:t>
            </a:r>
          </a:p>
        </p:txBody>
      </p:sp>
      <p:sp>
        <p:nvSpPr>
          <p:cNvPr id="4" name="Footer Placeholder 3">
            <a:extLst>
              <a:ext uri="{FF2B5EF4-FFF2-40B4-BE49-F238E27FC236}">
                <a16:creationId xmlns="" xmlns:a16="http://schemas.microsoft.com/office/drawing/2014/main" id="{37D4D408-D0A4-4D42-B45B-007C60C1516F}"/>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 xmlns:a16="http://schemas.microsoft.com/office/drawing/2014/main" id="{49463B47-19C9-48E0-80B8-04A35E08443B}"/>
              </a:ext>
            </a:extLst>
          </p:cNvPr>
          <p:cNvSpPr>
            <a:spLocks noGrp="1"/>
          </p:cNvSpPr>
          <p:nvPr>
            <p:ph type="sldNum" sz="quarter" idx="12"/>
          </p:nvPr>
        </p:nvSpPr>
        <p:spPr/>
        <p:txBody>
          <a:bodyPr/>
          <a:lstStyle/>
          <a:p>
            <a:fld id="{A773B20C-5347-4FF9-A9F0-76F937F60217}" type="slidenum">
              <a:rPr lang="en-US" smtClean="0"/>
              <a:pPr/>
              <a:t>3</a:t>
            </a:fld>
            <a:endParaRPr lang="en-US"/>
          </a:p>
        </p:txBody>
      </p:sp>
    </p:spTree>
    <p:extLst>
      <p:ext uri="{BB962C8B-B14F-4D97-AF65-F5344CB8AC3E}">
        <p14:creationId xmlns="" xmlns:p14="http://schemas.microsoft.com/office/powerpoint/2010/main" val="226346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517547-34C5-4038-B731-CCA927097038}"/>
              </a:ext>
            </a:extLst>
          </p:cNvPr>
          <p:cNvSpPr>
            <a:spLocks noGrp="1"/>
          </p:cNvSpPr>
          <p:nvPr>
            <p:ph type="title"/>
          </p:nvPr>
        </p:nvSpPr>
        <p:spPr/>
        <p:txBody>
          <a:bodyPr/>
          <a:lstStyle/>
          <a:p>
            <a:r>
              <a:rPr lang="en-US" dirty="0"/>
              <a:t>Opinions on Refactoring</a:t>
            </a:r>
          </a:p>
        </p:txBody>
      </p:sp>
      <p:sp>
        <p:nvSpPr>
          <p:cNvPr id="3" name="Content Placeholder 2">
            <a:extLst>
              <a:ext uri="{FF2B5EF4-FFF2-40B4-BE49-F238E27FC236}">
                <a16:creationId xmlns="" xmlns:a16="http://schemas.microsoft.com/office/drawing/2014/main" id="{87A9967C-D4EB-4823-9A56-4C6D8AB956F4}"/>
              </a:ext>
            </a:extLst>
          </p:cNvPr>
          <p:cNvSpPr>
            <a:spLocks noGrp="1"/>
          </p:cNvSpPr>
          <p:nvPr>
            <p:ph idx="1"/>
          </p:nvPr>
        </p:nvSpPr>
        <p:spPr/>
        <p:txBody>
          <a:bodyPr/>
          <a:lstStyle/>
          <a:p>
            <a:pPr marL="0" indent="0">
              <a:buNone/>
            </a:pPr>
            <a:r>
              <a:rPr lang="en-US" dirty="0"/>
              <a:t>Grady </a:t>
            </a:r>
            <a:r>
              <a:rPr lang="en-US" dirty="0" err="1"/>
              <a:t>Booch</a:t>
            </a:r>
            <a:r>
              <a:rPr lang="en-US" dirty="0"/>
              <a:t>, object-orientation guru</a:t>
            </a:r>
          </a:p>
          <a:p>
            <a:pPr marL="0" indent="0">
              <a:buNone/>
            </a:pPr>
            <a:endParaRPr lang="en-US" dirty="0"/>
          </a:p>
          <a:p>
            <a:pPr marL="0" indent="0">
              <a:buNone/>
            </a:pPr>
            <a:r>
              <a:rPr lang="en-US" dirty="0"/>
              <a:t>“Clean code is simple and direct. Clean code reads like well-written prose. Clean code never obscures the designer’s intent but rather is full of crisp abstractions and straightforward lines of control.”</a:t>
            </a:r>
          </a:p>
        </p:txBody>
      </p:sp>
      <p:sp>
        <p:nvSpPr>
          <p:cNvPr id="4" name="Footer Placeholder 3">
            <a:extLst>
              <a:ext uri="{FF2B5EF4-FFF2-40B4-BE49-F238E27FC236}">
                <a16:creationId xmlns="" xmlns:a16="http://schemas.microsoft.com/office/drawing/2014/main" id="{84E7037C-B1F4-42ED-8705-A2ECF722D0D6}"/>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 xmlns:a16="http://schemas.microsoft.com/office/drawing/2014/main" id="{CECD9F1A-93DD-4A0A-80B6-EFAB18F1AE21}"/>
              </a:ext>
            </a:extLst>
          </p:cNvPr>
          <p:cNvSpPr>
            <a:spLocks noGrp="1"/>
          </p:cNvSpPr>
          <p:nvPr>
            <p:ph type="sldNum" sz="quarter" idx="12"/>
          </p:nvPr>
        </p:nvSpPr>
        <p:spPr/>
        <p:txBody>
          <a:bodyPr/>
          <a:lstStyle/>
          <a:p>
            <a:fld id="{A773B20C-5347-4FF9-A9F0-76F937F60217}" type="slidenum">
              <a:rPr lang="en-US" smtClean="0"/>
              <a:pPr/>
              <a:t>4</a:t>
            </a:fld>
            <a:endParaRPr lang="en-US"/>
          </a:p>
        </p:txBody>
      </p:sp>
    </p:spTree>
    <p:extLst>
      <p:ext uri="{BB962C8B-B14F-4D97-AF65-F5344CB8AC3E}">
        <p14:creationId xmlns="" xmlns:p14="http://schemas.microsoft.com/office/powerpoint/2010/main" val="221578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889B91-880C-4C7F-BA61-83BB99543E49}"/>
              </a:ext>
            </a:extLst>
          </p:cNvPr>
          <p:cNvSpPr>
            <a:spLocks noGrp="1"/>
          </p:cNvSpPr>
          <p:nvPr>
            <p:ph type="title"/>
          </p:nvPr>
        </p:nvSpPr>
        <p:spPr/>
        <p:txBody>
          <a:bodyPr/>
          <a:lstStyle/>
          <a:p>
            <a:r>
              <a:rPr lang="en-US" dirty="0"/>
              <a:t>Opinions on Refactoring</a:t>
            </a:r>
          </a:p>
        </p:txBody>
      </p:sp>
      <p:sp>
        <p:nvSpPr>
          <p:cNvPr id="3" name="Content Placeholder 2">
            <a:extLst>
              <a:ext uri="{FF2B5EF4-FFF2-40B4-BE49-F238E27FC236}">
                <a16:creationId xmlns="" xmlns:a16="http://schemas.microsoft.com/office/drawing/2014/main" id="{72B98217-5019-4F2D-9156-141851CB931D}"/>
              </a:ext>
            </a:extLst>
          </p:cNvPr>
          <p:cNvSpPr>
            <a:spLocks noGrp="1"/>
          </p:cNvSpPr>
          <p:nvPr>
            <p:ph idx="1"/>
          </p:nvPr>
        </p:nvSpPr>
        <p:spPr>
          <a:xfrm>
            <a:off x="457200" y="1600200"/>
            <a:ext cx="8229600" cy="4756150"/>
          </a:xfrm>
        </p:spPr>
        <p:txBody>
          <a:bodyPr>
            <a:normAutofit fontScale="92500" lnSpcReduction="10000"/>
          </a:bodyPr>
          <a:lstStyle/>
          <a:p>
            <a:pPr marL="0" indent="0">
              <a:buNone/>
            </a:pPr>
            <a:r>
              <a:rPr lang="en-US" dirty="0"/>
              <a:t>“Big Dave” Thomas, Eclipse godfather</a:t>
            </a:r>
          </a:p>
          <a:p>
            <a:pPr marL="0" indent="0">
              <a:buNone/>
            </a:pPr>
            <a:endParaRPr lang="en-US" dirty="0"/>
          </a:p>
          <a:p>
            <a:pPr marL="0" indent="0">
              <a:buNone/>
            </a:pPr>
            <a:r>
              <a:rPr lang="en-US" dirty="0"/>
              <a:t>“Clean code can be read and enhanced by a developer other than its original author. It has unit and acceptance tests. It has meaningful names. It provides one way rather than many ways for doing one thing. It has minimal dependencies, which are explicitly defined, and provides a clear and minimal API. Code should be literate since depending on the language, not all necessary information can be expressed clearly in code alone.”</a:t>
            </a:r>
          </a:p>
        </p:txBody>
      </p:sp>
      <p:sp>
        <p:nvSpPr>
          <p:cNvPr id="4" name="Footer Placeholder 3">
            <a:extLst>
              <a:ext uri="{FF2B5EF4-FFF2-40B4-BE49-F238E27FC236}">
                <a16:creationId xmlns="" xmlns:a16="http://schemas.microsoft.com/office/drawing/2014/main" id="{AC9886F8-ABC7-47BE-8D5F-50212169DF53}"/>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 xmlns:a16="http://schemas.microsoft.com/office/drawing/2014/main" id="{5B3ABDC7-1F34-410F-8EC6-5AA2FE24010C}"/>
              </a:ext>
            </a:extLst>
          </p:cNvPr>
          <p:cNvSpPr>
            <a:spLocks noGrp="1"/>
          </p:cNvSpPr>
          <p:nvPr>
            <p:ph type="sldNum" sz="quarter" idx="12"/>
          </p:nvPr>
        </p:nvSpPr>
        <p:spPr/>
        <p:txBody>
          <a:bodyPr/>
          <a:lstStyle/>
          <a:p>
            <a:fld id="{A773B20C-5347-4FF9-A9F0-76F937F60217}" type="slidenum">
              <a:rPr lang="en-US" smtClean="0"/>
              <a:pPr/>
              <a:t>5</a:t>
            </a:fld>
            <a:endParaRPr lang="en-US"/>
          </a:p>
        </p:txBody>
      </p:sp>
    </p:spTree>
    <p:extLst>
      <p:ext uri="{BB962C8B-B14F-4D97-AF65-F5344CB8AC3E}">
        <p14:creationId xmlns="" xmlns:p14="http://schemas.microsoft.com/office/powerpoint/2010/main" val="3886883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7A3F90-4BC4-432D-A58F-F1AF565E3C11}"/>
              </a:ext>
            </a:extLst>
          </p:cNvPr>
          <p:cNvSpPr>
            <a:spLocks noGrp="1"/>
          </p:cNvSpPr>
          <p:nvPr>
            <p:ph type="title"/>
          </p:nvPr>
        </p:nvSpPr>
        <p:spPr/>
        <p:txBody>
          <a:bodyPr/>
          <a:lstStyle/>
          <a:p>
            <a:r>
              <a:rPr lang="en-US" dirty="0"/>
              <a:t>Opinions on Refactoring</a:t>
            </a:r>
          </a:p>
        </p:txBody>
      </p:sp>
      <p:sp>
        <p:nvSpPr>
          <p:cNvPr id="3" name="Content Placeholder 2">
            <a:extLst>
              <a:ext uri="{FF2B5EF4-FFF2-40B4-BE49-F238E27FC236}">
                <a16:creationId xmlns="" xmlns:a16="http://schemas.microsoft.com/office/drawing/2014/main" id="{39ADC1ED-A58F-4F7E-85ED-A805C4A9F9BC}"/>
              </a:ext>
            </a:extLst>
          </p:cNvPr>
          <p:cNvSpPr>
            <a:spLocks noGrp="1"/>
          </p:cNvSpPr>
          <p:nvPr>
            <p:ph idx="1"/>
          </p:nvPr>
        </p:nvSpPr>
        <p:spPr>
          <a:xfrm>
            <a:off x="457200" y="1219200"/>
            <a:ext cx="8229600" cy="4983162"/>
          </a:xfrm>
        </p:spPr>
        <p:txBody>
          <a:bodyPr>
            <a:normAutofit fontScale="92500" lnSpcReduction="10000"/>
          </a:bodyPr>
          <a:lstStyle/>
          <a:p>
            <a:pPr marL="0" indent="0">
              <a:buNone/>
            </a:pPr>
            <a:r>
              <a:rPr lang="en-US" dirty="0"/>
              <a:t>Michael Feathers, refactoring guru</a:t>
            </a:r>
          </a:p>
          <a:p>
            <a:pPr marL="0" indent="0">
              <a:buNone/>
            </a:pPr>
            <a:endParaRPr lang="en-US" dirty="0"/>
          </a:p>
          <a:p>
            <a:pPr marL="0" indent="0">
              <a:buNone/>
            </a:pPr>
            <a:r>
              <a:rPr lang="en-US" dirty="0"/>
              <a:t>“I could list all of the qualities that I notice in clean code, but there is one overarching quality that leads to all of them. Clean code always looks like it was written by someone who cares. There is nothing obvious that you can do to make it better. All of those things were thought about by the code’s author, and if you try to imagine improvements, you’re led back to where you are, sitting in appreciation of the code someone left for you -- code left by someone who cares deeply about the craft.”</a:t>
            </a:r>
          </a:p>
        </p:txBody>
      </p:sp>
      <p:sp>
        <p:nvSpPr>
          <p:cNvPr id="4" name="Footer Placeholder 3">
            <a:extLst>
              <a:ext uri="{FF2B5EF4-FFF2-40B4-BE49-F238E27FC236}">
                <a16:creationId xmlns="" xmlns:a16="http://schemas.microsoft.com/office/drawing/2014/main" id="{B703DBDF-5628-42EE-8021-3559CEE7BAB3}"/>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 xmlns:a16="http://schemas.microsoft.com/office/drawing/2014/main" id="{C17B3A9F-377A-4FA7-B0B5-8C33D21B0A4C}"/>
              </a:ext>
            </a:extLst>
          </p:cNvPr>
          <p:cNvSpPr>
            <a:spLocks noGrp="1"/>
          </p:cNvSpPr>
          <p:nvPr>
            <p:ph type="sldNum" sz="quarter" idx="12"/>
          </p:nvPr>
        </p:nvSpPr>
        <p:spPr/>
        <p:txBody>
          <a:bodyPr/>
          <a:lstStyle/>
          <a:p>
            <a:fld id="{A773B20C-5347-4FF9-A9F0-76F937F60217}" type="slidenum">
              <a:rPr lang="en-US" smtClean="0"/>
              <a:pPr/>
              <a:t>6</a:t>
            </a:fld>
            <a:endParaRPr lang="en-US"/>
          </a:p>
        </p:txBody>
      </p:sp>
    </p:spTree>
    <p:extLst>
      <p:ext uri="{BB962C8B-B14F-4D97-AF65-F5344CB8AC3E}">
        <p14:creationId xmlns="" xmlns:p14="http://schemas.microsoft.com/office/powerpoint/2010/main" val="283502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9EEB7D-E644-423F-8C4F-2A1C49A79B00}"/>
              </a:ext>
            </a:extLst>
          </p:cNvPr>
          <p:cNvSpPr>
            <a:spLocks noGrp="1"/>
          </p:cNvSpPr>
          <p:nvPr>
            <p:ph type="title"/>
          </p:nvPr>
        </p:nvSpPr>
        <p:spPr/>
        <p:txBody>
          <a:bodyPr/>
          <a:lstStyle/>
          <a:p>
            <a:r>
              <a:rPr lang="en-US" dirty="0"/>
              <a:t>Opinions on Refactoring</a:t>
            </a:r>
          </a:p>
        </p:txBody>
      </p:sp>
      <p:sp>
        <p:nvSpPr>
          <p:cNvPr id="3" name="Content Placeholder 2">
            <a:extLst>
              <a:ext uri="{FF2B5EF4-FFF2-40B4-BE49-F238E27FC236}">
                <a16:creationId xmlns="" xmlns:a16="http://schemas.microsoft.com/office/drawing/2014/main" id="{E9CC0FE2-D1A7-44AD-B259-2E705F59047C}"/>
              </a:ext>
            </a:extLst>
          </p:cNvPr>
          <p:cNvSpPr>
            <a:spLocks noGrp="1"/>
          </p:cNvSpPr>
          <p:nvPr>
            <p:ph idx="1"/>
          </p:nvPr>
        </p:nvSpPr>
        <p:spPr/>
        <p:txBody>
          <a:bodyPr/>
          <a:lstStyle/>
          <a:p>
            <a:pPr marL="0" indent="0">
              <a:buNone/>
            </a:pPr>
            <a:r>
              <a:rPr lang="en-US" dirty="0"/>
              <a:t>Ward Cunningham, inventor of the wiki</a:t>
            </a:r>
          </a:p>
          <a:p>
            <a:pPr marL="0" indent="0">
              <a:buNone/>
            </a:pPr>
            <a:endParaRPr lang="en-US" dirty="0"/>
          </a:p>
          <a:p>
            <a:pPr marL="0" indent="0">
              <a:buNone/>
            </a:pPr>
            <a:r>
              <a:rPr lang="en-US" dirty="0"/>
              <a:t>“You know you are working on clean code when each routine you read turns out to be pretty much what you expected. You can call it beautiful code when the code also make it look like the language was made for the problem.”</a:t>
            </a:r>
          </a:p>
        </p:txBody>
      </p:sp>
      <p:sp>
        <p:nvSpPr>
          <p:cNvPr id="4" name="Footer Placeholder 3">
            <a:extLst>
              <a:ext uri="{FF2B5EF4-FFF2-40B4-BE49-F238E27FC236}">
                <a16:creationId xmlns="" xmlns:a16="http://schemas.microsoft.com/office/drawing/2014/main" id="{D2EBC170-6736-4F54-942F-543BF776E93F}"/>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 xmlns:a16="http://schemas.microsoft.com/office/drawing/2014/main" id="{1754B644-3912-41C9-8DC4-67E496FC43FB}"/>
              </a:ext>
            </a:extLst>
          </p:cNvPr>
          <p:cNvSpPr>
            <a:spLocks noGrp="1"/>
          </p:cNvSpPr>
          <p:nvPr>
            <p:ph type="sldNum" sz="quarter" idx="12"/>
          </p:nvPr>
        </p:nvSpPr>
        <p:spPr/>
        <p:txBody>
          <a:bodyPr/>
          <a:lstStyle/>
          <a:p>
            <a:fld id="{A773B20C-5347-4FF9-A9F0-76F937F60217}" type="slidenum">
              <a:rPr lang="en-US" smtClean="0"/>
              <a:pPr/>
              <a:t>7</a:t>
            </a:fld>
            <a:endParaRPr lang="en-US"/>
          </a:p>
        </p:txBody>
      </p:sp>
    </p:spTree>
    <p:extLst>
      <p:ext uri="{BB962C8B-B14F-4D97-AF65-F5344CB8AC3E}">
        <p14:creationId xmlns="" xmlns:p14="http://schemas.microsoft.com/office/powerpoint/2010/main" val="284285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89B7EF-FB87-4FDD-BFA7-252AF23183D9}"/>
              </a:ext>
            </a:extLst>
          </p:cNvPr>
          <p:cNvSpPr>
            <a:spLocks noGrp="1"/>
          </p:cNvSpPr>
          <p:nvPr>
            <p:ph type="title"/>
          </p:nvPr>
        </p:nvSpPr>
        <p:spPr/>
        <p:txBody>
          <a:bodyPr/>
          <a:lstStyle/>
          <a:p>
            <a:r>
              <a:rPr lang="en-US" dirty="0"/>
              <a:t>Themes	</a:t>
            </a:r>
          </a:p>
        </p:txBody>
      </p:sp>
      <p:sp>
        <p:nvSpPr>
          <p:cNvPr id="3" name="Content Placeholder 2">
            <a:extLst>
              <a:ext uri="{FF2B5EF4-FFF2-40B4-BE49-F238E27FC236}">
                <a16:creationId xmlns="" xmlns:a16="http://schemas.microsoft.com/office/drawing/2014/main" id="{C3DCFE2E-D0D4-4D06-B1A7-C3F53C7BC6DE}"/>
              </a:ext>
            </a:extLst>
          </p:cNvPr>
          <p:cNvSpPr>
            <a:spLocks noGrp="1"/>
          </p:cNvSpPr>
          <p:nvPr>
            <p:ph idx="1"/>
          </p:nvPr>
        </p:nvSpPr>
        <p:spPr/>
        <p:txBody>
          <a:bodyPr>
            <a:normAutofit fontScale="92500" lnSpcReduction="10000"/>
          </a:bodyPr>
          <a:lstStyle/>
          <a:p>
            <a:r>
              <a:rPr lang="en-US" sz="2400" dirty="0"/>
              <a:t>Clean or not messy</a:t>
            </a:r>
          </a:p>
          <a:p>
            <a:r>
              <a:rPr lang="en-US" sz="2400" dirty="0"/>
              <a:t>Readable</a:t>
            </a:r>
          </a:p>
          <a:p>
            <a:r>
              <a:rPr lang="en-US" sz="2400" dirty="0"/>
              <a:t>Simple</a:t>
            </a:r>
          </a:p>
          <a:p>
            <a:r>
              <a:rPr lang="en-US" sz="2400" dirty="0"/>
              <a:t>Minimal</a:t>
            </a:r>
          </a:p>
          <a:p>
            <a:r>
              <a:rPr lang="en-US" sz="2400" dirty="0" smtClean="0"/>
              <a:t>Straightforward</a:t>
            </a:r>
          </a:p>
          <a:p>
            <a:endParaRPr lang="en-US" sz="2400" dirty="0" smtClean="0"/>
          </a:p>
          <a:p>
            <a:pPr>
              <a:buNone/>
            </a:pPr>
            <a:r>
              <a:rPr lang="en-US" sz="2400" dirty="0" smtClean="0"/>
              <a:t>Like with some other topics- “you know it when you see it,” but there is no checklist </a:t>
            </a:r>
          </a:p>
          <a:p>
            <a:pPr>
              <a:buNone/>
            </a:pPr>
            <a:endParaRPr lang="en-US" sz="2400" dirty="0" smtClean="0"/>
          </a:p>
          <a:p>
            <a:pPr marL="0" indent="0">
              <a:buNone/>
            </a:pPr>
            <a:r>
              <a:rPr lang="en-US" sz="2400" dirty="0" smtClean="0"/>
              <a:t>Refactoring is not tied to a specific style</a:t>
            </a:r>
          </a:p>
          <a:p>
            <a:pPr lvl="1"/>
            <a:r>
              <a:rPr lang="en-US" dirty="0" smtClean="0"/>
              <a:t>But, adherence to style makes code “simple and direct” and “pretty much what you expected”</a:t>
            </a:r>
          </a:p>
          <a:p>
            <a:pPr>
              <a:buNone/>
            </a:pPr>
            <a:endParaRPr lang="en-US" sz="2400" dirty="0"/>
          </a:p>
        </p:txBody>
      </p:sp>
      <p:sp>
        <p:nvSpPr>
          <p:cNvPr id="4" name="Footer Placeholder 3">
            <a:extLst>
              <a:ext uri="{FF2B5EF4-FFF2-40B4-BE49-F238E27FC236}">
                <a16:creationId xmlns="" xmlns:a16="http://schemas.microsoft.com/office/drawing/2014/main" id="{BEE52144-1B03-43A6-BA47-79647D7CFC28}"/>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 xmlns:a16="http://schemas.microsoft.com/office/drawing/2014/main" id="{3951F982-4BA3-4447-85C1-436E7C7C18BD}"/>
              </a:ext>
            </a:extLst>
          </p:cNvPr>
          <p:cNvSpPr>
            <a:spLocks noGrp="1"/>
          </p:cNvSpPr>
          <p:nvPr>
            <p:ph type="sldNum" sz="quarter" idx="12"/>
          </p:nvPr>
        </p:nvSpPr>
        <p:spPr/>
        <p:txBody>
          <a:bodyPr/>
          <a:lstStyle/>
          <a:p>
            <a:fld id="{A773B20C-5347-4FF9-A9F0-76F937F60217}" type="slidenum">
              <a:rPr lang="en-US" smtClean="0"/>
              <a:pPr/>
              <a:t>8</a:t>
            </a:fld>
            <a:endParaRPr lang="en-US"/>
          </a:p>
        </p:txBody>
      </p:sp>
    </p:spTree>
    <p:extLst>
      <p:ext uri="{BB962C8B-B14F-4D97-AF65-F5344CB8AC3E}">
        <p14:creationId xmlns="" xmlns:p14="http://schemas.microsoft.com/office/powerpoint/2010/main" val="199833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850DDB-FCCA-4F77-A5AF-97E8D654573B}"/>
              </a:ext>
            </a:extLst>
          </p:cNvPr>
          <p:cNvSpPr>
            <a:spLocks noGrp="1"/>
          </p:cNvSpPr>
          <p:nvPr>
            <p:ph type="title"/>
          </p:nvPr>
        </p:nvSpPr>
        <p:spPr/>
        <p:txBody>
          <a:bodyPr/>
          <a:lstStyle/>
          <a:p>
            <a:r>
              <a:rPr lang="en-US" dirty="0"/>
              <a:t>When to Refactor</a:t>
            </a:r>
          </a:p>
        </p:txBody>
      </p:sp>
      <p:sp>
        <p:nvSpPr>
          <p:cNvPr id="3" name="Content Placeholder 2">
            <a:extLst>
              <a:ext uri="{FF2B5EF4-FFF2-40B4-BE49-F238E27FC236}">
                <a16:creationId xmlns="" xmlns:a16="http://schemas.microsoft.com/office/drawing/2014/main" id="{B514AF2E-86F1-47EE-88C0-D4D827A9FBBE}"/>
              </a:ext>
            </a:extLst>
          </p:cNvPr>
          <p:cNvSpPr>
            <a:spLocks noGrp="1"/>
          </p:cNvSpPr>
          <p:nvPr>
            <p:ph idx="1"/>
          </p:nvPr>
        </p:nvSpPr>
        <p:spPr>
          <a:xfrm>
            <a:off x="457200" y="1371600"/>
            <a:ext cx="8229600" cy="4754563"/>
          </a:xfrm>
        </p:spPr>
        <p:txBody>
          <a:bodyPr>
            <a:normAutofit fontScale="92500"/>
          </a:bodyPr>
          <a:lstStyle/>
          <a:p>
            <a:pPr marL="0" indent="0">
              <a:buNone/>
            </a:pPr>
            <a:r>
              <a:rPr lang="en-US" sz="2400" b="1" dirty="0"/>
              <a:t>Part of day-to-day </a:t>
            </a:r>
            <a:r>
              <a:rPr lang="en-US" sz="2400" b="1" dirty="0" smtClean="0"/>
              <a:t>programming is advised</a:t>
            </a:r>
            <a:endParaRPr lang="en-US" sz="2400" b="1" dirty="0"/>
          </a:p>
          <a:p>
            <a:r>
              <a:rPr lang="en-US" sz="2400" dirty="0"/>
              <a:t>“Boy scout principle” – leave code better than you found it</a:t>
            </a:r>
          </a:p>
          <a:p>
            <a:r>
              <a:rPr lang="en-US" sz="2400" dirty="0"/>
              <a:t>If adding a new feature would be difficult, first refactor to make </a:t>
            </a:r>
            <a:r>
              <a:rPr lang="en-US" sz="2400" dirty="0" smtClean="0"/>
              <a:t>adding that feature easy, </a:t>
            </a:r>
            <a:r>
              <a:rPr lang="en-US" sz="2400" dirty="0"/>
              <a:t>then write </a:t>
            </a:r>
            <a:r>
              <a:rPr lang="en-US" sz="2400" dirty="0" smtClean="0"/>
              <a:t>the feature</a:t>
            </a:r>
          </a:p>
          <a:p>
            <a:pPr lvl="1"/>
            <a:r>
              <a:rPr lang="en-US" sz="2000" dirty="0" smtClean="0"/>
              <a:t>Splits a big task into two or more smaller commits</a:t>
            </a:r>
          </a:p>
          <a:p>
            <a:pPr lvl="1"/>
            <a:r>
              <a:rPr lang="en-US" sz="2000" dirty="0" smtClean="0"/>
              <a:t>Verifies your architectural changes don’t change behavior</a:t>
            </a:r>
            <a:endParaRPr lang="en-US" sz="2000" dirty="0"/>
          </a:p>
          <a:p>
            <a:r>
              <a:rPr lang="en-US" sz="2400" dirty="0"/>
              <a:t>Assess new features after they’re added and working- is there room for refactoring while everything is fresh in your head?</a:t>
            </a:r>
          </a:p>
          <a:p>
            <a:r>
              <a:rPr lang="en-US" sz="2400" dirty="0"/>
              <a:t>When you struggle to understand code, refactor such that you wouldn’t struggle next time</a:t>
            </a:r>
          </a:p>
        </p:txBody>
      </p:sp>
      <p:sp>
        <p:nvSpPr>
          <p:cNvPr id="4" name="Footer Placeholder 3">
            <a:extLst>
              <a:ext uri="{FF2B5EF4-FFF2-40B4-BE49-F238E27FC236}">
                <a16:creationId xmlns="" xmlns:a16="http://schemas.microsoft.com/office/drawing/2014/main" id="{A6712B74-1AFB-476D-A279-EEF513D05292}"/>
              </a:ext>
            </a:extLst>
          </p:cNvPr>
          <p:cNvSpPr>
            <a:spLocks noGrp="1"/>
          </p:cNvSpPr>
          <p:nvPr>
            <p:ph type="ftr" sz="quarter" idx="11"/>
          </p:nvPr>
        </p:nvSpPr>
        <p:spPr/>
        <p:txBody>
          <a:bodyPr/>
          <a:lstStyle/>
          <a:p>
            <a:r>
              <a:rPr lang="en-US"/>
              <a:t>CSCI 5030 – Principles of Software Development</a:t>
            </a:r>
            <a:endParaRPr lang="en-US" dirty="0"/>
          </a:p>
        </p:txBody>
      </p:sp>
      <p:sp>
        <p:nvSpPr>
          <p:cNvPr id="5" name="Slide Number Placeholder 4">
            <a:extLst>
              <a:ext uri="{FF2B5EF4-FFF2-40B4-BE49-F238E27FC236}">
                <a16:creationId xmlns="" xmlns:a16="http://schemas.microsoft.com/office/drawing/2014/main" id="{F16AC0CB-8095-46E4-BBD8-1988C54368B7}"/>
              </a:ext>
            </a:extLst>
          </p:cNvPr>
          <p:cNvSpPr>
            <a:spLocks noGrp="1"/>
          </p:cNvSpPr>
          <p:nvPr>
            <p:ph type="sldNum" sz="quarter" idx="12"/>
          </p:nvPr>
        </p:nvSpPr>
        <p:spPr/>
        <p:txBody>
          <a:bodyPr/>
          <a:lstStyle/>
          <a:p>
            <a:fld id="{A773B20C-5347-4FF9-A9F0-76F937F60217}" type="slidenum">
              <a:rPr lang="en-US" smtClean="0"/>
              <a:pPr/>
              <a:t>9</a:t>
            </a:fld>
            <a:endParaRPr lang="en-US"/>
          </a:p>
        </p:txBody>
      </p:sp>
    </p:spTree>
    <p:extLst>
      <p:ext uri="{BB962C8B-B14F-4D97-AF65-F5344CB8AC3E}">
        <p14:creationId xmlns="" xmlns:p14="http://schemas.microsoft.com/office/powerpoint/2010/main" val="3338851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2031</TotalTime>
  <Words>1331</Words>
  <Application>Microsoft Office PowerPoint</Application>
  <PresentationFormat>On-screen Show (4:3)</PresentationFormat>
  <Paragraphs>185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Refactoring</vt:lpstr>
      <vt:lpstr>Goal of Refactoring</vt:lpstr>
      <vt:lpstr>Opinions on Refactoring</vt:lpstr>
      <vt:lpstr>Opinions on Refactoring</vt:lpstr>
      <vt:lpstr>Opinions on Refactoring</vt:lpstr>
      <vt:lpstr>Opinions on Refactoring</vt:lpstr>
      <vt:lpstr>Opinions on Refactoring</vt:lpstr>
      <vt:lpstr>Themes </vt:lpstr>
      <vt:lpstr>When to Refactor</vt:lpstr>
      <vt:lpstr>Code Refactoring Tools</vt:lpstr>
      <vt:lpstr>Review Tools</vt:lpstr>
      <vt:lpstr>Example Linter Output</vt:lpstr>
      <vt:lpstr>Case Study: Google</vt:lpstr>
      <vt:lpstr>Case Study: Google</vt:lpstr>
      <vt:lpstr>Google Technical Debt Solutions</vt:lpstr>
      <vt:lpstr>Facebook Case Study</vt:lpstr>
      <vt:lpstr>Facebook: Regex Insufficient</vt:lpstr>
      <vt:lpstr>Facebook: Regex Insufficient</vt:lpstr>
      <vt:lpstr>Facebook Case Study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david_n_laura</dc:creator>
  <cp:lastModifiedBy>David Ferry</cp:lastModifiedBy>
  <cp:revision>58</cp:revision>
  <dcterms:created xsi:type="dcterms:W3CDTF">2016-01-21T02:03:40Z</dcterms:created>
  <dcterms:modified xsi:type="dcterms:W3CDTF">2019-11-21T05:42:46Z</dcterms:modified>
</cp:coreProperties>
</file>