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Structure and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also:</a:t>
            </a:r>
          </a:p>
          <a:p>
            <a:pPr lvl="1"/>
            <a:r>
              <a:rPr lang="en-US" dirty="0" smtClean="0"/>
              <a:t>/include/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list.h</a:t>
            </a:r>
            <a:endParaRPr lang="en-US" dirty="0" smtClean="0"/>
          </a:p>
          <a:p>
            <a:pPr lvl="1"/>
            <a:r>
              <a:rPr lang="en-US" dirty="0" smtClean="0"/>
              <a:t>/include/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types.h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Moral of the story: </a:t>
            </a: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Always search for functionality before writing it yourself.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6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Solution: </a:t>
            </a:r>
            <a:br>
              <a:rPr lang="en-US" dirty="0" smtClean="0"/>
            </a:br>
            <a:r>
              <a:rPr lang="en-US" dirty="0" smtClean="0"/>
              <a:t>Loadable Kernel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Kernel modules are kernel code that can be loaded dynamically:</a:t>
            </a:r>
          </a:p>
          <a:p>
            <a:pPr lvl="1"/>
            <a:r>
              <a:rPr lang="en-US" dirty="0" smtClean="0"/>
              <a:t>Can be loaded/unloaded whenever</a:t>
            </a:r>
          </a:p>
          <a:p>
            <a:pPr lvl="1"/>
            <a:r>
              <a:rPr lang="en-US" dirty="0" smtClean="0"/>
              <a:t>Runs in kernel mode</a:t>
            </a:r>
          </a:p>
          <a:p>
            <a:pPr lvl="1"/>
            <a:r>
              <a:rPr lang="en-US" dirty="0" smtClean="0"/>
              <a:t>Can access </a:t>
            </a:r>
            <a:r>
              <a:rPr lang="en-US" i="1" dirty="0" smtClean="0"/>
              <a:t>exported</a:t>
            </a:r>
            <a:r>
              <a:rPr lang="en-US" dirty="0" smtClean="0"/>
              <a:t> kernel variables and functions</a:t>
            </a:r>
          </a:p>
          <a:p>
            <a:pPr lvl="1"/>
            <a:r>
              <a:rPr lang="en-US" dirty="0" smtClean="0"/>
              <a:t>Can export variables and functions to kernel or other modules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Must define:</a:t>
            </a:r>
          </a:p>
          <a:p>
            <a:pPr lvl="1"/>
            <a:r>
              <a:rPr lang="en-US" dirty="0" smtClean="0"/>
              <a:t>An initialization function called on load</a:t>
            </a:r>
          </a:p>
          <a:p>
            <a:pPr lvl="1"/>
            <a:r>
              <a:rPr lang="en-US" dirty="0" smtClean="0"/>
              <a:t>An exit function called on unload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init</a:t>
            </a:r>
            <a:r>
              <a:rPr lang="en-US" dirty="0" smtClean="0"/>
              <a:t> function must be self contained!</a:t>
            </a:r>
          </a:p>
          <a:p>
            <a:pPr lvl="1"/>
            <a:r>
              <a:rPr lang="en-US" dirty="0" smtClean="0"/>
              <a:t>Must unwind actions if initialization cannot complete successfully</a:t>
            </a:r>
          </a:p>
          <a:p>
            <a:pPr lvl="1"/>
            <a:r>
              <a:rPr lang="en-US" dirty="0" smtClean="0"/>
              <a:t>E.g. if you </a:t>
            </a:r>
            <a:r>
              <a:rPr lang="en-US" dirty="0" err="1" smtClean="0">
                <a:latin typeface="Courier New"/>
                <a:cs typeface="Courier New"/>
              </a:rPr>
              <a:t>kmalloc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smtClean="0"/>
              <a:t>space but don’t free it, that physical memory is now lost forever.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You can also pass parameters to modules at load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Exported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Not all kernel symbols (functions/variables) are designed to be shared.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kernel subsystem </a:t>
            </a:r>
            <a:r>
              <a:rPr lang="en-US" i="1" dirty="0" smtClean="0"/>
              <a:t>exports</a:t>
            </a:r>
            <a:r>
              <a:rPr lang="en-US" dirty="0" smtClean="0"/>
              <a:t> symbols that are designed to be used outside of the subsystem.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The set of exported symbols is the closest thing to a formal, intra-kernel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Symbols are exported via the macros </a:t>
            </a:r>
            <a:r>
              <a:rPr lang="en-US" dirty="0" smtClean="0">
                <a:latin typeface="Courier New"/>
                <a:cs typeface="Courier New"/>
              </a:rPr>
              <a:t>EXPORT_SYMBOL()</a:t>
            </a:r>
            <a:r>
              <a:rPr lang="en-US" dirty="0" smtClean="0">
                <a:latin typeface="Verdana"/>
                <a:cs typeface="Verdana"/>
              </a:rPr>
              <a:t> and </a:t>
            </a:r>
            <a:r>
              <a:rPr lang="en-US" dirty="0" smtClean="0">
                <a:latin typeface="Courier New"/>
                <a:cs typeface="Courier New"/>
              </a:rPr>
              <a:t>EXPORT_SYMBOL_GPL()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Modules should only use exported symbols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vs. Application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Two major differences:</a:t>
            </a:r>
          </a:p>
          <a:p>
            <a:pPr lvl="1"/>
            <a:r>
              <a:rPr lang="en-US" dirty="0" smtClean="0"/>
              <a:t>The core kernel must be a monolithic binary</a:t>
            </a:r>
          </a:p>
          <a:p>
            <a:pPr lvl="1"/>
            <a:r>
              <a:rPr lang="en-US" dirty="0" smtClean="0"/>
              <a:t>The core kernel must be statically linked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Thus, no standard libraries: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 err="1" smtClean="0"/>
              <a:t>pthreads</a:t>
            </a:r>
            <a:r>
              <a:rPr lang="en-US" dirty="0" smtClean="0"/>
              <a:t>, string handling, etc.</a:t>
            </a:r>
          </a:p>
          <a:p>
            <a:pPr lvl="1"/>
            <a:r>
              <a:rPr lang="en-US" dirty="0" smtClean="0"/>
              <a:t>Partly because of chicken/egg situation</a:t>
            </a:r>
          </a:p>
          <a:p>
            <a:pPr lvl="1"/>
            <a:r>
              <a:rPr lang="en-US" dirty="0" smtClean="0"/>
              <a:t>Also, standard libraries can be too slow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dynamic loading for the core kernel:</a:t>
            </a:r>
          </a:p>
          <a:p>
            <a:pPr lvl="1"/>
            <a:r>
              <a:rPr lang="en-US" dirty="0" smtClean="0"/>
              <a:t>Early symbol addresses must be at fixed locations</a:t>
            </a:r>
          </a:p>
          <a:p>
            <a:pPr lvl="1"/>
            <a:r>
              <a:rPr lang="en-US" dirty="0" smtClean="0"/>
              <a:t>Core kernel utilities must be </a:t>
            </a:r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Core kernel utilities must always be available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Big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Programmers rely on library functions for efficiency and correctness</a:t>
            </a:r>
          </a:p>
          <a:p>
            <a:pPr lvl="1"/>
            <a:r>
              <a:rPr lang="en-US" dirty="0" smtClean="0"/>
              <a:t>Chicken and egg problem: traditional </a:t>
            </a:r>
            <a:r>
              <a:rPr lang="en-US" dirty="0" smtClean="0"/>
              <a:t>libraries (like </a:t>
            </a:r>
            <a:r>
              <a:rPr lang="en-US" dirty="0" err="1" smtClean="0">
                <a:latin typeface="Courier New"/>
                <a:cs typeface="Courier New"/>
              </a:rPr>
              <a:t>libc</a:t>
            </a:r>
            <a:r>
              <a:rPr lang="en-US" dirty="0" smtClean="0"/>
              <a:t>) are built on top of kernel utilities</a:t>
            </a:r>
          </a:p>
          <a:p>
            <a:pPr lvl="1"/>
            <a:r>
              <a:rPr lang="en-US" dirty="0" smtClean="0"/>
              <a:t>Kernel code has to be entirely self-contained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totally static kernel would be enormous</a:t>
            </a:r>
          </a:p>
          <a:p>
            <a:pPr lvl="1"/>
            <a:r>
              <a:rPr lang="en-US" dirty="0" smtClean="0"/>
              <a:t>About 20 million lines of code in 2015</a:t>
            </a:r>
          </a:p>
          <a:p>
            <a:pPr lvl="1"/>
            <a:r>
              <a:rPr lang="en-US" dirty="0" smtClean="0"/>
              <a:t>Most of this is hardware drivers that are never used on any given platform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Solution: Kernel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Kernel libraries re-implement a lot of the functionality programmers expect in user space</a:t>
            </a:r>
          </a:p>
          <a:p>
            <a:pPr lvl="1"/>
            <a:r>
              <a:rPr lang="en-US" dirty="0" smtClean="0"/>
              <a:t>Are statically compiled into the kernel</a:t>
            </a:r>
          </a:p>
          <a:p>
            <a:pPr lvl="1"/>
            <a:r>
              <a:rPr lang="en-US" dirty="0" smtClean="0"/>
              <a:t>Automatically available just by including relevant header</a:t>
            </a:r>
          </a:p>
          <a:p>
            <a:pPr lvl="1"/>
            <a:r>
              <a:rPr lang="en-US" dirty="0" smtClean="0"/>
              <a:t>Built to be kernel-safe (sleeping, waiting, locking, etc. is done properly)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Utilities: </a:t>
            </a:r>
            <a:r>
              <a:rPr lang="en-US" dirty="0" err="1" smtClean="0"/>
              <a:t>kmalloc</a:t>
            </a:r>
            <a:r>
              <a:rPr lang="en-US" dirty="0" smtClean="0"/>
              <a:t>, </a:t>
            </a:r>
            <a:r>
              <a:rPr lang="en-US" dirty="0" err="1" smtClean="0"/>
              <a:t>kthreads</a:t>
            </a:r>
            <a:r>
              <a:rPr lang="en-US" dirty="0" smtClean="0"/>
              <a:t>, string parsing, etc.</a:t>
            </a:r>
          </a:p>
          <a:p>
            <a:pPr lvl="1"/>
            <a:r>
              <a:rPr lang="en-US" dirty="0" smtClean="0"/>
              <a:t>Containers: hash tables, binary trees etc.</a:t>
            </a:r>
          </a:p>
          <a:p>
            <a:pPr lvl="1"/>
            <a:r>
              <a:rPr lang="en-US" dirty="0" smtClean="0"/>
              <a:t>Algorithms: sorting, compression</a:t>
            </a:r>
          </a:p>
          <a:p>
            <a:pPr lvl="1">
              <a:lnSpc>
                <a:spcPct val="70000"/>
              </a:lnSpc>
            </a:pPr>
            <a:endParaRPr lang="en-US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Mostly found under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>
                <a:latin typeface="Courier New"/>
                <a:cs typeface="Courier New"/>
              </a:rPr>
              <a:t>lib</a:t>
            </a:r>
            <a:r>
              <a:rPr lang="en-US" dirty="0" smtClean="0">
                <a:latin typeface="Verdana"/>
                <a:cs typeface="Verdana"/>
              </a:rPr>
              <a:t> and </a:t>
            </a:r>
            <a:r>
              <a:rPr lang="en-US" dirty="0" smtClean="0">
                <a:latin typeface="Courier New"/>
                <a:cs typeface="Courier New"/>
              </a:rPr>
              <a:t>/include/</a:t>
            </a:r>
            <a:r>
              <a:rPr lang="en-US" dirty="0" err="1" smtClean="0">
                <a:latin typeface="Courier New"/>
                <a:cs typeface="Courier New"/>
              </a:rPr>
              <a:t>linux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urier New"/>
                <a:cs typeface="Courier New"/>
              </a:rPr>
              <a:t>kmalloc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1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unified kernel memory allocator to manage the kernel virtual memory space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3429000"/>
            <a:ext cx="17526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4191000"/>
            <a:ext cx="17526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Module Space (</a:t>
            </a:r>
            <a:r>
              <a:rPr lang="en-US" dirty="0" err="1" smtClean="0">
                <a:solidFill>
                  <a:schemeClr val="tx1"/>
                </a:solidFill>
              </a:rPr>
              <a:t>insmod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953000"/>
            <a:ext cx="17526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Userspace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mmap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syscall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3886200"/>
            <a:ext cx="17526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2667000"/>
            <a:ext cx="17526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5791200"/>
            <a:ext cx="1752600" cy="3048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2971800"/>
            <a:ext cx="17526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2286000"/>
            <a:ext cx="49853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 traditional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but </a:t>
            </a:r>
            <a:r>
              <a:rPr lang="en-US" dirty="0" smtClean="0"/>
              <a:t>handles kernel</a:t>
            </a:r>
            <a:br>
              <a:rPr lang="en-US" dirty="0" smtClean="0"/>
            </a:br>
            <a:r>
              <a:rPr lang="en-US" dirty="0" smtClean="0"/>
              <a:t>concerns, such as how to allocate and where</a:t>
            </a:r>
            <a:br>
              <a:rPr lang="en-US" dirty="0" smtClean="0"/>
            </a:br>
            <a:r>
              <a:rPr lang="en-US" dirty="0" smtClean="0"/>
              <a:t>to allocate inside of virtual address space.</a:t>
            </a:r>
          </a:p>
          <a:p>
            <a:endParaRPr lang="en-US" dirty="0"/>
          </a:p>
          <a:p>
            <a:r>
              <a:rPr lang="en-US" dirty="0" smtClean="0"/>
              <a:t>E.g.:</a:t>
            </a:r>
            <a:endParaRPr lang="en-US" dirty="0"/>
          </a:p>
          <a:p>
            <a:r>
              <a:rPr lang="en-US" dirty="0" smtClean="0"/>
              <a:t>GFP_KERNEL  - Normal kernel allocation, may block</a:t>
            </a:r>
          </a:p>
          <a:p>
            <a:endParaRPr lang="en-US" dirty="0" smtClean="0"/>
          </a:p>
          <a:p>
            <a:r>
              <a:rPr lang="en-US" dirty="0" smtClean="0"/>
              <a:t>GFP_ATOMIC - Never blocks, for use in interrupt</a:t>
            </a:r>
            <a:br>
              <a:rPr lang="en-US" dirty="0" smtClean="0"/>
            </a:br>
            <a:r>
              <a:rPr lang="en-US" dirty="0" smtClean="0"/>
              <a:t>                            handlers and critical sections</a:t>
            </a:r>
          </a:p>
          <a:p>
            <a:endParaRPr lang="en-US" dirty="0" smtClean="0"/>
          </a:p>
          <a:p>
            <a:r>
              <a:rPr lang="en-US" dirty="0" smtClean="0"/>
              <a:t>GFP_USER      - Used when allocating space for user</a:t>
            </a:r>
            <a:br>
              <a:rPr lang="en-US" dirty="0" smtClean="0"/>
            </a:br>
            <a:r>
              <a:rPr lang="en-US" dirty="0" smtClean="0"/>
              <a:t>                           </a:t>
            </a:r>
            <a:r>
              <a:rPr lang="en-US" dirty="0" smtClean="0"/>
              <a:t>processes</a:t>
            </a:r>
          </a:p>
          <a:p>
            <a:endParaRPr lang="en-US" dirty="0"/>
          </a:p>
          <a:p>
            <a:r>
              <a:rPr lang="en-US" dirty="0" smtClean="0"/>
              <a:t>And many </a:t>
            </a:r>
            <a:r>
              <a:rPr lang="en-US" dirty="0" smtClean="0"/>
              <a:t>more...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62000" y="5867400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2514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1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 list-able </a:t>
            </a:r>
            <a:r>
              <a:rPr lang="en-US" dirty="0" err="1" smtClean="0"/>
              <a:t>struct</a:t>
            </a:r>
            <a:r>
              <a:rPr lang="en-US" dirty="0" smtClean="0"/>
              <a:t> must contain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list_head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list_head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list_head</a:t>
            </a:r>
            <a:r>
              <a:rPr lang="en-US" dirty="0" smtClean="0">
                <a:latin typeface="Courier New"/>
                <a:cs typeface="Courier New"/>
              </a:rPr>
              <a:t> *next;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list_head</a:t>
            </a:r>
            <a:r>
              <a:rPr lang="en-US" dirty="0" smtClean="0">
                <a:latin typeface="Courier New"/>
                <a:cs typeface="Courier New"/>
              </a:rPr>
              <a:t> *</a:t>
            </a:r>
            <a:r>
              <a:rPr lang="en-US" dirty="0" err="1" smtClean="0">
                <a:latin typeface="Courier New"/>
                <a:cs typeface="Courier New"/>
              </a:rPr>
              <a:t>prev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If you wanted a list of </a:t>
            </a:r>
            <a:r>
              <a:rPr lang="en-US" dirty="0" err="1" smtClean="0">
                <a:latin typeface="Verdana"/>
                <a:cs typeface="Verdana"/>
              </a:rPr>
              <a:t>structs</a:t>
            </a:r>
            <a:r>
              <a:rPr lang="en-US" dirty="0" smtClean="0">
                <a:latin typeface="Verdana"/>
                <a:cs typeface="Verdana"/>
              </a:rPr>
              <a:t> of type </a:t>
            </a:r>
            <a:r>
              <a:rPr lang="en-US" dirty="0" smtClean="0">
                <a:latin typeface="Courier New"/>
                <a:cs typeface="Courier New"/>
              </a:rPr>
              <a:t>data</a:t>
            </a:r>
            <a:r>
              <a:rPr lang="en-US" dirty="0" smtClean="0">
                <a:latin typeface="Verdana"/>
                <a:cs typeface="Verdana"/>
              </a:rPr>
              <a:t>:</a:t>
            </a:r>
            <a:endParaRPr lang="en-US" dirty="0" smtClean="0">
              <a:latin typeface="Verdana"/>
              <a:cs typeface="Verdana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data{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foo;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bar;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list_head</a:t>
            </a:r>
            <a:r>
              <a:rPr lang="en-US" dirty="0" smtClean="0">
                <a:latin typeface="Courier New"/>
                <a:cs typeface="Courier New"/>
              </a:rPr>
              <a:t> list;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Initializing a </a:t>
            </a:r>
            <a:r>
              <a:rPr lang="en-US" sz="2000" dirty="0" smtClean="0"/>
              <a:t>list dynamically: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struct</a:t>
            </a:r>
            <a:r>
              <a:rPr lang="en-US" sz="2000" dirty="0" smtClean="0">
                <a:latin typeface="Courier New"/>
                <a:cs typeface="Courier New"/>
              </a:rPr>
              <a:t> data *</a:t>
            </a:r>
            <a:r>
              <a:rPr lang="en-US" sz="2000" dirty="0" err="1" smtClean="0">
                <a:latin typeface="Courier New"/>
                <a:cs typeface="Courier New"/>
              </a:rPr>
              <a:t>myList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myList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kmalloc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sizeof</a:t>
            </a:r>
            <a:r>
              <a:rPr lang="en-US" sz="2000" dirty="0" smtClean="0">
                <a:latin typeface="Courier New"/>
                <a:cs typeface="Courier New"/>
              </a:rPr>
              <a:t>(*</a:t>
            </a:r>
            <a:r>
              <a:rPr lang="en-US" sz="2000" dirty="0" err="1" smtClean="0">
                <a:latin typeface="Courier New"/>
                <a:cs typeface="Courier New"/>
              </a:rPr>
              <a:t>myList</a:t>
            </a:r>
            <a:r>
              <a:rPr lang="en-US" sz="2000" dirty="0" smtClean="0">
                <a:latin typeface="Courier New"/>
                <a:cs typeface="Courier New"/>
              </a:rPr>
              <a:t>), GFP_KERNEL);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myList</a:t>
            </a:r>
            <a:r>
              <a:rPr lang="en-US" sz="2000" dirty="0" smtClean="0">
                <a:latin typeface="Courier New"/>
                <a:cs typeface="Courier New"/>
              </a:rPr>
              <a:t>-&gt;foo = 5;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myList</a:t>
            </a:r>
            <a:r>
              <a:rPr lang="en-US" sz="2000" dirty="0" smtClean="0">
                <a:latin typeface="Courier New"/>
                <a:cs typeface="Courier New"/>
              </a:rPr>
              <a:t>-&gt;bar = 10;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INIT_LIST_HEAD(&amp;</a:t>
            </a:r>
            <a:r>
              <a:rPr lang="en-US" sz="2000" dirty="0" err="1" smtClean="0">
                <a:latin typeface="Courier New"/>
                <a:cs typeface="Courier New"/>
              </a:rPr>
              <a:t>myList</a:t>
            </a:r>
            <a:r>
              <a:rPr lang="en-US" sz="2000" dirty="0" smtClean="0">
                <a:latin typeface="Courier New"/>
                <a:cs typeface="Courier New"/>
              </a:rPr>
              <a:t>-&gt;list);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Or statically at compile time: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static LIST_HEAD(</a:t>
            </a:r>
            <a:r>
              <a:rPr lang="en-US" sz="2000" dirty="0" err="1" smtClean="0">
                <a:latin typeface="Courier New"/>
                <a:cs typeface="Courier New"/>
              </a:rPr>
              <a:t>data_list_head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Functions may take pointers to list nodes or pointers to the list head: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data *</a:t>
            </a:r>
            <a:r>
              <a:rPr lang="en-US" dirty="0" err="1" smtClean="0">
                <a:latin typeface="Courier New"/>
                <a:cs typeface="Courier New"/>
              </a:rPr>
              <a:t>new_data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list_add</a:t>
            </a:r>
            <a:r>
              <a:rPr lang="en-US" dirty="0" smtClean="0">
                <a:latin typeface="Courier New"/>
                <a:cs typeface="Courier New"/>
              </a:rPr>
              <a:t>(&amp;</a:t>
            </a:r>
            <a:r>
              <a:rPr lang="en-US" dirty="0" err="1" smtClean="0">
                <a:latin typeface="Courier New"/>
                <a:cs typeface="Courier New"/>
              </a:rPr>
              <a:t>new_data</a:t>
            </a:r>
            <a:r>
              <a:rPr lang="en-US" dirty="0" smtClean="0">
                <a:latin typeface="Courier New"/>
                <a:cs typeface="Courier New"/>
              </a:rPr>
              <a:t>-&gt;list, &amp;</a:t>
            </a:r>
            <a:r>
              <a:rPr lang="en-US" dirty="0" err="1" smtClean="0">
                <a:latin typeface="Courier New"/>
                <a:cs typeface="Courier New"/>
              </a:rPr>
              <a:t>data_list_head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Deleting: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list_del</a:t>
            </a:r>
            <a:r>
              <a:rPr lang="en-US" dirty="0" smtClean="0">
                <a:latin typeface="Courier New"/>
                <a:cs typeface="Courier New"/>
              </a:rPr>
              <a:t>(&amp;</a:t>
            </a:r>
            <a:r>
              <a:rPr lang="en-US" dirty="0" err="1" smtClean="0">
                <a:latin typeface="Courier New"/>
                <a:cs typeface="Courier New"/>
              </a:rPr>
              <a:t>new_data</a:t>
            </a:r>
            <a:r>
              <a:rPr lang="en-US" dirty="0" smtClean="0">
                <a:latin typeface="Courier New"/>
                <a:cs typeface="Courier New"/>
              </a:rPr>
              <a:t>-&gt;list);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kfree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new_data</a:t>
            </a:r>
            <a:r>
              <a:rPr lang="en-US" dirty="0" smtClean="0">
                <a:latin typeface="Courier New"/>
                <a:cs typeface="Courier New"/>
              </a:rPr>
              <a:t>); /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smtClean="0">
                <a:latin typeface="Courier New"/>
                <a:cs typeface="Courier New"/>
              </a:rPr>
              <a:t>if dynamic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Iterating: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list_head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ist_for_each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data_list_head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//</a:t>
            </a:r>
            <a:r>
              <a:rPr lang="en-US" dirty="0" err="1" smtClean="0">
                <a:latin typeface="Courier New"/>
                <a:cs typeface="Courier New"/>
              </a:rPr>
              <a:t>ptr</a:t>
            </a:r>
            <a:r>
              <a:rPr lang="en-US" dirty="0" smtClean="0">
                <a:latin typeface="Courier New"/>
                <a:cs typeface="Courier New"/>
              </a:rPr>
              <a:t> points to each list structure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truct</a:t>
            </a:r>
            <a:r>
              <a:rPr lang="en-US" dirty="0" smtClean="0">
                <a:latin typeface="Courier New"/>
                <a:cs typeface="Courier New"/>
              </a:rPr>
              <a:t> data *</a:t>
            </a:r>
            <a:r>
              <a:rPr lang="en-US" dirty="0" err="1" smtClean="0">
                <a:latin typeface="Courier New"/>
                <a:cs typeface="Courier New"/>
              </a:rPr>
              <a:t>data_ptr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ist_for_each_entry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d_ptr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data_list_head</a:t>
            </a:r>
            <a:r>
              <a:rPr lang="en-US" dirty="0" smtClean="0">
                <a:latin typeface="Courier New"/>
                <a:cs typeface="Courier New"/>
              </a:rPr>
              <a:t>, list){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//</a:t>
            </a:r>
            <a:r>
              <a:rPr lang="en-US" dirty="0" err="1" smtClean="0">
                <a:latin typeface="Courier New"/>
                <a:cs typeface="Courier New"/>
              </a:rPr>
              <a:t>d_ptr</a:t>
            </a:r>
            <a:r>
              <a:rPr lang="en-US" dirty="0" smtClean="0">
                <a:latin typeface="Courier New"/>
                <a:cs typeface="Courier New"/>
              </a:rPr>
              <a:t> points to each data structure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Also: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ist_for_each_entry_reverse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ist_for_each_entry_safe</a:t>
            </a:r>
            <a:r>
              <a:rPr lang="en-US" dirty="0" smtClean="0">
                <a:latin typeface="Courier New"/>
                <a:cs typeface="Courier New"/>
              </a:rPr>
              <a:t>() //for modifying list elements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7418</TotalTime>
  <Words>755</Words>
  <Application>Microsoft Macintosh PowerPoint</Application>
  <PresentationFormat>On-screen Show (4:3)</PresentationFormat>
  <Paragraphs>174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Kernel Structure and Infrastructure</vt:lpstr>
      <vt:lpstr>Kernel vs. Application Coding</vt:lpstr>
      <vt:lpstr>Two Big Problems</vt:lpstr>
      <vt:lpstr>First Solution: Kernel Libraries</vt:lpstr>
      <vt:lpstr>Example: kmalloc()</vt:lpstr>
      <vt:lpstr>Example: Linked Lists</vt:lpstr>
      <vt:lpstr>Example: Linked Lists</vt:lpstr>
      <vt:lpstr>Example: Linked Lists</vt:lpstr>
      <vt:lpstr>Example: Linked Lists</vt:lpstr>
      <vt:lpstr>Example: Linked Lists</vt:lpstr>
      <vt:lpstr>Second Solution:  Loadable Kernel Modules</vt:lpstr>
      <vt:lpstr>Module Implementation</vt:lpstr>
      <vt:lpstr>Exported Symbols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103</cp:revision>
  <dcterms:created xsi:type="dcterms:W3CDTF">2016-01-21T02:03:40Z</dcterms:created>
  <dcterms:modified xsi:type="dcterms:W3CDTF">2016-02-04T17:55:57Z</dcterms:modified>
</cp:coreProperties>
</file>