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7" r:id="rId3"/>
    <p:sldId id="268" r:id="rId4"/>
    <p:sldId id="269" r:id="rId5"/>
    <p:sldId id="270" r:id="rId6"/>
    <p:sldId id="271" r:id="rId7"/>
    <p:sldId id="257" r:id="rId8"/>
    <p:sldId id="258" r:id="rId9"/>
    <p:sldId id="259" r:id="rId10"/>
    <p:sldId id="261" r:id="rId11"/>
    <p:sldId id="260" r:id="rId12"/>
    <p:sldId id="262" r:id="rId13"/>
    <p:sldId id="263" r:id="rId14"/>
    <p:sldId id="272" r:id="rId15"/>
    <p:sldId id="274"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DA5"/>
    <a:srgbClr val="47FF4D"/>
    <a:srgbClr val="720D1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86" y="6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4FB44-D9BB-4AE5-A1A8-90C00510A7C0}" type="datetimeFigureOut">
              <a:rPr lang="en-US" smtClean="0"/>
              <a:pPr/>
              <a:t>8/25/2022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D4BF9-4F82-4169-95B0-797E1744D4AD}" type="slidenum">
              <a:rPr lang="en-US" smtClean="0"/>
              <a:pPr/>
              <a:t>‹#›</a:t>
            </a:fld>
            <a:endParaRPr lang="en-US"/>
          </a:p>
        </p:txBody>
      </p:sp>
    </p:spTree>
    <p:extLst>
      <p:ext uri="{BB962C8B-B14F-4D97-AF65-F5344CB8AC3E}">
        <p14:creationId xmlns:p14="http://schemas.microsoft.com/office/powerpoint/2010/main" val="410297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rmAutofit/>
          </a:bodyPr>
          <a:lstStyle>
            <a:lvl1pPr>
              <a:defRPr sz="4000">
                <a:solidFill>
                  <a:srgbClr val="003DA5"/>
                </a:solidFill>
                <a:latin typeface="Georgia" pitchFamily="18" charset="0"/>
              </a:defRPr>
            </a:lvl1pPr>
          </a:lstStyle>
          <a:p>
            <a:r>
              <a:rPr lang="en-US" dirty="0"/>
              <a:t>Click to edit Master title style</a:t>
            </a:r>
          </a:p>
        </p:txBody>
      </p:sp>
      <p:sp>
        <p:nvSpPr>
          <p:cNvPr id="3" name="Subtitle 2"/>
          <p:cNvSpPr>
            <a:spLocks noGrp="1"/>
          </p:cNvSpPr>
          <p:nvPr>
            <p:ph type="subTitle" idx="1"/>
          </p:nvPr>
        </p:nvSpPr>
        <p:spPr>
          <a:xfrm>
            <a:off x="1371600" y="3048000"/>
            <a:ext cx="6400800" cy="1752600"/>
          </a:xfrm>
        </p:spPr>
        <p:txBody>
          <a:bodyPr>
            <a:normAutofit/>
          </a:bodyPr>
          <a:lstStyle>
            <a:lvl1pPr marL="0" indent="0" algn="ctr">
              <a:buNone/>
              <a:defRPr sz="24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CSE 522S – Advanced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
        <p:nvSpPr>
          <p:cNvPr id="7" name="Rectangle 6"/>
          <p:cNvSpPr/>
          <p:nvPr userDrawn="1"/>
        </p:nvSpPr>
        <p:spPr>
          <a:xfrm>
            <a:off x="0" y="5715000"/>
            <a:ext cx="9144000" cy="11430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ferry\Desktop\logohorizontal_white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36825" y="5775701"/>
            <a:ext cx="4070350" cy="1021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r>
              <a:rPr lang="en-US" dirty="0"/>
              <a:t>CORE 1000 - The Most Human Computer</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CSCI 3500 - Operating Systems</a:t>
            </a:r>
          </a:p>
        </p:txBody>
      </p:sp>
      <p:sp>
        <p:nvSpPr>
          <p:cNvPr id="9" name="Slide Number Placeholder 8"/>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CSCI 3500 - Operating Systems</a:t>
            </a:r>
          </a:p>
        </p:txBody>
      </p:sp>
      <p:sp>
        <p:nvSpPr>
          <p:cNvPr id="5" name="Slide Number Placeholder 4"/>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CSCI 3500 - Operating Systems</a:t>
            </a:r>
          </a:p>
        </p:txBody>
      </p:sp>
      <p:sp>
        <p:nvSpPr>
          <p:cNvPr id="4" name="Slide Number Placeholder 3"/>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638800" y="6356350"/>
            <a:ext cx="28956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dirty="0"/>
              <a:t>CSCI 3500 - Operating Systems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BFBFBF"/>
                </a:solidFill>
              </a:defRPr>
            </a:lvl1pPr>
          </a:lstStyle>
          <a:p>
            <a:fld id="{A773B20C-5347-4FF9-A9F0-76F937F60217}" type="slidenum">
              <a:rPr lang="en-US" smtClean="0"/>
              <a:pPr/>
              <a:t>‹#›</a:t>
            </a:fld>
            <a:endParaRPr lang="en-US" dirty="0"/>
          </a:p>
        </p:txBody>
      </p:sp>
      <p:pic>
        <p:nvPicPr>
          <p:cNvPr id="8" name="Picture 2" descr="C:\Users\dferry\Desktop\logohorizontal_white_rgb.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33400" y="6261419"/>
            <a:ext cx="2286000" cy="57375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000" kern="1200">
          <a:solidFill>
            <a:srgbClr val="003DA5"/>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Methods of Inquiry</a:t>
            </a:r>
          </a:p>
        </p:txBody>
      </p:sp>
      <p:sp>
        <p:nvSpPr>
          <p:cNvPr id="4" name="Slide Number Placeholder 3"/>
          <p:cNvSpPr>
            <a:spLocks noGrp="1"/>
          </p:cNvSpPr>
          <p:nvPr>
            <p:ph type="sldNum" sz="quarter" idx="12"/>
          </p:nvPr>
        </p:nvSpPr>
        <p:spPr/>
        <p:txBody>
          <a:bodyPr/>
          <a:lstStyle/>
          <a:p>
            <a:fld id="{A773B20C-5347-4FF9-A9F0-76F937F60217}" type="slidenum">
              <a:rPr lang="en-US" smtClean="0"/>
              <a:pPr/>
              <a:t>1</a:t>
            </a:fld>
            <a:endParaRPr lang="en-US" dirty="0"/>
          </a:p>
        </p:txBody>
      </p:sp>
      <p:sp>
        <p:nvSpPr>
          <p:cNvPr id="7" name="Subtitle 2"/>
          <p:cNvSpPr>
            <a:spLocks noGrp="1"/>
          </p:cNvSpPr>
          <p:nvPr>
            <p:ph type="subTitle" idx="1"/>
          </p:nvPr>
        </p:nvSpPr>
        <p:spPr>
          <a:xfrm>
            <a:off x="1371600" y="3048000"/>
            <a:ext cx="6400800" cy="1752600"/>
          </a:xfrm>
        </p:spPr>
        <p:txBody>
          <a:bodyPr>
            <a:normAutofit/>
          </a:bodyPr>
          <a:lstStyle/>
          <a:p>
            <a:r>
              <a:rPr lang="en-US" sz="1800" dirty="0"/>
              <a:t>David Ferry</a:t>
            </a:r>
          </a:p>
          <a:p>
            <a:r>
              <a:rPr lang="en-US" sz="1800" dirty="0"/>
              <a:t>CORE 1000 – The Most Human Computer</a:t>
            </a:r>
          </a:p>
          <a:p>
            <a:r>
              <a:rPr lang="en-US" sz="1800" dirty="0"/>
              <a:t>Saint Louis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8F0C-465E-3CC8-B83F-DBEDA5270D96}"/>
              </a:ext>
            </a:extLst>
          </p:cNvPr>
          <p:cNvSpPr>
            <a:spLocks noGrp="1"/>
          </p:cNvSpPr>
          <p:nvPr>
            <p:ph type="title"/>
          </p:nvPr>
        </p:nvSpPr>
        <p:spPr/>
        <p:txBody>
          <a:bodyPr/>
          <a:lstStyle/>
          <a:p>
            <a:r>
              <a:rPr lang="en-US" dirty="0"/>
              <a:t>Ignatius’ </a:t>
            </a:r>
            <a:r>
              <a:rPr lang="en-US" i="1" dirty="0"/>
              <a:t>Spiritual Exercises</a:t>
            </a:r>
          </a:p>
        </p:txBody>
      </p:sp>
      <p:sp>
        <p:nvSpPr>
          <p:cNvPr id="3" name="Content Placeholder 2">
            <a:extLst>
              <a:ext uri="{FF2B5EF4-FFF2-40B4-BE49-F238E27FC236}">
                <a16:creationId xmlns:a16="http://schemas.microsoft.com/office/drawing/2014/main" id="{A85A2D79-C0D6-07CA-1FCA-F8A5CFA67266}"/>
              </a:ext>
            </a:extLst>
          </p:cNvPr>
          <p:cNvSpPr>
            <a:spLocks noGrp="1"/>
          </p:cNvSpPr>
          <p:nvPr>
            <p:ph idx="1"/>
          </p:nvPr>
        </p:nvSpPr>
        <p:spPr/>
        <p:txBody>
          <a:bodyPr>
            <a:normAutofit/>
          </a:bodyPr>
          <a:lstStyle/>
          <a:p>
            <a:r>
              <a:rPr lang="en-US" sz="2000" dirty="0">
                <a:latin typeface="+mn-lt"/>
              </a:rPr>
              <a:t>A fundamental dynamic of the </a:t>
            </a:r>
            <a:r>
              <a:rPr lang="en-US" sz="2000" i="1" dirty="0">
                <a:latin typeface="+mn-lt"/>
              </a:rPr>
              <a:t>Spiritual Exercises</a:t>
            </a:r>
            <a:r>
              <a:rPr lang="en-US" sz="2000" dirty="0">
                <a:latin typeface="+mn-lt"/>
              </a:rPr>
              <a:t> of Ignatius is the continual call to reflect upon the entirety of one's experience in prayer in order to discern where the Spirit of God is leading. Ignatius urges reflection on human experience as an essential means of validating its authenticity, because without prudent reflection delusion readily becomes possible and without careful reflection the significance of one's experience may be neglected or trivialized. Only after adequate reflection on experience and implications of what one studies can one proceed freely and confidently toward choosing appropriate courses of action that foster the integral growth of oneself as a human being. Hence, reflection becomes a pivotal point for Ignatius in the movement from experience to action</a:t>
            </a:r>
          </a:p>
          <a:p>
            <a:pPr lvl="1"/>
            <a:r>
              <a:rPr lang="en-US" sz="1600" i="1" dirty="0"/>
              <a:t>Ignatian Pedagogy: A Practical Approach</a:t>
            </a:r>
            <a:r>
              <a:rPr lang="en-US" sz="1600" dirty="0"/>
              <a:t>, Society of Jesus</a:t>
            </a:r>
            <a:endParaRPr lang="en-US" sz="1600" i="1" dirty="0"/>
          </a:p>
        </p:txBody>
      </p:sp>
      <p:sp>
        <p:nvSpPr>
          <p:cNvPr id="5" name="Slide Number Placeholder 4">
            <a:extLst>
              <a:ext uri="{FF2B5EF4-FFF2-40B4-BE49-F238E27FC236}">
                <a16:creationId xmlns:a16="http://schemas.microsoft.com/office/drawing/2014/main" id="{F2AFC0CD-6E6C-FB4F-8373-3CE928635A96}"/>
              </a:ext>
            </a:extLst>
          </p:cNvPr>
          <p:cNvSpPr>
            <a:spLocks noGrp="1"/>
          </p:cNvSpPr>
          <p:nvPr>
            <p:ph type="sldNum" sz="quarter" idx="12"/>
          </p:nvPr>
        </p:nvSpPr>
        <p:spPr/>
        <p:txBody>
          <a:bodyPr/>
          <a:lstStyle/>
          <a:p>
            <a:fld id="{A773B20C-5347-4FF9-A9F0-76F937F60217}" type="slidenum">
              <a:rPr lang="en-US" smtClean="0"/>
              <a:pPr/>
              <a:t>10</a:t>
            </a:fld>
            <a:endParaRPr lang="en-US"/>
          </a:p>
        </p:txBody>
      </p:sp>
      <p:sp>
        <p:nvSpPr>
          <p:cNvPr id="6" name="Footer Placeholder 3">
            <a:extLst>
              <a:ext uri="{FF2B5EF4-FFF2-40B4-BE49-F238E27FC236}">
                <a16:creationId xmlns:a16="http://schemas.microsoft.com/office/drawing/2014/main" id="{7B5B9FAF-E206-8098-11D1-967EB43CF879}"/>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74275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6876-B1D3-AFF7-7C39-FE4031F389A1}"/>
              </a:ext>
            </a:extLst>
          </p:cNvPr>
          <p:cNvSpPr>
            <a:spLocks noGrp="1"/>
          </p:cNvSpPr>
          <p:nvPr>
            <p:ph type="title"/>
          </p:nvPr>
        </p:nvSpPr>
        <p:spPr/>
        <p:txBody>
          <a:bodyPr/>
          <a:lstStyle/>
          <a:p>
            <a:r>
              <a:rPr lang="en-US" dirty="0"/>
              <a:t>Dynamics of the Paradigm</a:t>
            </a:r>
          </a:p>
        </p:txBody>
      </p:sp>
      <p:sp>
        <p:nvSpPr>
          <p:cNvPr id="3" name="Content Placeholder 2">
            <a:extLst>
              <a:ext uri="{FF2B5EF4-FFF2-40B4-BE49-F238E27FC236}">
                <a16:creationId xmlns:a16="http://schemas.microsoft.com/office/drawing/2014/main" id="{C1DF13E7-9F8D-E12F-47C9-AB3912245228}"/>
              </a:ext>
            </a:extLst>
          </p:cNvPr>
          <p:cNvSpPr>
            <a:spLocks noGrp="1"/>
          </p:cNvSpPr>
          <p:nvPr>
            <p:ph idx="1"/>
          </p:nvPr>
        </p:nvSpPr>
        <p:spPr>
          <a:xfrm>
            <a:off x="457200" y="1600200"/>
            <a:ext cx="4114800" cy="4525963"/>
          </a:xfrm>
        </p:spPr>
        <p:txBody>
          <a:bodyPr>
            <a:normAutofit/>
          </a:bodyPr>
          <a:lstStyle/>
          <a:p>
            <a:r>
              <a:rPr lang="en-US" sz="2000" dirty="0"/>
              <a:t>Five steps, but not necessarily a strict cycle</a:t>
            </a:r>
          </a:p>
          <a:p>
            <a:endParaRPr lang="en-US" sz="2000" dirty="0"/>
          </a:p>
          <a:p>
            <a:r>
              <a:rPr lang="en-US" sz="2000" dirty="0"/>
              <a:t>Context</a:t>
            </a:r>
            <a:br>
              <a:rPr lang="en-US" sz="2000" dirty="0"/>
            </a:br>
            <a:r>
              <a:rPr lang="en-US" sz="2000" dirty="0"/>
              <a:t>Experience</a:t>
            </a:r>
            <a:br>
              <a:rPr lang="en-US" sz="2000" dirty="0"/>
            </a:br>
            <a:r>
              <a:rPr lang="en-US" sz="2000" dirty="0"/>
              <a:t>Reflection    </a:t>
            </a:r>
            <a:r>
              <a:rPr lang="en-US" sz="2400" b="0" i="0" dirty="0">
                <a:solidFill>
                  <a:srgbClr val="111111"/>
                </a:solidFill>
                <a:effectLst/>
                <a:latin typeface="u2400"/>
              </a:rPr>
              <a:t>➔</a:t>
            </a:r>
            <a:r>
              <a:rPr lang="en-US" sz="2000" dirty="0"/>
              <a:t>   Action</a:t>
            </a:r>
          </a:p>
          <a:p>
            <a:endParaRPr lang="en-US" sz="2000" dirty="0"/>
          </a:p>
          <a:p>
            <a:r>
              <a:rPr lang="en-US" sz="2000" dirty="0"/>
              <a:t>Action</a:t>
            </a:r>
            <a:r>
              <a:rPr lang="en-US" sz="2400" dirty="0"/>
              <a:t> </a:t>
            </a:r>
            <a:r>
              <a:rPr lang="en-US" sz="2400" b="0" i="0" dirty="0">
                <a:solidFill>
                  <a:srgbClr val="111111"/>
                </a:solidFill>
                <a:effectLst/>
                <a:latin typeface="u2400"/>
              </a:rPr>
              <a:t>➔ </a:t>
            </a:r>
            <a:r>
              <a:rPr lang="en-US" sz="2000" dirty="0"/>
              <a:t>Evaluation</a:t>
            </a:r>
          </a:p>
          <a:p>
            <a:endParaRPr lang="en-US" sz="2000" dirty="0"/>
          </a:p>
          <a:p>
            <a:r>
              <a:rPr lang="en-US" sz="2000" dirty="0"/>
              <a:t>Evaluation </a:t>
            </a:r>
            <a:r>
              <a:rPr lang="en-US" sz="2400" b="0" i="0" dirty="0">
                <a:solidFill>
                  <a:srgbClr val="111111"/>
                </a:solidFill>
                <a:effectLst/>
                <a:latin typeface="u2400"/>
              </a:rPr>
              <a:t>➔</a:t>
            </a:r>
            <a:r>
              <a:rPr lang="en-US" sz="2000" dirty="0"/>
              <a:t> New Context</a:t>
            </a:r>
            <a:br>
              <a:rPr lang="en-US" sz="2000" dirty="0"/>
            </a:br>
            <a:br>
              <a:rPr lang="en-US" sz="2000" dirty="0"/>
            </a:br>
            <a:endParaRPr lang="en-US" sz="2000" dirty="0"/>
          </a:p>
        </p:txBody>
      </p:sp>
      <p:sp>
        <p:nvSpPr>
          <p:cNvPr id="5" name="Slide Number Placeholder 4">
            <a:extLst>
              <a:ext uri="{FF2B5EF4-FFF2-40B4-BE49-F238E27FC236}">
                <a16:creationId xmlns:a16="http://schemas.microsoft.com/office/drawing/2014/main" id="{03F2D5CA-8F3C-77C2-AAA3-7AD2BFBA688E}"/>
              </a:ext>
            </a:extLst>
          </p:cNvPr>
          <p:cNvSpPr>
            <a:spLocks noGrp="1"/>
          </p:cNvSpPr>
          <p:nvPr>
            <p:ph type="sldNum" sz="quarter" idx="12"/>
          </p:nvPr>
        </p:nvSpPr>
        <p:spPr/>
        <p:txBody>
          <a:bodyPr/>
          <a:lstStyle/>
          <a:p>
            <a:fld id="{A773B20C-5347-4FF9-A9F0-76F937F60217}" type="slidenum">
              <a:rPr lang="en-US" smtClean="0"/>
              <a:pPr/>
              <a:t>11</a:t>
            </a:fld>
            <a:endParaRPr lang="en-US"/>
          </a:p>
        </p:txBody>
      </p:sp>
      <p:pic>
        <p:nvPicPr>
          <p:cNvPr id="6" name="Picture 4" descr="ignatian pedagogy chart">
            <a:extLst>
              <a:ext uri="{FF2B5EF4-FFF2-40B4-BE49-F238E27FC236}">
                <a16:creationId xmlns:a16="http://schemas.microsoft.com/office/drawing/2014/main" id="{E7F1DD7E-11B8-4EA9-F521-4959C2390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814512"/>
            <a:ext cx="4286250" cy="368617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020454FE-6BBC-ED44-004A-9DB8D5B87FD1}"/>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04638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457200" y="1600200"/>
            <a:ext cx="5943600" cy="4525963"/>
          </a:xfrm>
        </p:spPr>
        <p:txBody>
          <a:bodyPr/>
          <a:lstStyle/>
          <a:p>
            <a:r>
              <a:rPr lang="en-US" dirty="0"/>
              <a:t>The real context of a student’s life</a:t>
            </a:r>
          </a:p>
          <a:p>
            <a:r>
              <a:rPr lang="en-US" dirty="0"/>
              <a:t>Our greater socio-economic, political, and cultural context</a:t>
            </a:r>
          </a:p>
          <a:p>
            <a:r>
              <a:rPr lang="en-US" dirty="0"/>
              <a:t>The specific context of SLU</a:t>
            </a:r>
          </a:p>
          <a:p>
            <a:r>
              <a:rPr lang="en-US" dirty="0"/>
              <a:t>The student’s existing body</a:t>
            </a:r>
            <a:br>
              <a:rPr lang="en-US" dirty="0"/>
            </a:br>
            <a:r>
              <a:rPr lang="en-US" dirty="0"/>
              <a:t>of ideas</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12</a:t>
            </a:fld>
            <a:endParaRPr lang="en-US"/>
          </a:p>
        </p:txBody>
      </p:sp>
      <p:pic>
        <p:nvPicPr>
          <p:cNvPr id="6" name="Picture 2">
            <a:extLst>
              <a:ext uri="{FF2B5EF4-FFF2-40B4-BE49-F238E27FC236}">
                <a16:creationId xmlns:a16="http://schemas.microsoft.com/office/drawing/2014/main" id="{A10F8415-64FD-D16A-7DBC-DCEE27F84B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1" y="3065640"/>
            <a:ext cx="3246120" cy="318276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4E2FA689-76CD-CD22-F9F2-F0C04D039285}"/>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280219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p:txBody>
          <a:bodyPr/>
          <a:lstStyle/>
          <a:p>
            <a:r>
              <a:rPr lang="en-US" dirty="0"/>
              <a:t>Experience</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358140" y="1295400"/>
            <a:ext cx="8427720" cy="4525963"/>
          </a:xfrm>
        </p:spPr>
        <p:txBody>
          <a:bodyPr>
            <a:normAutofit/>
          </a:bodyPr>
          <a:lstStyle/>
          <a:p>
            <a:r>
              <a:rPr lang="en-US" sz="2400" dirty="0"/>
              <a:t>For Ignatius meant “to taste something internally”</a:t>
            </a:r>
          </a:p>
          <a:p>
            <a:r>
              <a:rPr lang="en-US" sz="2400" dirty="0"/>
              <a:t>A cognitive grasp of the matter considered</a:t>
            </a:r>
          </a:p>
          <a:p>
            <a:r>
              <a:rPr lang="en-US" sz="2400" dirty="0"/>
              <a:t>Sensations of an affective nature</a:t>
            </a:r>
          </a:p>
          <a:p>
            <a:pPr lvl="1"/>
            <a:r>
              <a:rPr lang="en-US" sz="2000" dirty="0"/>
              <a:t>“I like this,” “this threatens me,” “I’m bored”</a:t>
            </a:r>
          </a:p>
          <a:p>
            <a:r>
              <a:rPr lang="en-US" sz="2400" dirty="0"/>
              <a:t>Experience is any relevant data: What do I know about it, and how do I react to it?</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13</a:t>
            </a:fld>
            <a:endParaRPr lang="en-US"/>
          </a:p>
        </p:txBody>
      </p:sp>
      <p:pic>
        <p:nvPicPr>
          <p:cNvPr id="6" name="Picture 2">
            <a:extLst>
              <a:ext uri="{FF2B5EF4-FFF2-40B4-BE49-F238E27FC236}">
                <a16:creationId xmlns:a16="http://schemas.microsoft.com/office/drawing/2014/main" id="{A10F8415-64FD-D16A-7DBC-DCEE27F84B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 y="3743907"/>
            <a:ext cx="2407920" cy="236092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6BA09B81-4C89-22AE-3FF7-61C9FBF80702}"/>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143630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a:xfrm>
            <a:off x="1676400" y="1371600"/>
            <a:ext cx="8229600" cy="1143000"/>
          </a:xfrm>
        </p:spPr>
        <p:txBody>
          <a:bodyPr/>
          <a:lstStyle/>
          <a:p>
            <a:r>
              <a:rPr lang="en-US" dirty="0"/>
              <a:t>Reflection</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381000" y="3246437"/>
            <a:ext cx="8427720" cy="4525963"/>
          </a:xfrm>
        </p:spPr>
        <p:txBody>
          <a:bodyPr>
            <a:normAutofit/>
          </a:bodyPr>
          <a:lstStyle/>
          <a:p>
            <a:r>
              <a:rPr lang="en-US" sz="2400" dirty="0"/>
              <a:t>Clarifies internal motivations and reasons behind your judgements (recall: “I like this,” or “bored”)</a:t>
            </a:r>
          </a:p>
          <a:p>
            <a:r>
              <a:rPr lang="en-US" sz="2400" dirty="0"/>
              <a:t>Probe the causes and implications of experiences</a:t>
            </a:r>
          </a:p>
          <a:p>
            <a:r>
              <a:rPr lang="en-US" sz="2400" dirty="0"/>
              <a:t>Weigh possible options and likely consequences</a:t>
            </a:r>
          </a:p>
          <a:p>
            <a:r>
              <a:rPr lang="en-US" sz="2400" dirty="0"/>
              <a:t>Achieve personal insights into ideas and truth</a:t>
            </a:r>
          </a:p>
          <a:p>
            <a:r>
              <a:rPr lang="en-US" sz="2400" dirty="0"/>
              <a:t>Come to an understanding of who I am (“Why do I feel that way?”)</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14</a:t>
            </a:fld>
            <a:endParaRPr lang="en-US"/>
          </a:p>
        </p:txBody>
      </p:sp>
      <p:pic>
        <p:nvPicPr>
          <p:cNvPr id="6" name="Picture 2">
            <a:extLst>
              <a:ext uri="{FF2B5EF4-FFF2-40B4-BE49-F238E27FC236}">
                <a16:creationId xmlns:a16="http://schemas.microsoft.com/office/drawing/2014/main" id="{A10F8415-64FD-D16A-7DBC-DCEE27F84B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399" y="70018"/>
            <a:ext cx="3410307" cy="334374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53C9F5AB-8FC3-821C-BFEA-1F1713EDBB85}"/>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69331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a:xfrm>
            <a:off x="-1219200" y="867200"/>
            <a:ext cx="8229600" cy="1143000"/>
          </a:xfrm>
        </p:spPr>
        <p:txBody>
          <a:bodyPr/>
          <a:lstStyle/>
          <a:p>
            <a:r>
              <a:rPr lang="en-US" dirty="0"/>
              <a:t>Action</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358140" y="2828587"/>
            <a:ext cx="8427720" cy="4525963"/>
          </a:xfrm>
        </p:spPr>
        <p:txBody>
          <a:bodyPr>
            <a:normAutofit/>
          </a:bodyPr>
          <a:lstStyle/>
          <a:p>
            <a:r>
              <a:rPr lang="en-US" sz="2400" dirty="0"/>
              <a:t>An extension of reflection</a:t>
            </a:r>
          </a:p>
          <a:p>
            <a:r>
              <a:rPr lang="en-US" sz="2400" dirty="0"/>
              <a:t>Reflection begins with the reality of experience and should end with the same reality</a:t>
            </a:r>
          </a:p>
          <a:p>
            <a:r>
              <a:rPr lang="en-US" sz="2400" dirty="0"/>
              <a:t>Reflection internalizes meanings, attitudes, or values</a:t>
            </a:r>
          </a:p>
          <a:p>
            <a:r>
              <a:rPr lang="en-US" sz="2400" dirty="0"/>
              <a:t>Action is to do something consistent with the new convictions</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15</a:t>
            </a:fld>
            <a:endParaRPr lang="en-US"/>
          </a:p>
        </p:txBody>
      </p:sp>
      <p:sp>
        <p:nvSpPr>
          <p:cNvPr id="8" name="Footer Placeholder 3">
            <a:extLst>
              <a:ext uri="{FF2B5EF4-FFF2-40B4-BE49-F238E27FC236}">
                <a16:creationId xmlns:a16="http://schemas.microsoft.com/office/drawing/2014/main" id="{F91F9F6E-7EF1-8A74-1A55-211E45D3090C}"/>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pic>
        <p:nvPicPr>
          <p:cNvPr id="9" name="Picture 2">
            <a:extLst>
              <a:ext uri="{FF2B5EF4-FFF2-40B4-BE49-F238E27FC236}">
                <a16:creationId xmlns:a16="http://schemas.microsoft.com/office/drawing/2014/main" id="{BB6059F9-4800-B850-6C29-24458D80C0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7707" y="48812"/>
            <a:ext cx="2848153" cy="279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7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51AC-2BAA-4BE2-C056-4983A1E3037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16DCE90-8F4E-9AF7-2CE7-2500A68C6C35}"/>
              </a:ext>
            </a:extLst>
          </p:cNvPr>
          <p:cNvSpPr>
            <a:spLocks noGrp="1"/>
          </p:cNvSpPr>
          <p:nvPr>
            <p:ph idx="1"/>
          </p:nvPr>
        </p:nvSpPr>
        <p:spPr/>
        <p:txBody>
          <a:bodyPr>
            <a:normAutofit/>
          </a:bodyPr>
          <a:lstStyle/>
          <a:p>
            <a:r>
              <a:rPr lang="en-US" sz="2400" dirty="0"/>
              <a:t>Brings student to the attention of instructor and larger community</a:t>
            </a:r>
          </a:p>
          <a:p>
            <a:r>
              <a:rPr lang="en-US" sz="2400" dirty="0"/>
              <a:t>Checks motivation- “forming men and women for others”</a:t>
            </a:r>
          </a:p>
          <a:p>
            <a:r>
              <a:rPr lang="en-US" sz="2400" dirty="0"/>
              <a:t>Checks integrity and accuracy</a:t>
            </a:r>
          </a:p>
          <a:p>
            <a:r>
              <a:rPr lang="en-US" sz="2400" dirty="0"/>
              <a:t>Gives feedback to students own internal processes</a:t>
            </a:r>
          </a:p>
        </p:txBody>
      </p:sp>
      <p:sp>
        <p:nvSpPr>
          <p:cNvPr id="4" name="Footer Placeholder 3">
            <a:extLst>
              <a:ext uri="{FF2B5EF4-FFF2-40B4-BE49-F238E27FC236}">
                <a16:creationId xmlns:a16="http://schemas.microsoft.com/office/drawing/2014/main" id="{EE2BA071-E251-D35B-A5CE-44405510BB4A}"/>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BFC5F34B-B22E-7888-6A80-B47F0DF6C2F7}"/>
              </a:ext>
            </a:extLst>
          </p:cNvPr>
          <p:cNvSpPr>
            <a:spLocks noGrp="1"/>
          </p:cNvSpPr>
          <p:nvPr>
            <p:ph type="sldNum" sz="quarter" idx="12"/>
          </p:nvPr>
        </p:nvSpPr>
        <p:spPr/>
        <p:txBody>
          <a:bodyPr/>
          <a:lstStyle/>
          <a:p>
            <a:fld id="{A773B20C-5347-4FF9-A9F0-76F937F60217}" type="slidenum">
              <a:rPr lang="en-US" smtClean="0"/>
              <a:pPr/>
              <a:t>16</a:t>
            </a:fld>
            <a:endParaRPr lang="en-US" dirty="0"/>
          </a:p>
        </p:txBody>
      </p:sp>
    </p:spTree>
    <p:extLst>
      <p:ext uri="{BB962C8B-B14F-4D97-AF65-F5344CB8AC3E}">
        <p14:creationId xmlns:p14="http://schemas.microsoft.com/office/powerpoint/2010/main" val="122177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2</a:t>
            </a:fld>
            <a:endParaRPr lang="en-US"/>
          </a:p>
        </p:txBody>
      </p:sp>
      <p:sp>
        <p:nvSpPr>
          <p:cNvPr id="6" name="Footer Placeholder 3">
            <a:extLst>
              <a:ext uri="{FF2B5EF4-FFF2-40B4-BE49-F238E27FC236}">
                <a16:creationId xmlns:a16="http://schemas.microsoft.com/office/drawing/2014/main" id="{5C6D23AD-6E98-4DA6-8EF4-2324A1F72087}"/>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32300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pPr lvl="1"/>
            <a:r>
              <a:rPr lang="en-US" dirty="0"/>
              <a:t> </a:t>
            </a:r>
          </a:p>
          <a:p>
            <a:pPr lvl="1"/>
            <a:endParaRPr lang="en-US" dirty="0"/>
          </a:p>
          <a:p>
            <a:pPr lvl="1"/>
            <a:endParaRPr lang="en-US" dirty="0"/>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3</a:t>
            </a:fld>
            <a:endParaRPr lang="en-US" dirty="0"/>
          </a:p>
        </p:txBody>
      </p:sp>
      <p:pic>
        <p:nvPicPr>
          <p:cNvPr id="7" name="Picture 6">
            <a:extLst>
              <a:ext uri="{FF2B5EF4-FFF2-40B4-BE49-F238E27FC236}">
                <a16:creationId xmlns:a16="http://schemas.microsoft.com/office/drawing/2014/main" id="{63C6FDAC-2919-6F7D-3EEF-4FEBE3FD00E6}"/>
              </a:ext>
            </a:extLst>
          </p:cNvPr>
          <p:cNvPicPr>
            <a:picLocks noChangeAspect="1"/>
          </p:cNvPicPr>
          <p:nvPr/>
        </p:nvPicPr>
        <p:blipFill>
          <a:blip r:embed="rId2"/>
          <a:stretch>
            <a:fillRect/>
          </a:stretch>
        </p:blipFill>
        <p:spPr>
          <a:xfrm>
            <a:off x="1447800" y="1676400"/>
            <a:ext cx="6934200" cy="1019175"/>
          </a:xfrm>
          <a:prstGeom prst="rect">
            <a:avLst/>
          </a:prstGeom>
        </p:spPr>
      </p:pic>
      <p:sp>
        <p:nvSpPr>
          <p:cNvPr id="6" name="Footer Placeholder 3">
            <a:extLst>
              <a:ext uri="{FF2B5EF4-FFF2-40B4-BE49-F238E27FC236}">
                <a16:creationId xmlns:a16="http://schemas.microsoft.com/office/drawing/2014/main" id="{4341E3B9-C5FB-348B-747E-0359D0489F82}"/>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62162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pPr lvl="1"/>
            <a:r>
              <a:rPr lang="en-US" dirty="0"/>
              <a:t> </a:t>
            </a:r>
          </a:p>
          <a:p>
            <a:pPr lvl="1"/>
            <a:endParaRPr lang="en-US" dirty="0"/>
          </a:p>
          <a:p>
            <a:pPr lvl="1"/>
            <a:endParaRPr lang="en-US" dirty="0"/>
          </a:p>
          <a:p>
            <a:pPr lvl="1"/>
            <a:r>
              <a:rPr lang="en-US" sz="2000" dirty="0"/>
              <a:t>The Myth of Narcissus:</a:t>
            </a:r>
            <a:br>
              <a:rPr lang="en-US" sz="2000" dirty="0"/>
            </a:br>
            <a:r>
              <a:rPr lang="en-US" sz="2000" dirty="0"/>
              <a:t>A man is walking through the forest, and sees his own reflection in a pool of water. He falls so deeply in love with it he cannot leave it. He eventually realizes it is himself and is not real. He becomes utterly despondent because he will never love anything as much as this, so he loses the will to live and kills himself. </a:t>
            </a:r>
          </a:p>
          <a:p>
            <a:pPr lvl="1"/>
            <a:endParaRPr lang="en-US" sz="2000" dirty="0"/>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4</a:t>
            </a:fld>
            <a:endParaRPr lang="en-US"/>
          </a:p>
        </p:txBody>
      </p:sp>
      <p:pic>
        <p:nvPicPr>
          <p:cNvPr id="7" name="Picture 6">
            <a:extLst>
              <a:ext uri="{FF2B5EF4-FFF2-40B4-BE49-F238E27FC236}">
                <a16:creationId xmlns:a16="http://schemas.microsoft.com/office/drawing/2014/main" id="{63C6FDAC-2919-6F7D-3EEF-4FEBE3FD00E6}"/>
              </a:ext>
            </a:extLst>
          </p:cNvPr>
          <p:cNvPicPr>
            <a:picLocks noChangeAspect="1"/>
          </p:cNvPicPr>
          <p:nvPr/>
        </p:nvPicPr>
        <p:blipFill>
          <a:blip r:embed="rId2"/>
          <a:stretch>
            <a:fillRect/>
          </a:stretch>
        </p:blipFill>
        <p:spPr>
          <a:xfrm>
            <a:off x="1447800" y="1676400"/>
            <a:ext cx="6934200" cy="1019175"/>
          </a:xfrm>
          <a:prstGeom prst="rect">
            <a:avLst/>
          </a:prstGeom>
        </p:spPr>
      </p:pic>
      <p:sp>
        <p:nvSpPr>
          <p:cNvPr id="6" name="Footer Placeholder 3">
            <a:extLst>
              <a:ext uri="{FF2B5EF4-FFF2-40B4-BE49-F238E27FC236}">
                <a16:creationId xmlns:a16="http://schemas.microsoft.com/office/drawing/2014/main" id="{5A4D209B-6BDF-0ECC-CDB7-68D01E1BDCD0}"/>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426514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pPr lvl="1"/>
            <a:r>
              <a:rPr lang="en-US" dirty="0"/>
              <a:t> </a:t>
            </a:r>
          </a:p>
          <a:p>
            <a:pPr lvl="1"/>
            <a:endParaRPr lang="en-US" dirty="0"/>
          </a:p>
          <a:p>
            <a:pPr lvl="1"/>
            <a:endParaRPr lang="en-US" dirty="0"/>
          </a:p>
          <a:p>
            <a:pPr lvl="1"/>
            <a:r>
              <a:rPr lang="en-US" sz="2000" dirty="0"/>
              <a:t>The Myth of Narcissus:</a:t>
            </a:r>
            <a:br>
              <a:rPr lang="en-US" sz="2000" dirty="0"/>
            </a:br>
            <a:r>
              <a:rPr lang="en-US" sz="2000" dirty="0"/>
              <a:t>A man is walking through the forest, and sees his own reflection in a pool of water. He falls so deeply in love with it he cannot leave it. He eventually realizes it is himself and is not real. He becomes utterly despondent because he will never love anything as much as this, so he loses the will to live and kills himself. </a:t>
            </a:r>
          </a:p>
          <a:p>
            <a:pPr lvl="1"/>
            <a:endParaRPr lang="en-US" sz="2000" dirty="0"/>
          </a:p>
          <a:p>
            <a:pPr lvl="1"/>
            <a:r>
              <a:rPr lang="en-US" sz="2000" dirty="0"/>
              <a:t>Which is correct? Is one factual? Which matters more?</a:t>
            </a:r>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5</a:t>
            </a:fld>
            <a:endParaRPr lang="en-US"/>
          </a:p>
        </p:txBody>
      </p:sp>
      <p:pic>
        <p:nvPicPr>
          <p:cNvPr id="7" name="Picture 6">
            <a:extLst>
              <a:ext uri="{FF2B5EF4-FFF2-40B4-BE49-F238E27FC236}">
                <a16:creationId xmlns:a16="http://schemas.microsoft.com/office/drawing/2014/main" id="{63C6FDAC-2919-6F7D-3EEF-4FEBE3FD00E6}"/>
              </a:ext>
            </a:extLst>
          </p:cNvPr>
          <p:cNvPicPr>
            <a:picLocks noChangeAspect="1"/>
          </p:cNvPicPr>
          <p:nvPr/>
        </p:nvPicPr>
        <p:blipFill>
          <a:blip r:embed="rId2"/>
          <a:stretch>
            <a:fillRect/>
          </a:stretch>
        </p:blipFill>
        <p:spPr>
          <a:xfrm>
            <a:off x="1447800" y="1676400"/>
            <a:ext cx="6934200" cy="1019175"/>
          </a:xfrm>
          <a:prstGeom prst="rect">
            <a:avLst/>
          </a:prstGeom>
        </p:spPr>
      </p:pic>
      <p:sp>
        <p:nvSpPr>
          <p:cNvPr id="6" name="Footer Placeholder 3">
            <a:extLst>
              <a:ext uri="{FF2B5EF4-FFF2-40B4-BE49-F238E27FC236}">
                <a16:creationId xmlns:a16="http://schemas.microsoft.com/office/drawing/2014/main" id="{E7180684-0E90-AC3D-7243-6029980029F0}"/>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91409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AFBB-BFDE-D660-129D-F119720892C0}"/>
              </a:ext>
            </a:extLst>
          </p:cNvPr>
          <p:cNvSpPr>
            <a:spLocks noGrp="1"/>
          </p:cNvSpPr>
          <p:nvPr>
            <p:ph type="title"/>
          </p:nvPr>
        </p:nvSpPr>
        <p:spPr/>
        <p:txBody>
          <a:bodyPr/>
          <a:lstStyle/>
          <a:p>
            <a:r>
              <a:rPr lang="en-US" dirty="0"/>
              <a:t>Major Course Questions</a:t>
            </a:r>
          </a:p>
        </p:txBody>
      </p:sp>
      <p:sp>
        <p:nvSpPr>
          <p:cNvPr id="3" name="Content Placeholder 2">
            <a:extLst>
              <a:ext uri="{FF2B5EF4-FFF2-40B4-BE49-F238E27FC236}">
                <a16:creationId xmlns:a16="http://schemas.microsoft.com/office/drawing/2014/main" id="{F4348BCE-582E-E61F-42EB-B417ABF563E6}"/>
              </a:ext>
            </a:extLst>
          </p:cNvPr>
          <p:cNvSpPr>
            <a:spLocks noGrp="1"/>
          </p:cNvSpPr>
          <p:nvPr>
            <p:ph idx="1"/>
          </p:nvPr>
        </p:nvSpPr>
        <p:spPr/>
        <p:txBody>
          <a:bodyPr/>
          <a:lstStyle/>
          <a:p>
            <a:pPr marL="0" indent="0" algn="l">
              <a:buNone/>
            </a:pPr>
            <a:r>
              <a:rPr lang="en-US" b="0" i="0" dirty="0">
                <a:solidFill>
                  <a:srgbClr val="000000"/>
                </a:solidFill>
                <a:effectLst/>
              </a:rPr>
              <a:t>A few major course themes:</a:t>
            </a:r>
          </a:p>
          <a:p>
            <a:pPr algn="l">
              <a:buFont typeface="Arial" panose="020B0604020202020204" pitchFamily="34" charset="0"/>
              <a:buChar char="•"/>
            </a:pPr>
            <a:r>
              <a:rPr lang="en-US" sz="2400" b="0" i="0" dirty="0">
                <a:solidFill>
                  <a:srgbClr val="000000"/>
                </a:solidFill>
                <a:effectLst/>
              </a:rPr>
              <a:t>What does it mean to be human?</a:t>
            </a:r>
          </a:p>
          <a:p>
            <a:r>
              <a:rPr lang="en-US" sz="2400" b="0" i="0" dirty="0">
                <a:solidFill>
                  <a:srgbClr val="000000"/>
                </a:solidFill>
                <a:effectLst/>
              </a:rPr>
              <a:t>What does it mean to be conscious?</a:t>
            </a:r>
          </a:p>
          <a:p>
            <a:pPr algn="l">
              <a:buFont typeface="Arial" panose="020B0604020202020204" pitchFamily="34" charset="0"/>
              <a:buChar char="•"/>
            </a:pPr>
            <a:r>
              <a:rPr lang="en-US" sz="2400" dirty="0">
                <a:solidFill>
                  <a:srgbClr val="000000"/>
                </a:solidFill>
              </a:rPr>
              <a:t>What makes a meaningful human experience?</a:t>
            </a:r>
          </a:p>
          <a:p>
            <a:pPr algn="l">
              <a:buFont typeface="Arial" panose="020B0604020202020204" pitchFamily="34" charset="0"/>
              <a:buChar char="•"/>
            </a:pPr>
            <a:endParaRPr lang="en-US" sz="2400" b="0" i="0" dirty="0">
              <a:solidFill>
                <a:srgbClr val="000000"/>
              </a:solidFill>
              <a:effectLst/>
            </a:endParaRPr>
          </a:p>
          <a:p>
            <a:pPr marL="0" indent="0" algn="l">
              <a:buNone/>
            </a:pPr>
            <a:r>
              <a:rPr lang="en-US" sz="2400" dirty="0">
                <a:solidFill>
                  <a:srgbClr val="000000"/>
                </a:solidFill>
              </a:rPr>
              <a:t>What kind of answer(s) matter the most to you? How would you express it?</a:t>
            </a:r>
            <a:endParaRPr lang="en-US" sz="2400" b="0" i="0" dirty="0">
              <a:solidFill>
                <a:srgbClr val="000000"/>
              </a:solidFill>
              <a:effectLst/>
            </a:endParaRPr>
          </a:p>
          <a:p>
            <a:endParaRPr lang="en-US" dirty="0"/>
          </a:p>
        </p:txBody>
      </p:sp>
      <p:sp>
        <p:nvSpPr>
          <p:cNvPr id="5" name="Slide Number Placeholder 4">
            <a:extLst>
              <a:ext uri="{FF2B5EF4-FFF2-40B4-BE49-F238E27FC236}">
                <a16:creationId xmlns:a16="http://schemas.microsoft.com/office/drawing/2014/main" id="{9915CA4A-62C1-C6A8-30AB-875984782ACD}"/>
              </a:ext>
            </a:extLst>
          </p:cNvPr>
          <p:cNvSpPr>
            <a:spLocks noGrp="1"/>
          </p:cNvSpPr>
          <p:nvPr>
            <p:ph type="sldNum" sz="quarter" idx="12"/>
          </p:nvPr>
        </p:nvSpPr>
        <p:spPr/>
        <p:txBody>
          <a:bodyPr/>
          <a:lstStyle/>
          <a:p>
            <a:fld id="{A773B20C-5347-4FF9-A9F0-76F937F60217}" type="slidenum">
              <a:rPr lang="en-US" smtClean="0"/>
              <a:pPr/>
              <a:t>6</a:t>
            </a:fld>
            <a:endParaRPr lang="en-US"/>
          </a:p>
        </p:txBody>
      </p:sp>
      <p:sp>
        <p:nvSpPr>
          <p:cNvPr id="6" name="Footer Placeholder 3">
            <a:extLst>
              <a:ext uri="{FF2B5EF4-FFF2-40B4-BE49-F238E27FC236}">
                <a16:creationId xmlns:a16="http://schemas.microsoft.com/office/drawing/2014/main" id="{D08EB06D-5865-4E1B-5C33-E85BF09DB540}"/>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01023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5493-CB7B-7BEB-58A0-AA5FF4BC7494}"/>
              </a:ext>
            </a:extLst>
          </p:cNvPr>
          <p:cNvSpPr>
            <a:spLocks noGrp="1"/>
          </p:cNvSpPr>
          <p:nvPr>
            <p:ph type="title"/>
          </p:nvPr>
        </p:nvSpPr>
        <p:spPr/>
        <p:txBody>
          <a:bodyPr/>
          <a:lstStyle/>
          <a:p>
            <a:r>
              <a:rPr lang="en-US" dirty="0"/>
              <a:t>Ignatian Pedagogical Paradigm</a:t>
            </a:r>
          </a:p>
        </p:txBody>
      </p:sp>
      <p:sp>
        <p:nvSpPr>
          <p:cNvPr id="5" name="Slide Number Placeholder 4">
            <a:extLst>
              <a:ext uri="{FF2B5EF4-FFF2-40B4-BE49-F238E27FC236}">
                <a16:creationId xmlns:a16="http://schemas.microsoft.com/office/drawing/2014/main" id="{12F50D9A-C0CA-A76E-4F02-64C3AF597179}"/>
              </a:ext>
            </a:extLst>
          </p:cNvPr>
          <p:cNvSpPr>
            <a:spLocks noGrp="1"/>
          </p:cNvSpPr>
          <p:nvPr>
            <p:ph type="sldNum" sz="quarter" idx="12"/>
          </p:nvPr>
        </p:nvSpPr>
        <p:spPr/>
        <p:txBody>
          <a:bodyPr/>
          <a:lstStyle/>
          <a:p>
            <a:fld id="{A773B20C-5347-4FF9-A9F0-76F937F60217}" type="slidenum">
              <a:rPr lang="en-US" smtClean="0"/>
              <a:pPr/>
              <a:t>7</a:t>
            </a:fld>
            <a:endParaRPr lang="en-US"/>
          </a:p>
        </p:txBody>
      </p:sp>
      <p:pic>
        <p:nvPicPr>
          <p:cNvPr id="1026" name="Picture 2">
            <a:extLst>
              <a:ext uri="{FF2B5EF4-FFF2-40B4-BE49-F238E27FC236}">
                <a16:creationId xmlns:a16="http://schemas.microsoft.com/office/drawing/2014/main" id="{F9AE9C07-D203-3DA5-13BC-0E08764D52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02" y="1676400"/>
            <a:ext cx="4041281"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gnatian pedagogy chart">
            <a:extLst>
              <a:ext uri="{FF2B5EF4-FFF2-40B4-BE49-F238E27FC236}">
                <a16:creationId xmlns:a16="http://schemas.microsoft.com/office/drawing/2014/main" id="{2894CDE6-0F79-7A0A-C67C-A46F10F69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814512"/>
            <a:ext cx="4286250" cy="36861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a:extLst>
              <a:ext uri="{FF2B5EF4-FFF2-40B4-BE49-F238E27FC236}">
                <a16:creationId xmlns:a16="http://schemas.microsoft.com/office/drawing/2014/main" id="{33C1BFBE-2AE1-F62D-C335-904F07B5829A}"/>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237623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9322-9769-5D8C-E6E0-6BF5BD79C7B0}"/>
              </a:ext>
            </a:extLst>
          </p:cNvPr>
          <p:cNvSpPr>
            <a:spLocks noGrp="1"/>
          </p:cNvSpPr>
          <p:nvPr>
            <p:ph type="title"/>
          </p:nvPr>
        </p:nvSpPr>
        <p:spPr/>
        <p:txBody>
          <a:bodyPr/>
          <a:lstStyle/>
          <a:p>
            <a:r>
              <a:rPr lang="en-US" dirty="0"/>
              <a:t>Basis</a:t>
            </a:r>
          </a:p>
        </p:txBody>
      </p:sp>
      <p:sp>
        <p:nvSpPr>
          <p:cNvPr id="3" name="Content Placeholder 2">
            <a:extLst>
              <a:ext uri="{FF2B5EF4-FFF2-40B4-BE49-F238E27FC236}">
                <a16:creationId xmlns:a16="http://schemas.microsoft.com/office/drawing/2014/main" id="{95BB705D-9392-DCFD-9C29-9B39FBE5AF93}"/>
              </a:ext>
            </a:extLst>
          </p:cNvPr>
          <p:cNvSpPr>
            <a:spLocks noGrp="1"/>
          </p:cNvSpPr>
          <p:nvPr>
            <p:ph idx="1"/>
          </p:nvPr>
        </p:nvSpPr>
        <p:spPr>
          <a:xfrm>
            <a:off x="457200" y="1371600"/>
            <a:ext cx="8229600" cy="4983162"/>
          </a:xfrm>
        </p:spPr>
        <p:txBody>
          <a:bodyPr>
            <a:normAutofit/>
          </a:bodyPr>
          <a:lstStyle/>
          <a:p>
            <a:r>
              <a:rPr lang="en-US" sz="2400" dirty="0"/>
              <a:t>Teachers accompany learners</a:t>
            </a:r>
          </a:p>
          <a:p>
            <a:pPr lvl="1"/>
            <a:r>
              <a:rPr lang="en-US" sz="2000" dirty="0"/>
              <a:t>There is no fixed methodology for teaching</a:t>
            </a:r>
          </a:p>
          <a:p>
            <a:pPr lvl="1"/>
            <a:r>
              <a:rPr lang="en-US" sz="2000" dirty="0"/>
              <a:t>Set an end goal, and iterate towards that goal</a:t>
            </a:r>
            <a:br>
              <a:rPr lang="en-US" sz="2000" dirty="0"/>
            </a:br>
            <a:endParaRPr lang="en-US" sz="2400" dirty="0"/>
          </a:p>
          <a:p>
            <a:r>
              <a:rPr lang="en-US" sz="2400" dirty="0"/>
              <a:t>What is the goal?</a:t>
            </a:r>
          </a:p>
          <a:p>
            <a:pPr lvl="1"/>
            <a:r>
              <a:rPr lang="en-US" sz="2000" dirty="0"/>
              <a:t>Full growth of the person, leading to action in the world</a:t>
            </a:r>
          </a:p>
          <a:p>
            <a:pPr lvl="1"/>
            <a:r>
              <a:rPr lang="en-US" sz="2000" dirty="0"/>
              <a:t>Urges toward self-discipline, integrity, and accuracy</a:t>
            </a:r>
          </a:p>
          <a:p>
            <a:pPr lvl="1"/>
            <a:r>
              <a:rPr lang="en-US" sz="2000" dirty="0"/>
              <a:t>Slip-shod, superficial thinking unworthy and dangerous to the individual and the world</a:t>
            </a:r>
          </a:p>
          <a:p>
            <a:pPr lvl="1"/>
            <a:r>
              <a:rPr lang="en-US" sz="2000" dirty="0"/>
              <a:t>“Forming men and women for others”</a:t>
            </a:r>
            <a:br>
              <a:rPr lang="en-US" sz="2000" dirty="0"/>
            </a:br>
            <a:endParaRPr lang="en-US" sz="2000" dirty="0"/>
          </a:p>
          <a:p>
            <a:r>
              <a:rPr lang="en-US" dirty="0"/>
              <a:t>How?</a:t>
            </a:r>
          </a:p>
          <a:p>
            <a:endParaRPr lang="en-US" sz="2400" dirty="0"/>
          </a:p>
        </p:txBody>
      </p:sp>
      <p:sp>
        <p:nvSpPr>
          <p:cNvPr id="5" name="Slide Number Placeholder 4">
            <a:extLst>
              <a:ext uri="{FF2B5EF4-FFF2-40B4-BE49-F238E27FC236}">
                <a16:creationId xmlns:a16="http://schemas.microsoft.com/office/drawing/2014/main" id="{C94C2597-6257-40AD-4255-CDA732A4B031}"/>
              </a:ext>
            </a:extLst>
          </p:cNvPr>
          <p:cNvSpPr>
            <a:spLocks noGrp="1"/>
          </p:cNvSpPr>
          <p:nvPr>
            <p:ph type="sldNum" sz="quarter" idx="12"/>
          </p:nvPr>
        </p:nvSpPr>
        <p:spPr/>
        <p:txBody>
          <a:bodyPr/>
          <a:lstStyle/>
          <a:p>
            <a:fld id="{A773B20C-5347-4FF9-A9F0-76F937F60217}" type="slidenum">
              <a:rPr lang="en-US" smtClean="0"/>
              <a:pPr/>
              <a:t>8</a:t>
            </a:fld>
            <a:endParaRPr lang="en-US"/>
          </a:p>
        </p:txBody>
      </p:sp>
      <p:sp>
        <p:nvSpPr>
          <p:cNvPr id="6" name="Footer Placeholder 3">
            <a:extLst>
              <a:ext uri="{FF2B5EF4-FFF2-40B4-BE49-F238E27FC236}">
                <a16:creationId xmlns:a16="http://schemas.microsoft.com/office/drawing/2014/main" id="{34773E0D-33A2-1614-237F-BE8D5FF04681}"/>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206019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8F0C-465E-3CC8-B83F-DBEDA5270D96}"/>
              </a:ext>
            </a:extLst>
          </p:cNvPr>
          <p:cNvSpPr>
            <a:spLocks noGrp="1"/>
          </p:cNvSpPr>
          <p:nvPr>
            <p:ph type="title"/>
          </p:nvPr>
        </p:nvSpPr>
        <p:spPr/>
        <p:txBody>
          <a:bodyPr/>
          <a:lstStyle/>
          <a:p>
            <a:r>
              <a:rPr lang="en-US" dirty="0"/>
              <a:t>Ignatius’ </a:t>
            </a:r>
            <a:r>
              <a:rPr lang="en-US" i="1" dirty="0"/>
              <a:t>Spiritual Exercises</a:t>
            </a:r>
          </a:p>
        </p:txBody>
      </p:sp>
      <p:sp>
        <p:nvSpPr>
          <p:cNvPr id="3" name="Content Placeholder 2">
            <a:extLst>
              <a:ext uri="{FF2B5EF4-FFF2-40B4-BE49-F238E27FC236}">
                <a16:creationId xmlns:a16="http://schemas.microsoft.com/office/drawing/2014/main" id="{A85A2D79-C0D6-07CA-1FCA-F8A5CFA67266}"/>
              </a:ext>
            </a:extLst>
          </p:cNvPr>
          <p:cNvSpPr>
            <a:spLocks noGrp="1"/>
          </p:cNvSpPr>
          <p:nvPr>
            <p:ph idx="1"/>
          </p:nvPr>
        </p:nvSpPr>
        <p:spPr/>
        <p:txBody>
          <a:bodyPr>
            <a:normAutofit/>
          </a:bodyPr>
          <a:lstStyle/>
          <a:p>
            <a:r>
              <a:rPr lang="en-US" sz="2000" dirty="0">
                <a:latin typeface="+mn-lt"/>
              </a:rPr>
              <a:t>The </a:t>
            </a:r>
            <a:r>
              <a:rPr lang="en-US" sz="2000" i="1" dirty="0">
                <a:latin typeface="+mn-lt"/>
              </a:rPr>
              <a:t>Spiritual Exercises</a:t>
            </a:r>
            <a:r>
              <a:rPr lang="en-US" sz="2000" dirty="0">
                <a:latin typeface="+mn-lt"/>
              </a:rPr>
              <a:t> are not meant to be merely cognitive activities or devotional practices. They are, instead, rigorous exercises of the spirit wholly engaging the body, mind, heart and soul of the human person. Thus they offer not only matters to be pondered, but also realities to be contemplated, scenes to be imagined, feelings to be evaluated, possibilities to be explored, options to be considered, alternatives to be weighed, judgments to be reached and choices of action to be made -- all with the expressed aim of helping individuals to seek and find the will of God at work in the radical ordering of their lives.</a:t>
            </a:r>
          </a:p>
          <a:p>
            <a:pPr lvl="1"/>
            <a:r>
              <a:rPr lang="en-US" sz="1600" i="1" dirty="0"/>
              <a:t>Ignatian Pedagogy: A Practical Approach</a:t>
            </a:r>
            <a:r>
              <a:rPr lang="en-US" sz="1600" dirty="0"/>
              <a:t>, Society of Jesus</a:t>
            </a:r>
            <a:endParaRPr lang="en-US" sz="1600" i="1" dirty="0"/>
          </a:p>
        </p:txBody>
      </p:sp>
      <p:sp>
        <p:nvSpPr>
          <p:cNvPr id="5" name="Slide Number Placeholder 4">
            <a:extLst>
              <a:ext uri="{FF2B5EF4-FFF2-40B4-BE49-F238E27FC236}">
                <a16:creationId xmlns:a16="http://schemas.microsoft.com/office/drawing/2014/main" id="{F2AFC0CD-6E6C-FB4F-8373-3CE928635A96}"/>
              </a:ext>
            </a:extLst>
          </p:cNvPr>
          <p:cNvSpPr>
            <a:spLocks noGrp="1"/>
          </p:cNvSpPr>
          <p:nvPr>
            <p:ph type="sldNum" sz="quarter" idx="12"/>
          </p:nvPr>
        </p:nvSpPr>
        <p:spPr/>
        <p:txBody>
          <a:bodyPr/>
          <a:lstStyle/>
          <a:p>
            <a:fld id="{A773B20C-5347-4FF9-A9F0-76F937F60217}" type="slidenum">
              <a:rPr lang="en-US" smtClean="0"/>
              <a:pPr/>
              <a:t>9</a:t>
            </a:fld>
            <a:endParaRPr lang="en-US"/>
          </a:p>
        </p:txBody>
      </p:sp>
      <p:sp>
        <p:nvSpPr>
          <p:cNvPr id="6" name="Footer Placeholder 3">
            <a:extLst>
              <a:ext uri="{FF2B5EF4-FFF2-40B4-BE49-F238E27FC236}">
                <a16:creationId xmlns:a16="http://schemas.microsoft.com/office/drawing/2014/main" id="{A735ED16-30D3-3FB5-6B1B-634F4EFB15AE}"/>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402027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2063</TotalTime>
  <Words>972</Words>
  <Application>Microsoft Office PowerPoint</Application>
  <PresentationFormat>On-screen Show (4:3)</PresentationFormat>
  <Paragraphs>114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Georgia</vt:lpstr>
      <vt:lpstr>u2400</vt:lpstr>
      <vt:lpstr>Verdana</vt:lpstr>
      <vt:lpstr>Office Theme</vt:lpstr>
      <vt:lpstr>Methods of Inquiry</vt:lpstr>
      <vt:lpstr>The Nature of Truth</vt:lpstr>
      <vt:lpstr>The Nature of Truth</vt:lpstr>
      <vt:lpstr>The Nature of Truth</vt:lpstr>
      <vt:lpstr>The Nature of Truth</vt:lpstr>
      <vt:lpstr>Major Course Questions</vt:lpstr>
      <vt:lpstr>Ignatian Pedagogical Paradigm</vt:lpstr>
      <vt:lpstr>Basis</vt:lpstr>
      <vt:lpstr>Ignatius’ Spiritual Exercises</vt:lpstr>
      <vt:lpstr>Ignatius’ Spiritual Exercises</vt:lpstr>
      <vt:lpstr>Dynamics of the Paradigm</vt:lpstr>
      <vt:lpstr>Context</vt:lpstr>
      <vt:lpstr>Experience</vt:lpstr>
      <vt:lpstr>Reflection</vt:lpstr>
      <vt:lpstr>Action</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david_n_laura</dc:creator>
  <cp:lastModifiedBy>David Ferry</cp:lastModifiedBy>
  <cp:revision>52</cp:revision>
  <dcterms:created xsi:type="dcterms:W3CDTF">2016-01-21T02:03:40Z</dcterms:created>
  <dcterms:modified xsi:type="dcterms:W3CDTF">2022-08-26T04:56:32Z</dcterms:modified>
</cp:coreProperties>
</file>