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7" r:id="rId3"/>
    <p:sldId id="268" r:id="rId4"/>
    <p:sldId id="269" r:id="rId5"/>
    <p:sldId id="270" r:id="rId6"/>
    <p:sldId id="271" r:id="rId7"/>
    <p:sldId id="276" r:id="rId8"/>
    <p:sldId id="257" r:id="rId9"/>
    <p:sldId id="279" r:id="rId10"/>
    <p:sldId id="280" r:id="rId11"/>
    <p:sldId id="258" r:id="rId12"/>
    <p:sldId id="259" r:id="rId13"/>
    <p:sldId id="261" r:id="rId14"/>
    <p:sldId id="260" r:id="rId15"/>
    <p:sldId id="262" r:id="rId16"/>
    <p:sldId id="277" r:id="rId17"/>
    <p:sldId id="263" r:id="rId18"/>
    <p:sldId id="278" r:id="rId19"/>
    <p:sldId id="272" r:id="rId20"/>
    <p:sldId id="281" r:id="rId21"/>
    <p:sldId id="274" r:id="rId22"/>
    <p:sldId id="282" r:id="rId23"/>
    <p:sldId id="275" r:id="rId24"/>
    <p:sldId id="28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DA5"/>
    <a:srgbClr val="47FF4D"/>
    <a:srgbClr val="720D1A"/>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0" d="100"/>
          <a:sy n="120" d="100"/>
        </p:scale>
        <p:origin x="120" y="5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74FB44-D9BB-4AE5-A1A8-90C00510A7C0}" type="datetimeFigureOut">
              <a:rPr lang="en-US" smtClean="0"/>
              <a:pPr/>
              <a:t>8/24/2023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DD4BF9-4F82-4169-95B0-797E1744D4AD}" type="slidenum">
              <a:rPr lang="en-US" smtClean="0"/>
              <a:pPr/>
              <a:t>‹#›</a:t>
            </a:fld>
            <a:endParaRPr lang="en-US"/>
          </a:p>
        </p:txBody>
      </p:sp>
    </p:spTree>
    <p:extLst>
      <p:ext uri="{BB962C8B-B14F-4D97-AF65-F5344CB8AC3E}">
        <p14:creationId xmlns:p14="http://schemas.microsoft.com/office/powerpoint/2010/main" val="4102973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normAutofit/>
          </a:bodyPr>
          <a:lstStyle>
            <a:lvl1pPr>
              <a:defRPr sz="4000">
                <a:solidFill>
                  <a:srgbClr val="003DA5"/>
                </a:solidFill>
                <a:latin typeface="Georgia" pitchFamily="18" charset="0"/>
              </a:defRPr>
            </a:lvl1pPr>
          </a:lstStyle>
          <a:p>
            <a:r>
              <a:rPr lang="en-US" dirty="0"/>
              <a:t>Click to edit Master title style</a:t>
            </a:r>
          </a:p>
        </p:txBody>
      </p:sp>
      <p:sp>
        <p:nvSpPr>
          <p:cNvPr id="3" name="Subtitle 2"/>
          <p:cNvSpPr>
            <a:spLocks noGrp="1"/>
          </p:cNvSpPr>
          <p:nvPr>
            <p:ph type="subTitle" idx="1"/>
          </p:nvPr>
        </p:nvSpPr>
        <p:spPr>
          <a:xfrm>
            <a:off x="1371600" y="3048000"/>
            <a:ext cx="6400800" cy="1752600"/>
          </a:xfrm>
        </p:spPr>
        <p:txBody>
          <a:bodyPr>
            <a:normAutofit/>
          </a:bodyPr>
          <a:lstStyle>
            <a:lvl1pPr marL="0" indent="0" algn="ctr">
              <a:buNone/>
              <a:defRPr sz="2400">
                <a:solidFill>
                  <a:schemeClr val="tx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CSE 522S – Advanced Operating Systems</a:t>
            </a:r>
          </a:p>
        </p:txBody>
      </p:sp>
      <p:sp>
        <p:nvSpPr>
          <p:cNvPr id="6" name="Slide Number Placeholder 5"/>
          <p:cNvSpPr>
            <a:spLocks noGrp="1"/>
          </p:cNvSpPr>
          <p:nvPr>
            <p:ph type="sldNum" sz="quarter" idx="12"/>
          </p:nvPr>
        </p:nvSpPr>
        <p:spPr/>
        <p:txBody>
          <a:bodyPr/>
          <a:lstStyle/>
          <a:p>
            <a:fld id="{A773B20C-5347-4FF9-A9F0-76F937F60217}" type="slidenum">
              <a:rPr lang="en-US" smtClean="0"/>
              <a:pPr/>
              <a:t>‹#›</a:t>
            </a:fld>
            <a:endParaRPr lang="en-US"/>
          </a:p>
        </p:txBody>
      </p:sp>
      <p:sp>
        <p:nvSpPr>
          <p:cNvPr id="7" name="Rectangle 6"/>
          <p:cNvSpPr/>
          <p:nvPr userDrawn="1"/>
        </p:nvSpPr>
        <p:spPr>
          <a:xfrm>
            <a:off x="0" y="5715000"/>
            <a:ext cx="9144000" cy="1143000"/>
          </a:xfrm>
          <a:prstGeom prst="rect">
            <a:avLst/>
          </a:prstGeom>
          <a:solidFill>
            <a:srgbClr val="003DA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dferry\Desktop\logohorizontal_white_rgb.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36825" y="5775701"/>
            <a:ext cx="4070350" cy="10215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3DA5"/>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CSCI 3500 - Operating Systems</a:t>
            </a:r>
          </a:p>
        </p:txBody>
      </p:sp>
      <p:sp>
        <p:nvSpPr>
          <p:cNvPr id="6" name="Slide Number Placeholder 5"/>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solidFill>
                  <a:srgbClr val="003DA5"/>
                </a:solidFill>
              </a:defRPr>
            </a:lvl1pPr>
          </a:lstStyle>
          <a:p>
            <a:r>
              <a:rPr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CSCI 3500 - Operating Systems</a:t>
            </a:r>
          </a:p>
        </p:txBody>
      </p:sp>
      <p:sp>
        <p:nvSpPr>
          <p:cNvPr id="6" name="Slide Number Placeholder 5"/>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a:lvl1pPr>
          </a:lstStyle>
          <a:p>
            <a:r>
              <a:rPr lang="en-US" dirty="0"/>
              <a:t>CORE 1000 - The Most Human Computer</a:t>
            </a:r>
          </a:p>
        </p:txBody>
      </p:sp>
      <p:sp>
        <p:nvSpPr>
          <p:cNvPr id="6" name="Slide Number Placeholder 5"/>
          <p:cNvSpPr>
            <a:spLocks noGrp="1"/>
          </p:cNvSpPr>
          <p:nvPr>
            <p:ph type="sldNum" sz="quarter" idx="12"/>
          </p:nvPr>
        </p:nvSpPr>
        <p:spPr/>
        <p:txBody>
          <a:bodyPr/>
          <a:lstStyle/>
          <a:p>
            <a:fld id="{A773B20C-5347-4FF9-A9F0-76F937F6021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003DA5"/>
                </a:solidFill>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Footer Placeholder 4"/>
          <p:cNvSpPr>
            <a:spLocks noGrp="1"/>
          </p:cNvSpPr>
          <p:nvPr>
            <p:ph type="ftr" sz="quarter" idx="11"/>
          </p:nvPr>
        </p:nvSpPr>
        <p:spPr/>
        <p:txBody>
          <a:bodyPr/>
          <a:lstStyle/>
          <a:p>
            <a:r>
              <a:rPr lang="en-US" dirty="0"/>
              <a:t>CSCI 3500 - Operating Systems</a:t>
            </a:r>
          </a:p>
        </p:txBody>
      </p:sp>
      <p:sp>
        <p:nvSpPr>
          <p:cNvPr id="6" name="Slide Number Placeholder 5"/>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3DA5"/>
                </a:solidFill>
              </a:defRPr>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CSCI 3500 - Operating Systems</a:t>
            </a:r>
          </a:p>
        </p:txBody>
      </p:sp>
      <p:sp>
        <p:nvSpPr>
          <p:cNvPr id="7" name="Slide Number Placeholder 6"/>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3DA5"/>
                </a:solidFill>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CSCI 3500 - Operating Systems</a:t>
            </a:r>
          </a:p>
        </p:txBody>
      </p:sp>
      <p:sp>
        <p:nvSpPr>
          <p:cNvPr id="9" name="Slide Number Placeholder 8"/>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3DA5"/>
                </a:solidFill>
              </a:defRPr>
            </a:lvl1pPr>
          </a:lstStyle>
          <a:p>
            <a:r>
              <a:rPr lang="en-US" dirty="0"/>
              <a:t>Click to edit Master title style</a:t>
            </a:r>
          </a:p>
        </p:txBody>
      </p:sp>
      <p:sp>
        <p:nvSpPr>
          <p:cNvPr id="4" name="Footer Placeholder 3"/>
          <p:cNvSpPr>
            <a:spLocks noGrp="1"/>
          </p:cNvSpPr>
          <p:nvPr>
            <p:ph type="ftr" sz="quarter" idx="11"/>
          </p:nvPr>
        </p:nvSpPr>
        <p:spPr/>
        <p:txBody>
          <a:bodyPr/>
          <a:lstStyle/>
          <a:p>
            <a:r>
              <a:rPr lang="en-US" dirty="0"/>
              <a:t>CSCI 3500 - Operating Systems</a:t>
            </a:r>
          </a:p>
        </p:txBody>
      </p:sp>
      <p:sp>
        <p:nvSpPr>
          <p:cNvPr id="5" name="Slide Number Placeholder 4"/>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CSCI 3500 - Operating Systems</a:t>
            </a:r>
          </a:p>
        </p:txBody>
      </p:sp>
      <p:sp>
        <p:nvSpPr>
          <p:cNvPr id="4" name="Slide Number Placeholder 3"/>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CSCI 3500 - Operating Systems</a:t>
            </a:r>
          </a:p>
        </p:txBody>
      </p:sp>
      <p:sp>
        <p:nvSpPr>
          <p:cNvPr id="7" name="Slide Number Placeholder 6"/>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CSCI 3500 - Operating Systems</a:t>
            </a:r>
          </a:p>
        </p:txBody>
      </p:sp>
      <p:sp>
        <p:nvSpPr>
          <p:cNvPr id="7" name="Slide Number Placeholder 6"/>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248400"/>
            <a:ext cx="9144000" cy="609600"/>
          </a:xfrm>
          <a:prstGeom prst="rect">
            <a:avLst/>
          </a:prstGeom>
          <a:solidFill>
            <a:srgbClr val="003DA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5638800" y="6356350"/>
            <a:ext cx="2895600" cy="365125"/>
          </a:xfrm>
          <a:prstGeom prst="rect">
            <a:avLst/>
          </a:prstGeom>
        </p:spPr>
        <p:txBody>
          <a:bodyPr vert="horz" lIns="91440" tIns="45720" rIns="91440" bIns="45720" rtlCol="0" anchor="ctr"/>
          <a:lstStyle>
            <a:lvl1pPr algn="ctr">
              <a:defRPr sz="1200">
                <a:solidFill>
                  <a:schemeClr val="bg1">
                    <a:lumMod val="75000"/>
                  </a:schemeClr>
                </a:solidFill>
              </a:defRPr>
            </a:lvl1pPr>
          </a:lstStyle>
          <a:p>
            <a:r>
              <a:rPr lang="en-US" dirty="0"/>
              <a:t>CSCI 3500 - Operating Systems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BFBFBF"/>
                </a:solidFill>
              </a:defRPr>
            </a:lvl1pPr>
          </a:lstStyle>
          <a:p>
            <a:fld id="{A773B20C-5347-4FF9-A9F0-76F937F60217}" type="slidenum">
              <a:rPr lang="en-US" smtClean="0"/>
              <a:pPr/>
              <a:t>‹#›</a:t>
            </a:fld>
            <a:endParaRPr lang="en-US" dirty="0"/>
          </a:p>
        </p:txBody>
      </p:sp>
      <p:pic>
        <p:nvPicPr>
          <p:cNvPr id="8" name="Picture 2" descr="C:\Users\dferry\Desktop\logohorizontal_white_rgb.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533400" y="6261419"/>
            <a:ext cx="2286000" cy="57375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000" kern="1200">
          <a:solidFill>
            <a:srgbClr val="003DA5"/>
          </a:solidFill>
          <a:latin typeface="Georg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Methods of Inquiry</a:t>
            </a:r>
          </a:p>
        </p:txBody>
      </p:sp>
      <p:sp>
        <p:nvSpPr>
          <p:cNvPr id="4" name="Slide Number Placeholder 3"/>
          <p:cNvSpPr>
            <a:spLocks noGrp="1"/>
          </p:cNvSpPr>
          <p:nvPr>
            <p:ph type="sldNum" sz="quarter" idx="12"/>
          </p:nvPr>
        </p:nvSpPr>
        <p:spPr/>
        <p:txBody>
          <a:bodyPr/>
          <a:lstStyle/>
          <a:p>
            <a:fld id="{A773B20C-5347-4FF9-A9F0-76F937F60217}" type="slidenum">
              <a:rPr lang="en-US" smtClean="0"/>
              <a:pPr/>
              <a:t>1</a:t>
            </a:fld>
            <a:endParaRPr lang="en-US" dirty="0"/>
          </a:p>
        </p:txBody>
      </p:sp>
      <p:sp>
        <p:nvSpPr>
          <p:cNvPr id="7" name="Subtitle 2"/>
          <p:cNvSpPr>
            <a:spLocks noGrp="1"/>
          </p:cNvSpPr>
          <p:nvPr>
            <p:ph type="subTitle" idx="1"/>
          </p:nvPr>
        </p:nvSpPr>
        <p:spPr>
          <a:xfrm>
            <a:off x="1371600" y="3048000"/>
            <a:ext cx="6400800" cy="1752600"/>
          </a:xfrm>
        </p:spPr>
        <p:txBody>
          <a:bodyPr>
            <a:normAutofit/>
          </a:bodyPr>
          <a:lstStyle/>
          <a:p>
            <a:r>
              <a:rPr lang="en-US" sz="1800" dirty="0"/>
              <a:t>David Ferry</a:t>
            </a:r>
          </a:p>
          <a:p>
            <a:r>
              <a:rPr lang="en-US" sz="1800" dirty="0"/>
              <a:t>CORE 1000 – The Most Human Computer</a:t>
            </a:r>
          </a:p>
          <a:p>
            <a:r>
              <a:rPr lang="en-US" sz="1800" dirty="0"/>
              <a:t>Saint Louis University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937E4-FFD2-DB63-B6B7-B0B2D33A76E5}"/>
              </a:ext>
            </a:extLst>
          </p:cNvPr>
          <p:cNvSpPr>
            <a:spLocks noGrp="1"/>
          </p:cNvSpPr>
          <p:nvPr>
            <p:ph type="title"/>
          </p:nvPr>
        </p:nvSpPr>
        <p:spPr/>
        <p:txBody>
          <a:bodyPr/>
          <a:lstStyle/>
          <a:p>
            <a:r>
              <a:rPr lang="en-US" dirty="0"/>
              <a:t>Critical Thinking!</a:t>
            </a:r>
          </a:p>
        </p:txBody>
      </p:sp>
      <p:sp>
        <p:nvSpPr>
          <p:cNvPr id="3" name="Content Placeholder 2">
            <a:extLst>
              <a:ext uri="{FF2B5EF4-FFF2-40B4-BE49-F238E27FC236}">
                <a16:creationId xmlns:a16="http://schemas.microsoft.com/office/drawing/2014/main" id="{ADAE0488-CFFD-A070-1C1D-E95133D1EB13}"/>
              </a:ext>
            </a:extLst>
          </p:cNvPr>
          <p:cNvSpPr>
            <a:spLocks noGrp="1"/>
          </p:cNvSpPr>
          <p:nvPr>
            <p:ph idx="1"/>
          </p:nvPr>
        </p:nvSpPr>
        <p:spPr/>
        <p:txBody>
          <a:bodyPr/>
          <a:lstStyle/>
          <a:p>
            <a:pPr marL="0" indent="0">
              <a:buNone/>
            </a:pPr>
            <a:r>
              <a:rPr lang="en-US" dirty="0"/>
              <a:t>Not just “thinking real hard.”</a:t>
            </a:r>
          </a:p>
          <a:p>
            <a:pPr marL="0" indent="0">
              <a:buNone/>
            </a:pPr>
            <a:endParaRPr lang="en-US" dirty="0"/>
          </a:p>
          <a:p>
            <a:pPr marL="0" indent="0">
              <a:buNone/>
            </a:pPr>
            <a:r>
              <a:rPr lang="en-US" dirty="0"/>
              <a:t>Prof. Ferry’s hot take of the day:</a:t>
            </a:r>
          </a:p>
          <a:p>
            <a:r>
              <a:rPr lang="en-US" dirty="0"/>
              <a:t>Anyone can tell you </a:t>
            </a:r>
            <a:r>
              <a:rPr lang="en-US" i="1" dirty="0"/>
              <a:t>what</a:t>
            </a:r>
            <a:r>
              <a:rPr lang="en-US" dirty="0"/>
              <a:t> they think to be true.</a:t>
            </a:r>
          </a:p>
          <a:p>
            <a:r>
              <a:rPr lang="en-US" dirty="0"/>
              <a:t>The hallmark of an educated person is they have solid foundations for </a:t>
            </a:r>
            <a:r>
              <a:rPr lang="en-US" i="1" dirty="0"/>
              <a:t>why</a:t>
            </a:r>
            <a:r>
              <a:rPr lang="en-US" dirty="0"/>
              <a:t> they think something to be true.</a:t>
            </a:r>
          </a:p>
        </p:txBody>
      </p:sp>
      <p:sp>
        <p:nvSpPr>
          <p:cNvPr id="4" name="Footer Placeholder 3">
            <a:extLst>
              <a:ext uri="{FF2B5EF4-FFF2-40B4-BE49-F238E27FC236}">
                <a16:creationId xmlns:a16="http://schemas.microsoft.com/office/drawing/2014/main" id="{2D533A91-1D5F-6A6D-338B-A4A806022926}"/>
              </a:ext>
            </a:extLst>
          </p:cNvPr>
          <p:cNvSpPr>
            <a:spLocks noGrp="1"/>
          </p:cNvSpPr>
          <p:nvPr>
            <p:ph type="ftr" sz="quarter" idx="11"/>
          </p:nvPr>
        </p:nvSpPr>
        <p:spPr/>
        <p:txBody>
          <a:bodyPr/>
          <a:lstStyle/>
          <a:p>
            <a:r>
              <a:rPr lang="en-US"/>
              <a:t>CORE 1000 - The Most Human Computer</a:t>
            </a:r>
            <a:endParaRPr lang="en-US" dirty="0"/>
          </a:p>
        </p:txBody>
      </p:sp>
      <p:sp>
        <p:nvSpPr>
          <p:cNvPr id="5" name="Slide Number Placeholder 4">
            <a:extLst>
              <a:ext uri="{FF2B5EF4-FFF2-40B4-BE49-F238E27FC236}">
                <a16:creationId xmlns:a16="http://schemas.microsoft.com/office/drawing/2014/main" id="{387ABA24-C047-4DE0-AE7F-61E487171782}"/>
              </a:ext>
            </a:extLst>
          </p:cNvPr>
          <p:cNvSpPr>
            <a:spLocks noGrp="1"/>
          </p:cNvSpPr>
          <p:nvPr>
            <p:ph type="sldNum" sz="quarter" idx="12"/>
          </p:nvPr>
        </p:nvSpPr>
        <p:spPr/>
        <p:txBody>
          <a:bodyPr/>
          <a:lstStyle/>
          <a:p>
            <a:fld id="{A773B20C-5347-4FF9-A9F0-76F937F60217}" type="slidenum">
              <a:rPr lang="en-US" smtClean="0"/>
              <a:pPr/>
              <a:t>10</a:t>
            </a:fld>
            <a:endParaRPr lang="en-US" dirty="0"/>
          </a:p>
        </p:txBody>
      </p:sp>
    </p:spTree>
    <p:extLst>
      <p:ext uri="{BB962C8B-B14F-4D97-AF65-F5344CB8AC3E}">
        <p14:creationId xmlns:p14="http://schemas.microsoft.com/office/powerpoint/2010/main" val="2623281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D9322-9769-5D8C-E6E0-6BF5BD79C7B0}"/>
              </a:ext>
            </a:extLst>
          </p:cNvPr>
          <p:cNvSpPr>
            <a:spLocks noGrp="1"/>
          </p:cNvSpPr>
          <p:nvPr>
            <p:ph type="title"/>
          </p:nvPr>
        </p:nvSpPr>
        <p:spPr/>
        <p:txBody>
          <a:bodyPr/>
          <a:lstStyle/>
          <a:p>
            <a:r>
              <a:rPr lang="en-US" dirty="0"/>
              <a:t>Basis of Ignatian Paradigm</a:t>
            </a:r>
          </a:p>
        </p:txBody>
      </p:sp>
      <p:sp>
        <p:nvSpPr>
          <p:cNvPr id="3" name="Content Placeholder 2">
            <a:extLst>
              <a:ext uri="{FF2B5EF4-FFF2-40B4-BE49-F238E27FC236}">
                <a16:creationId xmlns:a16="http://schemas.microsoft.com/office/drawing/2014/main" id="{95BB705D-9392-DCFD-9C29-9B39FBE5AF93}"/>
              </a:ext>
            </a:extLst>
          </p:cNvPr>
          <p:cNvSpPr>
            <a:spLocks noGrp="1"/>
          </p:cNvSpPr>
          <p:nvPr>
            <p:ph idx="1"/>
          </p:nvPr>
        </p:nvSpPr>
        <p:spPr>
          <a:xfrm>
            <a:off x="457200" y="1371600"/>
            <a:ext cx="8229600" cy="4983162"/>
          </a:xfrm>
        </p:spPr>
        <p:txBody>
          <a:bodyPr>
            <a:normAutofit/>
          </a:bodyPr>
          <a:lstStyle/>
          <a:p>
            <a:r>
              <a:rPr lang="en-US" sz="2400" dirty="0"/>
              <a:t>Iteration toward your end goal</a:t>
            </a:r>
          </a:p>
          <a:p>
            <a:pPr lvl="1"/>
            <a:r>
              <a:rPr lang="en-US" sz="2000" dirty="0"/>
              <a:t>There is no fixed methodology for teaching</a:t>
            </a:r>
          </a:p>
          <a:p>
            <a:pPr lvl="1"/>
            <a:r>
              <a:rPr lang="en-US" sz="2000" dirty="0"/>
              <a:t>Set a goal, and iterate towards that goal</a:t>
            </a:r>
          </a:p>
          <a:p>
            <a:pPr lvl="1"/>
            <a:r>
              <a:rPr lang="en-US" sz="2000" dirty="0"/>
              <a:t>Teachers accompany learners</a:t>
            </a:r>
            <a:br>
              <a:rPr lang="en-US" sz="2000" dirty="0"/>
            </a:br>
            <a:endParaRPr lang="en-US" sz="2400" dirty="0"/>
          </a:p>
          <a:p>
            <a:r>
              <a:rPr lang="en-US" sz="2400" dirty="0"/>
              <a:t>Why do we need a method?</a:t>
            </a:r>
          </a:p>
          <a:p>
            <a:pPr lvl="1"/>
            <a:r>
              <a:rPr lang="en-US" sz="2000" dirty="0"/>
              <a:t>Full growth of the person, leading to action in the world</a:t>
            </a:r>
          </a:p>
          <a:p>
            <a:pPr lvl="1"/>
            <a:r>
              <a:rPr lang="en-US" sz="2000" dirty="0"/>
              <a:t>Urges toward self-discipline, integrity, and accuracy</a:t>
            </a:r>
          </a:p>
          <a:p>
            <a:pPr lvl="1"/>
            <a:r>
              <a:rPr lang="en-US" sz="2000" dirty="0"/>
              <a:t>Prevent slip-shod, superficial thinking unworthy and dangerous to the individual and the world</a:t>
            </a:r>
          </a:p>
          <a:p>
            <a:pPr lvl="1"/>
            <a:r>
              <a:rPr lang="en-US" sz="2000" dirty="0"/>
              <a:t>“Forming men and women for others”</a:t>
            </a:r>
            <a:br>
              <a:rPr lang="en-US" sz="2000" dirty="0"/>
            </a:br>
            <a:endParaRPr lang="en-US" sz="2000" dirty="0"/>
          </a:p>
        </p:txBody>
      </p:sp>
      <p:sp>
        <p:nvSpPr>
          <p:cNvPr id="5" name="Slide Number Placeholder 4">
            <a:extLst>
              <a:ext uri="{FF2B5EF4-FFF2-40B4-BE49-F238E27FC236}">
                <a16:creationId xmlns:a16="http://schemas.microsoft.com/office/drawing/2014/main" id="{C94C2597-6257-40AD-4255-CDA732A4B031}"/>
              </a:ext>
            </a:extLst>
          </p:cNvPr>
          <p:cNvSpPr>
            <a:spLocks noGrp="1"/>
          </p:cNvSpPr>
          <p:nvPr>
            <p:ph type="sldNum" sz="quarter" idx="12"/>
          </p:nvPr>
        </p:nvSpPr>
        <p:spPr/>
        <p:txBody>
          <a:bodyPr/>
          <a:lstStyle/>
          <a:p>
            <a:fld id="{A773B20C-5347-4FF9-A9F0-76F937F60217}" type="slidenum">
              <a:rPr lang="en-US" smtClean="0"/>
              <a:pPr/>
              <a:t>11</a:t>
            </a:fld>
            <a:endParaRPr lang="en-US"/>
          </a:p>
        </p:txBody>
      </p:sp>
      <p:sp>
        <p:nvSpPr>
          <p:cNvPr id="6" name="Footer Placeholder 3">
            <a:extLst>
              <a:ext uri="{FF2B5EF4-FFF2-40B4-BE49-F238E27FC236}">
                <a16:creationId xmlns:a16="http://schemas.microsoft.com/office/drawing/2014/main" id="{34773E0D-33A2-1614-237F-BE8D5FF04681}"/>
              </a:ext>
            </a:extLst>
          </p:cNvPr>
          <p:cNvSpPr>
            <a:spLocks noGrp="1"/>
          </p:cNvSpPr>
          <p:nvPr>
            <p:ph type="ftr" sz="quarter" idx="11"/>
          </p:nvPr>
        </p:nvSpPr>
        <p:spPr>
          <a:xfrm>
            <a:off x="5638800" y="6356350"/>
            <a:ext cx="2895600" cy="365125"/>
          </a:xfrm>
        </p:spPr>
        <p:txBody>
          <a:bodyPr/>
          <a:lstStyle/>
          <a:p>
            <a:r>
              <a:rPr lang="en-US" dirty="0"/>
              <a:t>CORE 1000 - The Most Human Computer</a:t>
            </a:r>
          </a:p>
        </p:txBody>
      </p:sp>
    </p:spTree>
    <p:extLst>
      <p:ext uri="{BB962C8B-B14F-4D97-AF65-F5344CB8AC3E}">
        <p14:creationId xmlns:p14="http://schemas.microsoft.com/office/powerpoint/2010/main" val="2060198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E8F0C-465E-3CC8-B83F-DBEDA5270D96}"/>
              </a:ext>
            </a:extLst>
          </p:cNvPr>
          <p:cNvSpPr>
            <a:spLocks noGrp="1"/>
          </p:cNvSpPr>
          <p:nvPr>
            <p:ph type="title"/>
          </p:nvPr>
        </p:nvSpPr>
        <p:spPr/>
        <p:txBody>
          <a:bodyPr/>
          <a:lstStyle/>
          <a:p>
            <a:r>
              <a:rPr lang="en-US" dirty="0"/>
              <a:t>Ignatius’ </a:t>
            </a:r>
            <a:r>
              <a:rPr lang="en-US" i="1" dirty="0"/>
              <a:t>Spiritual Exercises</a:t>
            </a:r>
          </a:p>
        </p:txBody>
      </p:sp>
      <p:sp>
        <p:nvSpPr>
          <p:cNvPr id="3" name="Content Placeholder 2">
            <a:extLst>
              <a:ext uri="{FF2B5EF4-FFF2-40B4-BE49-F238E27FC236}">
                <a16:creationId xmlns:a16="http://schemas.microsoft.com/office/drawing/2014/main" id="{A85A2D79-C0D6-07CA-1FCA-F8A5CFA67266}"/>
              </a:ext>
            </a:extLst>
          </p:cNvPr>
          <p:cNvSpPr>
            <a:spLocks noGrp="1"/>
          </p:cNvSpPr>
          <p:nvPr>
            <p:ph idx="1"/>
          </p:nvPr>
        </p:nvSpPr>
        <p:spPr/>
        <p:txBody>
          <a:bodyPr>
            <a:normAutofit/>
          </a:bodyPr>
          <a:lstStyle/>
          <a:p>
            <a:r>
              <a:rPr lang="en-US" sz="2000" dirty="0">
                <a:latin typeface="+mn-lt"/>
              </a:rPr>
              <a:t>A story-based explanation of some tenuous link between you sitting here today and the founder of the Jesuit order.</a:t>
            </a:r>
          </a:p>
          <a:p>
            <a:r>
              <a:rPr lang="en-US" sz="2000" dirty="0">
                <a:latin typeface="+mn-lt"/>
              </a:rPr>
              <a:t>The </a:t>
            </a:r>
            <a:r>
              <a:rPr lang="en-US" sz="2000" i="1" dirty="0">
                <a:latin typeface="+mn-lt"/>
              </a:rPr>
              <a:t>Spiritual Exercises</a:t>
            </a:r>
            <a:r>
              <a:rPr lang="en-US" sz="2000" dirty="0">
                <a:latin typeface="+mn-lt"/>
              </a:rPr>
              <a:t> are not meant to be merely cognitive activities or devotional practices. They are, instead, rigorous exercises of the spirit wholly engaging the body, mind, heart and soul of the human person. Thus they offer not only matters to be pondered, but also realities to be contemplated, scenes to be imagined, feelings to be evaluated, possibilities to be explored, options to be considered, alternatives to be weighed, judgments to be reached and choices of action to be made -- all with the expressed aim of helping individuals to seek and find the will of God at work in the radical ordering of their lives.</a:t>
            </a:r>
          </a:p>
          <a:p>
            <a:pPr lvl="1"/>
            <a:r>
              <a:rPr lang="en-US" sz="1600" i="1" dirty="0"/>
              <a:t>Ignatian Pedagogy: A Practical Approach</a:t>
            </a:r>
            <a:r>
              <a:rPr lang="en-US" sz="1600" dirty="0"/>
              <a:t>, Society of Jesus</a:t>
            </a:r>
            <a:endParaRPr lang="en-US" sz="1600" i="1" dirty="0"/>
          </a:p>
        </p:txBody>
      </p:sp>
      <p:sp>
        <p:nvSpPr>
          <p:cNvPr id="5" name="Slide Number Placeholder 4">
            <a:extLst>
              <a:ext uri="{FF2B5EF4-FFF2-40B4-BE49-F238E27FC236}">
                <a16:creationId xmlns:a16="http://schemas.microsoft.com/office/drawing/2014/main" id="{F2AFC0CD-6E6C-FB4F-8373-3CE928635A96}"/>
              </a:ext>
            </a:extLst>
          </p:cNvPr>
          <p:cNvSpPr>
            <a:spLocks noGrp="1"/>
          </p:cNvSpPr>
          <p:nvPr>
            <p:ph type="sldNum" sz="quarter" idx="12"/>
          </p:nvPr>
        </p:nvSpPr>
        <p:spPr/>
        <p:txBody>
          <a:bodyPr/>
          <a:lstStyle/>
          <a:p>
            <a:fld id="{A773B20C-5347-4FF9-A9F0-76F937F60217}" type="slidenum">
              <a:rPr lang="en-US" smtClean="0"/>
              <a:pPr/>
              <a:t>12</a:t>
            </a:fld>
            <a:endParaRPr lang="en-US"/>
          </a:p>
        </p:txBody>
      </p:sp>
      <p:sp>
        <p:nvSpPr>
          <p:cNvPr id="6" name="Footer Placeholder 3">
            <a:extLst>
              <a:ext uri="{FF2B5EF4-FFF2-40B4-BE49-F238E27FC236}">
                <a16:creationId xmlns:a16="http://schemas.microsoft.com/office/drawing/2014/main" id="{A735ED16-30D3-3FB5-6B1B-634F4EFB15AE}"/>
              </a:ext>
            </a:extLst>
          </p:cNvPr>
          <p:cNvSpPr>
            <a:spLocks noGrp="1"/>
          </p:cNvSpPr>
          <p:nvPr>
            <p:ph type="ftr" sz="quarter" idx="11"/>
          </p:nvPr>
        </p:nvSpPr>
        <p:spPr>
          <a:xfrm>
            <a:off x="5638800" y="6356350"/>
            <a:ext cx="2895600" cy="365125"/>
          </a:xfrm>
        </p:spPr>
        <p:txBody>
          <a:bodyPr/>
          <a:lstStyle/>
          <a:p>
            <a:r>
              <a:rPr lang="en-US" dirty="0"/>
              <a:t>CORE 1000 - The Most Human Computer</a:t>
            </a:r>
          </a:p>
        </p:txBody>
      </p:sp>
    </p:spTree>
    <p:extLst>
      <p:ext uri="{BB962C8B-B14F-4D97-AF65-F5344CB8AC3E}">
        <p14:creationId xmlns:p14="http://schemas.microsoft.com/office/powerpoint/2010/main" val="402027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E8F0C-465E-3CC8-B83F-DBEDA5270D96}"/>
              </a:ext>
            </a:extLst>
          </p:cNvPr>
          <p:cNvSpPr>
            <a:spLocks noGrp="1"/>
          </p:cNvSpPr>
          <p:nvPr>
            <p:ph type="title"/>
          </p:nvPr>
        </p:nvSpPr>
        <p:spPr/>
        <p:txBody>
          <a:bodyPr/>
          <a:lstStyle/>
          <a:p>
            <a:r>
              <a:rPr lang="en-US" dirty="0"/>
              <a:t>Ignatius’ </a:t>
            </a:r>
            <a:r>
              <a:rPr lang="en-US" i="1" dirty="0"/>
              <a:t>Spiritual Exercises</a:t>
            </a:r>
          </a:p>
        </p:txBody>
      </p:sp>
      <p:sp>
        <p:nvSpPr>
          <p:cNvPr id="3" name="Content Placeholder 2">
            <a:extLst>
              <a:ext uri="{FF2B5EF4-FFF2-40B4-BE49-F238E27FC236}">
                <a16:creationId xmlns:a16="http://schemas.microsoft.com/office/drawing/2014/main" id="{A85A2D79-C0D6-07CA-1FCA-F8A5CFA67266}"/>
              </a:ext>
            </a:extLst>
          </p:cNvPr>
          <p:cNvSpPr>
            <a:spLocks noGrp="1"/>
          </p:cNvSpPr>
          <p:nvPr>
            <p:ph idx="1"/>
          </p:nvPr>
        </p:nvSpPr>
        <p:spPr/>
        <p:txBody>
          <a:bodyPr>
            <a:normAutofit/>
          </a:bodyPr>
          <a:lstStyle/>
          <a:p>
            <a:r>
              <a:rPr lang="en-US" sz="2000" dirty="0">
                <a:latin typeface="+mn-lt"/>
              </a:rPr>
              <a:t>A fundamental dynamic of the </a:t>
            </a:r>
            <a:r>
              <a:rPr lang="en-US" sz="2000" i="1" dirty="0">
                <a:latin typeface="+mn-lt"/>
              </a:rPr>
              <a:t>Spiritual Exercises</a:t>
            </a:r>
            <a:r>
              <a:rPr lang="en-US" sz="2000" dirty="0">
                <a:latin typeface="+mn-lt"/>
              </a:rPr>
              <a:t> of Ignatius is the continual call to reflect upon the entirety of one's experience in prayer in order to discern where the Spirit of God is leading. Ignatius urges reflection on human experience as an essential means of validating its authenticity, because without prudent reflection delusion readily becomes possible and without careful reflection the significance of one's experience may be neglected or trivialized. Only after adequate reflection on experience and implications of what one studies can one proceed freely and confidently toward choosing appropriate courses of action that foster the integral growth of oneself as a human being. Hence, reflection becomes a pivotal point for Ignatius in the movement from experience to action</a:t>
            </a:r>
          </a:p>
          <a:p>
            <a:pPr lvl="1"/>
            <a:r>
              <a:rPr lang="en-US" sz="1600" i="1" dirty="0"/>
              <a:t>Ignatian Pedagogy: A Practical Approach</a:t>
            </a:r>
            <a:r>
              <a:rPr lang="en-US" sz="1600" dirty="0"/>
              <a:t>, Society of Jesus</a:t>
            </a:r>
            <a:endParaRPr lang="en-US" sz="1600" i="1" dirty="0"/>
          </a:p>
        </p:txBody>
      </p:sp>
      <p:sp>
        <p:nvSpPr>
          <p:cNvPr id="5" name="Slide Number Placeholder 4">
            <a:extLst>
              <a:ext uri="{FF2B5EF4-FFF2-40B4-BE49-F238E27FC236}">
                <a16:creationId xmlns:a16="http://schemas.microsoft.com/office/drawing/2014/main" id="{F2AFC0CD-6E6C-FB4F-8373-3CE928635A96}"/>
              </a:ext>
            </a:extLst>
          </p:cNvPr>
          <p:cNvSpPr>
            <a:spLocks noGrp="1"/>
          </p:cNvSpPr>
          <p:nvPr>
            <p:ph type="sldNum" sz="quarter" idx="12"/>
          </p:nvPr>
        </p:nvSpPr>
        <p:spPr/>
        <p:txBody>
          <a:bodyPr/>
          <a:lstStyle/>
          <a:p>
            <a:fld id="{A773B20C-5347-4FF9-A9F0-76F937F60217}" type="slidenum">
              <a:rPr lang="en-US" smtClean="0"/>
              <a:pPr/>
              <a:t>13</a:t>
            </a:fld>
            <a:endParaRPr lang="en-US"/>
          </a:p>
        </p:txBody>
      </p:sp>
      <p:sp>
        <p:nvSpPr>
          <p:cNvPr id="6" name="Footer Placeholder 3">
            <a:extLst>
              <a:ext uri="{FF2B5EF4-FFF2-40B4-BE49-F238E27FC236}">
                <a16:creationId xmlns:a16="http://schemas.microsoft.com/office/drawing/2014/main" id="{7B5B9FAF-E206-8098-11D1-967EB43CF879}"/>
              </a:ext>
            </a:extLst>
          </p:cNvPr>
          <p:cNvSpPr>
            <a:spLocks noGrp="1"/>
          </p:cNvSpPr>
          <p:nvPr>
            <p:ph type="ftr" sz="quarter" idx="11"/>
          </p:nvPr>
        </p:nvSpPr>
        <p:spPr>
          <a:xfrm>
            <a:off x="5638800" y="6356350"/>
            <a:ext cx="2895600" cy="365125"/>
          </a:xfrm>
        </p:spPr>
        <p:txBody>
          <a:bodyPr/>
          <a:lstStyle/>
          <a:p>
            <a:r>
              <a:rPr lang="en-US" dirty="0"/>
              <a:t>CORE 1000 - The Most Human Computer</a:t>
            </a:r>
          </a:p>
        </p:txBody>
      </p:sp>
    </p:spTree>
    <p:extLst>
      <p:ext uri="{BB962C8B-B14F-4D97-AF65-F5344CB8AC3E}">
        <p14:creationId xmlns:p14="http://schemas.microsoft.com/office/powerpoint/2010/main" val="742759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96876-B1D3-AFF7-7C39-FE4031F389A1}"/>
              </a:ext>
            </a:extLst>
          </p:cNvPr>
          <p:cNvSpPr>
            <a:spLocks noGrp="1"/>
          </p:cNvSpPr>
          <p:nvPr>
            <p:ph type="title"/>
          </p:nvPr>
        </p:nvSpPr>
        <p:spPr/>
        <p:txBody>
          <a:bodyPr/>
          <a:lstStyle/>
          <a:p>
            <a:r>
              <a:rPr lang="en-US" dirty="0"/>
              <a:t>Dynamics of the Paradigm</a:t>
            </a:r>
          </a:p>
        </p:txBody>
      </p:sp>
      <p:sp>
        <p:nvSpPr>
          <p:cNvPr id="3" name="Content Placeholder 2">
            <a:extLst>
              <a:ext uri="{FF2B5EF4-FFF2-40B4-BE49-F238E27FC236}">
                <a16:creationId xmlns:a16="http://schemas.microsoft.com/office/drawing/2014/main" id="{C1DF13E7-9F8D-E12F-47C9-AB3912245228}"/>
              </a:ext>
            </a:extLst>
          </p:cNvPr>
          <p:cNvSpPr>
            <a:spLocks noGrp="1"/>
          </p:cNvSpPr>
          <p:nvPr>
            <p:ph idx="1"/>
          </p:nvPr>
        </p:nvSpPr>
        <p:spPr>
          <a:xfrm>
            <a:off x="457200" y="1600200"/>
            <a:ext cx="4114800" cy="4525963"/>
          </a:xfrm>
        </p:spPr>
        <p:txBody>
          <a:bodyPr>
            <a:normAutofit/>
          </a:bodyPr>
          <a:lstStyle/>
          <a:p>
            <a:r>
              <a:rPr lang="en-US" sz="2000" dirty="0"/>
              <a:t>Five steps, but not necessarily a strict cycle</a:t>
            </a:r>
          </a:p>
          <a:p>
            <a:endParaRPr lang="en-US" sz="2000" dirty="0"/>
          </a:p>
          <a:p>
            <a:r>
              <a:rPr lang="en-US" sz="2000" dirty="0"/>
              <a:t>Context</a:t>
            </a:r>
            <a:br>
              <a:rPr lang="en-US" sz="2000" dirty="0"/>
            </a:br>
            <a:r>
              <a:rPr lang="en-US" sz="2000" dirty="0"/>
              <a:t>Experience</a:t>
            </a:r>
            <a:br>
              <a:rPr lang="en-US" sz="2000" dirty="0"/>
            </a:br>
            <a:r>
              <a:rPr lang="en-US" sz="2000" dirty="0"/>
              <a:t>Reflection    </a:t>
            </a:r>
            <a:r>
              <a:rPr lang="en-US" sz="2400" b="0" i="0" dirty="0">
                <a:solidFill>
                  <a:srgbClr val="111111"/>
                </a:solidFill>
                <a:effectLst/>
                <a:latin typeface="u2400"/>
              </a:rPr>
              <a:t>➔</a:t>
            </a:r>
            <a:r>
              <a:rPr lang="en-US" sz="2000" dirty="0"/>
              <a:t>   Action</a:t>
            </a:r>
          </a:p>
          <a:p>
            <a:endParaRPr lang="en-US" sz="2000" dirty="0"/>
          </a:p>
          <a:p>
            <a:r>
              <a:rPr lang="en-US" sz="2000" dirty="0"/>
              <a:t>Action</a:t>
            </a:r>
            <a:r>
              <a:rPr lang="en-US" sz="2400" dirty="0"/>
              <a:t> </a:t>
            </a:r>
            <a:r>
              <a:rPr lang="en-US" sz="2400" b="0" i="0" dirty="0">
                <a:solidFill>
                  <a:srgbClr val="111111"/>
                </a:solidFill>
                <a:effectLst/>
                <a:latin typeface="u2400"/>
              </a:rPr>
              <a:t>➔ </a:t>
            </a:r>
            <a:r>
              <a:rPr lang="en-US" sz="2000" dirty="0"/>
              <a:t>Evaluation</a:t>
            </a:r>
          </a:p>
          <a:p>
            <a:endParaRPr lang="en-US" sz="2000" dirty="0"/>
          </a:p>
          <a:p>
            <a:r>
              <a:rPr lang="en-US" sz="2000" dirty="0"/>
              <a:t>Evaluation </a:t>
            </a:r>
            <a:r>
              <a:rPr lang="en-US" sz="2400" b="0" i="0" dirty="0">
                <a:solidFill>
                  <a:srgbClr val="111111"/>
                </a:solidFill>
                <a:effectLst/>
                <a:latin typeface="u2400"/>
              </a:rPr>
              <a:t>➔</a:t>
            </a:r>
            <a:r>
              <a:rPr lang="en-US" sz="2000" dirty="0"/>
              <a:t> New Context</a:t>
            </a:r>
            <a:br>
              <a:rPr lang="en-US" sz="2000" dirty="0"/>
            </a:br>
            <a:br>
              <a:rPr lang="en-US" sz="2000" dirty="0"/>
            </a:br>
            <a:endParaRPr lang="en-US" sz="2000" dirty="0"/>
          </a:p>
        </p:txBody>
      </p:sp>
      <p:sp>
        <p:nvSpPr>
          <p:cNvPr id="5" name="Slide Number Placeholder 4">
            <a:extLst>
              <a:ext uri="{FF2B5EF4-FFF2-40B4-BE49-F238E27FC236}">
                <a16:creationId xmlns:a16="http://schemas.microsoft.com/office/drawing/2014/main" id="{03F2D5CA-8F3C-77C2-AAA3-7AD2BFBA688E}"/>
              </a:ext>
            </a:extLst>
          </p:cNvPr>
          <p:cNvSpPr>
            <a:spLocks noGrp="1"/>
          </p:cNvSpPr>
          <p:nvPr>
            <p:ph type="sldNum" sz="quarter" idx="12"/>
          </p:nvPr>
        </p:nvSpPr>
        <p:spPr/>
        <p:txBody>
          <a:bodyPr/>
          <a:lstStyle/>
          <a:p>
            <a:fld id="{A773B20C-5347-4FF9-A9F0-76F937F60217}" type="slidenum">
              <a:rPr lang="en-US" smtClean="0"/>
              <a:pPr/>
              <a:t>14</a:t>
            </a:fld>
            <a:endParaRPr lang="en-US"/>
          </a:p>
        </p:txBody>
      </p:sp>
      <p:pic>
        <p:nvPicPr>
          <p:cNvPr id="6" name="Picture 4" descr="ignatian pedagogy chart">
            <a:extLst>
              <a:ext uri="{FF2B5EF4-FFF2-40B4-BE49-F238E27FC236}">
                <a16:creationId xmlns:a16="http://schemas.microsoft.com/office/drawing/2014/main" id="{E7F1DD7E-11B8-4EA9-F521-4959C23907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814512"/>
            <a:ext cx="4286250" cy="3686175"/>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3">
            <a:extLst>
              <a:ext uri="{FF2B5EF4-FFF2-40B4-BE49-F238E27FC236}">
                <a16:creationId xmlns:a16="http://schemas.microsoft.com/office/drawing/2014/main" id="{020454FE-6BBC-ED44-004A-9DB8D5B87FD1}"/>
              </a:ext>
            </a:extLst>
          </p:cNvPr>
          <p:cNvSpPr>
            <a:spLocks noGrp="1"/>
          </p:cNvSpPr>
          <p:nvPr>
            <p:ph type="ftr" sz="quarter" idx="11"/>
          </p:nvPr>
        </p:nvSpPr>
        <p:spPr>
          <a:xfrm>
            <a:off x="5638800" y="6356350"/>
            <a:ext cx="2895600" cy="365125"/>
          </a:xfrm>
        </p:spPr>
        <p:txBody>
          <a:bodyPr/>
          <a:lstStyle/>
          <a:p>
            <a:r>
              <a:rPr lang="en-US" dirty="0"/>
              <a:t>CORE 1000 - The Most Human Computer</a:t>
            </a:r>
          </a:p>
        </p:txBody>
      </p:sp>
    </p:spTree>
    <p:extLst>
      <p:ext uri="{BB962C8B-B14F-4D97-AF65-F5344CB8AC3E}">
        <p14:creationId xmlns:p14="http://schemas.microsoft.com/office/powerpoint/2010/main" val="3046381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E0BCB-B93F-55FF-46AD-EDB273179935}"/>
              </a:ext>
            </a:extLst>
          </p:cNvPr>
          <p:cNvSpPr>
            <a:spLocks noGrp="1"/>
          </p:cNvSpPr>
          <p:nvPr>
            <p:ph type="title"/>
          </p:nvPr>
        </p:nvSpPr>
        <p:spPr/>
        <p:txBody>
          <a:bodyPr/>
          <a:lstStyle/>
          <a:p>
            <a:r>
              <a:rPr lang="en-US" dirty="0"/>
              <a:t>Context</a:t>
            </a:r>
          </a:p>
        </p:txBody>
      </p:sp>
      <p:sp>
        <p:nvSpPr>
          <p:cNvPr id="3" name="Content Placeholder 2">
            <a:extLst>
              <a:ext uri="{FF2B5EF4-FFF2-40B4-BE49-F238E27FC236}">
                <a16:creationId xmlns:a16="http://schemas.microsoft.com/office/drawing/2014/main" id="{05BCC878-A2FB-B957-7A51-F4C049CAFE35}"/>
              </a:ext>
            </a:extLst>
          </p:cNvPr>
          <p:cNvSpPr>
            <a:spLocks noGrp="1"/>
          </p:cNvSpPr>
          <p:nvPr>
            <p:ph idx="1"/>
          </p:nvPr>
        </p:nvSpPr>
        <p:spPr>
          <a:xfrm>
            <a:off x="457200" y="1600200"/>
            <a:ext cx="5943600" cy="4525963"/>
          </a:xfrm>
        </p:spPr>
        <p:txBody>
          <a:bodyPr/>
          <a:lstStyle/>
          <a:p>
            <a:r>
              <a:rPr lang="en-US" dirty="0"/>
              <a:t>The real context of your life</a:t>
            </a:r>
          </a:p>
          <a:p>
            <a:r>
              <a:rPr lang="en-US" dirty="0"/>
              <a:t>Our greater socio-economic, political, and cultural context</a:t>
            </a:r>
          </a:p>
          <a:p>
            <a:r>
              <a:rPr lang="en-US" dirty="0"/>
              <a:t>The specific context of SLU</a:t>
            </a:r>
          </a:p>
          <a:p>
            <a:r>
              <a:rPr lang="en-US" dirty="0"/>
              <a:t>The student’s existing body</a:t>
            </a:r>
            <a:br>
              <a:rPr lang="en-US" dirty="0"/>
            </a:br>
            <a:r>
              <a:rPr lang="en-US" dirty="0"/>
              <a:t>of ideas</a:t>
            </a:r>
          </a:p>
        </p:txBody>
      </p:sp>
      <p:sp>
        <p:nvSpPr>
          <p:cNvPr id="5" name="Slide Number Placeholder 4">
            <a:extLst>
              <a:ext uri="{FF2B5EF4-FFF2-40B4-BE49-F238E27FC236}">
                <a16:creationId xmlns:a16="http://schemas.microsoft.com/office/drawing/2014/main" id="{A8E74469-349D-6FDF-3B0C-394F108089B9}"/>
              </a:ext>
            </a:extLst>
          </p:cNvPr>
          <p:cNvSpPr>
            <a:spLocks noGrp="1"/>
          </p:cNvSpPr>
          <p:nvPr>
            <p:ph type="sldNum" sz="quarter" idx="12"/>
          </p:nvPr>
        </p:nvSpPr>
        <p:spPr/>
        <p:txBody>
          <a:bodyPr/>
          <a:lstStyle/>
          <a:p>
            <a:fld id="{A773B20C-5347-4FF9-A9F0-76F937F60217}" type="slidenum">
              <a:rPr lang="en-US" smtClean="0"/>
              <a:pPr/>
              <a:t>15</a:t>
            </a:fld>
            <a:endParaRPr lang="en-US"/>
          </a:p>
        </p:txBody>
      </p:sp>
      <p:pic>
        <p:nvPicPr>
          <p:cNvPr id="6" name="Picture 2">
            <a:extLst>
              <a:ext uri="{FF2B5EF4-FFF2-40B4-BE49-F238E27FC236}">
                <a16:creationId xmlns:a16="http://schemas.microsoft.com/office/drawing/2014/main" id="{A10F8415-64FD-D16A-7DBC-DCEE27F84B8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7401" y="3065640"/>
            <a:ext cx="3246120" cy="318276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3">
            <a:extLst>
              <a:ext uri="{FF2B5EF4-FFF2-40B4-BE49-F238E27FC236}">
                <a16:creationId xmlns:a16="http://schemas.microsoft.com/office/drawing/2014/main" id="{4E2FA689-76CD-CD22-F9F2-F0C04D039285}"/>
              </a:ext>
            </a:extLst>
          </p:cNvPr>
          <p:cNvSpPr>
            <a:spLocks noGrp="1"/>
          </p:cNvSpPr>
          <p:nvPr>
            <p:ph type="ftr" sz="quarter" idx="11"/>
          </p:nvPr>
        </p:nvSpPr>
        <p:spPr>
          <a:xfrm>
            <a:off x="5638800" y="6356350"/>
            <a:ext cx="2895600" cy="365125"/>
          </a:xfrm>
        </p:spPr>
        <p:txBody>
          <a:bodyPr/>
          <a:lstStyle/>
          <a:p>
            <a:r>
              <a:rPr lang="en-US" dirty="0"/>
              <a:t>CORE 1000 - The Most Human Computer</a:t>
            </a:r>
          </a:p>
        </p:txBody>
      </p:sp>
    </p:spTree>
    <p:extLst>
      <p:ext uri="{BB962C8B-B14F-4D97-AF65-F5344CB8AC3E}">
        <p14:creationId xmlns:p14="http://schemas.microsoft.com/office/powerpoint/2010/main" val="2802193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258D1-0104-0541-3033-D86D2B4BDFC9}"/>
              </a:ext>
            </a:extLst>
          </p:cNvPr>
          <p:cNvSpPr>
            <a:spLocks noGrp="1"/>
          </p:cNvSpPr>
          <p:nvPr>
            <p:ph type="title"/>
          </p:nvPr>
        </p:nvSpPr>
        <p:spPr/>
        <p:txBody>
          <a:bodyPr/>
          <a:lstStyle/>
          <a:p>
            <a:r>
              <a:rPr lang="en-US" dirty="0"/>
              <a:t>Activity - Context</a:t>
            </a:r>
          </a:p>
        </p:txBody>
      </p:sp>
      <p:sp>
        <p:nvSpPr>
          <p:cNvPr id="3" name="Content Placeholder 2">
            <a:extLst>
              <a:ext uri="{FF2B5EF4-FFF2-40B4-BE49-F238E27FC236}">
                <a16:creationId xmlns:a16="http://schemas.microsoft.com/office/drawing/2014/main" id="{F5067602-C73F-D7AC-4D41-FAB4FD8CDEB1}"/>
              </a:ext>
            </a:extLst>
          </p:cNvPr>
          <p:cNvSpPr>
            <a:spLocks noGrp="1"/>
          </p:cNvSpPr>
          <p:nvPr>
            <p:ph idx="1"/>
          </p:nvPr>
        </p:nvSpPr>
        <p:spPr/>
        <p:txBody>
          <a:bodyPr/>
          <a:lstStyle/>
          <a:p>
            <a:pPr marL="0" indent="0">
              <a:buNone/>
            </a:pPr>
            <a:r>
              <a:rPr lang="en-US" dirty="0"/>
              <a:t>On a sheet of paper, write down at least five elements of your personal context:</a:t>
            </a:r>
          </a:p>
          <a:p>
            <a:pPr marL="0" indent="0">
              <a:buNone/>
            </a:pPr>
            <a:endParaRPr lang="en-US" dirty="0"/>
          </a:p>
          <a:p>
            <a:pPr marL="0" indent="0">
              <a:buNone/>
            </a:pPr>
            <a:r>
              <a:rPr lang="en-US" dirty="0"/>
              <a:t>Recall:</a:t>
            </a:r>
          </a:p>
          <a:p>
            <a:r>
              <a:rPr lang="en-US" dirty="0"/>
              <a:t>Social, political, economic, cultural context in America today</a:t>
            </a:r>
          </a:p>
          <a:p>
            <a:r>
              <a:rPr lang="en-US" dirty="0"/>
              <a:t>The context of SLU today</a:t>
            </a:r>
          </a:p>
          <a:p>
            <a:r>
              <a:rPr lang="en-US" dirty="0"/>
              <a:t>Your personal history, how you got here</a:t>
            </a:r>
          </a:p>
        </p:txBody>
      </p:sp>
      <p:sp>
        <p:nvSpPr>
          <p:cNvPr id="4" name="Footer Placeholder 3">
            <a:extLst>
              <a:ext uri="{FF2B5EF4-FFF2-40B4-BE49-F238E27FC236}">
                <a16:creationId xmlns:a16="http://schemas.microsoft.com/office/drawing/2014/main" id="{44FB8D64-3BA4-B7CF-062A-4F4732CC9011}"/>
              </a:ext>
            </a:extLst>
          </p:cNvPr>
          <p:cNvSpPr>
            <a:spLocks noGrp="1"/>
          </p:cNvSpPr>
          <p:nvPr>
            <p:ph type="ftr" sz="quarter" idx="11"/>
          </p:nvPr>
        </p:nvSpPr>
        <p:spPr/>
        <p:txBody>
          <a:bodyPr/>
          <a:lstStyle/>
          <a:p>
            <a:r>
              <a:rPr lang="en-US"/>
              <a:t>CORE 1000 - The Most Human Computer</a:t>
            </a:r>
            <a:endParaRPr lang="en-US" dirty="0"/>
          </a:p>
        </p:txBody>
      </p:sp>
      <p:sp>
        <p:nvSpPr>
          <p:cNvPr id="5" name="Slide Number Placeholder 4">
            <a:extLst>
              <a:ext uri="{FF2B5EF4-FFF2-40B4-BE49-F238E27FC236}">
                <a16:creationId xmlns:a16="http://schemas.microsoft.com/office/drawing/2014/main" id="{F6AB604E-79FA-A11F-8565-D1E6057FCB17}"/>
              </a:ext>
            </a:extLst>
          </p:cNvPr>
          <p:cNvSpPr>
            <a:spLocks noGrp="1"/>
          </p:cNvSpPr>
          <p:nvPr>
            <p:ph type="sldNum" sz="quarter" idx="12"/>
          </p:nvPr>
        </p:nvSpPr>
        <p:spPr/>
        <p:txBody>
          <a:bodyPr/>
          <a:lstStyle/>
          <a:p>
            <a:fld id="{A773B20C-5347-4FF9-A9F0-76F937F60217}" type="slidenum">
              <a:rPr lang="en-US" smtClean="0"/>
              <a:pPr/>
              <a:t>16</a:t>
            </a:fld>
            <a:endParaRPr lang="en-US" dirty="0"/>
          </a:p>
        </p:txBody>
      </p:sp>
    </p:spTree>
    <p:extLst>
      <p:ext uri="{BB962C8B-B14F-4D97-AF65-F5344CB8AC3E}">
        <p14:creationId xmlns:p14="http://schemas.microsoft.com/office/powerpoint/2010/main" val="2918627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E0BCB-B93F-55FF-46AD-EDB273179935}"/>
              </a:ext>
            </a:extLst>
          </p:cNvPr>
          <p:cNvSpPr>
            <a:spLocks noGrp="1"/>
          </p:cNvSpPr>
          <p:nvPr>
            <p:ph type="title"/>
          </p:nvPr>
        </p:nvSpPr>
        <p:spPr/>
        <p:txBody>
          <a:bodyPr/>
          <a:lstStyle/>
          <a:p>
            <a:r>
              <a:rPr lang="en-US" dirty="0"/>
              <a:t>Experience</a:t>
            </a:r>
          </a:p>
        </p:txBody>
      </p:sp>
      <p:sp>
        <p:nvSpPr>
          <p:cNvPr id="3" name="Content Placeholder 2">
            <a:extLst>
              <a:ext uri="{FF2B5EF4-FFF2-40B4-BE49-F238E27FC236}">
                <a16:creationId xmlns:a16="http://schemas.microsoft.com/office/drawing/2014/main" id="{05BCC878-A2FB-B957-7A51-F4C049CAFE35}"/>
              </a:ext>
            </a:extLst>
          </p:cNvPr>
          <p:cNvSpPr>
            <a:spLocks noGrp="1"/>
          </p:cNvSpPr>
          <p:nvPr>
            <p:ph idx="1"/>
          </p:nvPr>
        </p:nvSpPr>
        <p:spPr>
          <a:xfrm>
            <a:off x="358140" y="1295400"/>
            <a:ext cx="8427720" cy="4525963"/>
          </a:xfrm>
        </p:spPr>
        <p:txBody>
          <a:bodyPr>
            <a:normAutofit/>
          </a:bodyPr>
          <a:lstStyle/>
          <a:p>
            <a:r>
              <a:rPr lang="en-US" sz="2400" dirty="0"/>
              <a:t>For Ignatius meant “to taste something internally”</a:t>
            </a:r>
          </a:p>
          <a:p>
            <a:r>
              <a:rPr lang="en-US" sz="2400" dirty="0"/>
              <a:t>Your intellectual response to the subject</a:t>
            </a:r>
          </a:p>
          <a:p>
            <a:r>
              <a:rPr lang="en-US" sz="2400" dirty="0"/>
              <a:t>Sensations of an affective nature</a:t>
            </a:r>
          </a:p>
          <a:p>
            <a:pPr lvl="1"/>
            <a:r>
              <a:rPr lang="en-US" sz="2000" dirty="0"/>
              <a:t>“I like A,” “B threatens me,” “C is boring”</a:t>
            </a:r>
          </a:p>
          <a:p>
            <a:r>
              <a:rPr lang="en-US" sz="2400" dirty="0"/>
              <a:t>Experience is any relevant personal data: What do I know about it, and how do I react to it?</a:t>
            </a:r>
          </a:p>
        </p:txBody>
      </p:sp>
      <p:sp>
        <p:nvSpPr>
          <p:cNvPr id="5" name="Slide Number Placeholder 4">
            <a:extLst>
              <a:ext uri="{FF2B5EF4-FFF2-40B4-BE49-F238E27FC236}">
                <a16:creationId xmlns:a16="http://schemas.microsoft.com/office/drawing/2014/main" id="{A8E74469-349D-6FDF-3B0C-394F108089B9}"/>
              </a:ext>
            </a:extLst>
          </p:cNvPr>
          <p:cNvSpPr>
            <a:spLocks noGrp="1"/>
          </p:cNvSpPr>
          <p:nvPr>
            <p:ph type="sldNum" sz="quarter" idx="12"/>
          </p:nvPr>
        </p:nvSpPr>
        <p:spPr/>
        <p:txBody>
          <a:bodyPr/>
          <a:lstStyle/>
          <a:p>
            <a:fld id="{A773B20C-5347-4FF9-A9F0-76F937F60217}" type="slidenum">
              <a:rPr lang="en-US" smtClean="0"/>
              <a:pPr/>
              <a:t>17</a:t>
            </a:fld>
            <a:endParaRPr lang="en-US"/>
          </a:p>
        </p:txBody>
      </p:sp>
      <p:pic>
        <p:nvPicPr>
          <p:cNvPr id="6" name="Picture 2">
            <a:extLst>
              <a:ext uri="{FF2B5EF4-FFF2-40B4-BE49-F238E27FC236}">
                <a16:creationId xmlns:a16="http://schemas.microsoft.com/office/drawing/2014/main" id="{A10F8415-64FD-D16A-7DBC-DCEE27F84B8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 y="3743907"/>
            <a:ext cx="2407920" cy="236092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3">
            <a:extLst>
              <a:ext uri="{FF2B5EF4-FFF2-40B4-BE49-F238E27FC236}">
                <a16:creationId xmlns:a16="http://schemas.microsoft.com/office/drawing/2014/main" id="{6BA09B81-4C89-22AE-3FF7-61C9FBF80702}"/>
              </a:ext>
            </a:extLst>
          </p:cNvPr>
          <p:cNvSpPr>
            <a:spLocks noGrp="1"/>
          </p:cNvSpPr>
          <p:nvPr>
            <p:ph type="ftr" sz="quarter" idx="11"/>
          </p:nvPr>
        </p:nvSpPr>
        <p:spPr>
          <a:xfrm>
            <a:off x="5638800" y="6356350"/>
            <a:ext cx="2895600" cy="365125"/>
          </a:xfrm>
        </p:spPr>
        <p:txBody>
          <a:bodyPr/>
          <a:lstStyle/>
          <a:p>
            <a:r>
              <a:rPr lang="en-US" dirty="0"/>
              <a:t>CORE 1000 - The Most Human Computer</a:t>
            </a:r>
          </a:p>
        </p:txBody>
      </p:sp>
    </p:spTree>
    <p:extLst>
      <p:ext uri="{BB962C8B-B14F-4D97-AF65-F5344CB8AC3E}">
        <p14:creationId xmlns:p14="http://schemas.microsoft.com/office/powerpoint/2010/main" val="1436304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63F5F-B08D-5B77-77FD-B5DFC8BABDBA}"/>
              </a:ext>
            </a:extLst>
          </p:cNvPr>
          <p:cNvSpPr>
            <a:spLocks noGrp="1"/>
          </p:cNvSpPr>
          <p:nvPr>
            <p:ph type="title"/>
          </p:nvPr>
        </p:nvSpPr>
        <p:spPr/>
        <p:txBody>
          <a:bodyPr/>
          <a:lstStyle/>
          <a:p>
            <a:r>
              <a:rPr lang="en-US" dirty="0"/>
              <a:t>Activity - Experience</a:t>
            </a:r>
          </a:p>
        </p:txBody>
      </p:sp>
      <p:sp>
        <p:nvSpPr>
          <p:cNvPr id="3" name="Content Placeholder 2">
            <a:extLst>
              <a:ext uri="{FF2B5EF4-FFF2-40B4-BE49-F238E27FC236}">
                <a16:creationId xmlns:a16="http://schemas.microsoft.com/office/drawing/2014/main" id="{DC23EF98-1CDD-E49F-6A7E-978B3B98D0B5}"/>
              </a:ext>
            </a:extLst>
          </p:cNvPr>
          <p:cNvSpPr>
            <a:spLocks noGrp="1"/>
          </p:cNvSpPr>
          <p:nvPr>
            <p:ph idx="1"/>
          </p:nvPr>
        </p:nvSpPr>
        <p:spPr/>
        <p:txBody>
          <a:bodyPr/>
          <a:lstStyle/>
          <a:p>
            <a:pPr marL="0" indent="0">
              <a:buNone/>
            </a:pPr>
            <a:r>
              <a:rPr lang="en-US" dirty="0"/>
              <a:t>Subject of meditation for the day:</a:t>
            </a:r>
          </a:p>
          <a:p>
            <a:pPr marL="0" indent="0" algn="ctr">
              <a:buNone/>
            </a:pPr>
            <a:br>
              <a:rPr lang="en-US" dirty="0"/>
            </a:br>
            <a:r>
              <a:rPr lang="en-US" i="1" dirty="0"/>
              <a:t>Going to college</a:t>
            </a:r>
            <a:endParaRPr lang="en-US" dirty="0"/>
          </a:p>
          <a:p>
            <a:pPr marL="0" indent="0">
              <a:buNone/>
            </a:pPr>
            <a:endParaRPr lang="en-US" dirty="0"/>
          </a:p>
          <a:p>
            <a:pPr marL="0" indent="0">
              <a:buNone/>
            </a:pPr>
            <a:r>
              <a:rPr lang="en-US" dirty="0"/>
              <a:t>Write down five things in your experience about going to college:</a:t>
            </a:r>
          </a:p>
          <a:p>
            <a:r>
              <a:rPr lang="en-US" dirty="0"/>
              <a:t>Things you believe to be true intellectually</a:t>
            </a:r>
          </a:p>
          <a:p>
            <a:r>
              <a:rPr lang="en-US" dirty="0"/>
              <a:t>Sensations you feel / have felt</a:t>
            </a:r>
          </a:p>
          <a:p>
            <a:endParaRPr lang="en-US" dirty="0"/>
          </a:p>
        </p:txBody>
      </p:sp>
      <p:sp>
        <p:nvSpPr>
          <p:cNvPr id="4" name="Footer Placeholder 3">
            <a:extLst>
              <a:ext uri="{FF2B5EF4-FFF2-40B4-BE49-F238E27FC236}">
                <a16:creationId xmlns:a16="http://schemas.microsoft.com/office/drawing/2014/main" id="{AAF0DFC5-B830-A551-789E-E768C515C94D}"/>
              </a:ext>
            </a:extLst>
          </p:cNvPr>
          <p:cNvSpPr>
            <a:spLocks noGrp="1"/>
          </p:cNvSpPr>
          <p:nvPr>
            <p:ph type="ftr" sz="quarter" idx="11"/>
          </p:nvPr>
        </p:nvSpPr>
        <p:spPr/>
        <p:txBody>
          <a:bodyPr/>
          <a:lstStyle/>
          <a:p>
            <a:r>
              <a:rPr lang="en-US"/>
              <a:t>CORE 1000 - The Most Human Computer</a:t>
            </a:r>
            <a:endParaRPr lang="en-US" dirty="0"/>
          </a:p>
        </p:txBody>
      </p:sp>
      <p:sp>
        <p:nvSpPr>
          <p:cNvPr id="5" name="Slide Number Placeholder 4">
            <a:extLst>
              <a:ext uri="{FF2B5EF4-FFF2-40B4-BE49-F238E27FC236}">
                <a16:creationId xmlns:a16="http://schemas.microsoft.com/office/drawing/2014/main" id="{11ECCE33-AAEB-F742-96C7-378D2B3A5E45}"/>
              </a:ext>
            </a:extLst>
          </p:cNvPr>
          <p:cNvSpPr>
            <a:spLocks noGrp="1"/>
          </p:cNvSpPr>
          <p:nvPr>
            <p:ph type="sldNum" sz="quarter" idx="12"/>
          </p:nvPr>
        </p:nvSpPr>
        <p:spPr/>
        <p:txBody>
          <a:bodyPr/>
          <a:lstStyle/>
          <a:p>
            <a:fld id="{A773B20C-5347-4FF9-A9F0-76F937F60217}" type="slidenum">
              <a:rPr lang="en-US" smtClean="0"/>
              <a:pPr/>
              <a:t>18</a:t>
            </a:fld>
            <a:endParaRPr lang="en-US" dirty="0"/>
          </a:p>
        </p:txBody>
      </p:sp>
    </p:spTree>
    <p:extLst>
      <p:ext uri="{BB962C8B-B14F-4D97-AF65-F5344CB8AC3E}">
        <p14:creationId xmlns:p14="http://schemas.microsoft.com/office/powerpoint/2010/main" val="3158636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E0BCB-B93F-55FF-46AD-EDB273179935}"/>
              </a:ext>
            </a:extLst>
          </p:cNvPr>
          <p:cNvSpPr>
            <a:spLocks noGrp="1"/>
          </p:cNvSpPr>
          <p:nvPr>
            <p:ph type="title"/>
          </p:nvPr>
        </p:nvSpPr>
        <p:spPr>
          <a:xfrm>
            <a:off x="1676400" y="1371600"/>
            <a:ext cx="8229600" cy="1143000"/>
          </a:xfrm>
        </p:spPr>
        <p:txBody>
          <a:bodyPr/>
          <a:lstStyle/>
          <a:p>
            <a:r>
              <a:rPr lang="en-US" dirty="0"/>
              <a:t>Reflection</a:t>
            </a:r>
          </a:p>
        </p:txBody>
      </p:sp>
      <p:sp>
        <p:nvSpPr>
          <p:cNvPr id="3" name="Content Placeholder 2">
            <a:extLst>
              <a:ext uri="{FF2B5EF4-FFF2-40B4-BE49-F238E27FC236}">
                <a16:creationId xmlns:a16="http://schemas.microsoft.com/office/drawing/2014/main" id="{05BCC878-A2FB-B957-7A51-F4C049CAFE35}"/>
              </a:ext>
            </a:extLst>
          </p:cNvPr>
          <p:cNvSpPr>
            <a:spLocks noGrp="1"/>
          </p:cNvSpPr>
          <p:nvPr>
            <p:ph idx="1"/>
          </p:nvPr>
        </p:nvSpPr>
        <p:spPr>
          <a:xfrm>
            <a:off x="381000" y="3246437"/>
            <a:ext cx="8427720" cy="4525963"/>
          </a:xfrm>
        </p:spPr>
        <p:txBody>
          <a:bodyPr>
            <a:normAutofit/>
          </a:bodyPr>
          <a:lstStyle/>
          <a:p>
            <a:r>
              <a:rPr lang="en-US" sz="2400" dirty="0"/>
              <a:t>Clarifies internal motivations and reasons behind your judgements (recall: “I like this,” or “bored”)</a:t>
            </a:r>
          </a:p>
          <a:p>
            <a:r>
              <a:rPr lang="en-US" sz="2400" dirty="0"/>
              <a:t>Probe the causes and implications of experiences</a:t>
            </a:r>
          </a:p>
          <a:p>
            <a:r>
              <a:rPr lang="en-US" sz="2400" dirty="0"/>
              <a:t>Weigh possible options and likely consequences</a:t>
            </a:r>
          </a:p>
          <a:p>
            <a:r>
              <a:rPr lang="en-US" sz="2400" dirty="0"/>
              <a:t>Achieve personal insights into ideas and truth</a:t>
            </a:r>
          </a:p>
          <a:p>
            <a:r>
              <a:rPr lang="en-US" sz="2400" dirty="0"/>
              <a:t>Come to an understanding of who I am (“Why do I feel that way?”)</a:t>
            </a:r>
          </a:p>
        </p:txBody>
      </p:sp>
      <p:sp>
        <p:nvSpPr>
          <p:cNvPr id="5" name="Slide Number Placeholder 4">
            <a:extLst>
              <a:ext uri="{FF2B5EF4-FFF2-40B4-BE49-F238E27FC236}">
                <a16:creationId xmlns:a16="http://schemas.microsoft.com/office/drawing/2014/main" id="{A8E74469-349D-6FDF-3B0C-394F108089B9}"/>
              </a:ext>
            </a:extLst>
          </p:cNvPr>
          <p:cNvSpPr>
            <a:spLocks noGrp="1"/>
          </p:cNvSpPr>
          <p:nvPr>
            <p:ph type="sldNum" sz="quarter" idx="12"/>
          </p:nvPr>
        </p:nvSpPr>
        <p:spPr/>
        <p:txBody>
          <a:bodyPr/>
          <a:lstStyle/>
          <a:p>
            <a:fld id="{A773B20C-5347-4FF9-A9F0-76F937F60217}" type="slidenum">
              <a:rPr lang="en-US" smtClean="0"/>
              <a:pPr/>
              <a:t>19</a:t>
            </a:fld>
            <a:endParaRPr lang="en-US"/>
          </a:p>
        </p:txBody>
      </p:sp>
      <p:pic>
        <p:nvPicPr>
          <p:cNvPr id="6" name="Picture 2">
            <a:extLst>
              <a:ext uri="{FF2B5EF4-FFF2-40B4-BE49-F238E27FC236}">
                <a16:creationId xmlns:a16="http://schemas.microsoft.com/office/drawing/2014/main" id="{A10F8415-64FD-D16A-7DBC-DCEE27F84B8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399" y="70018"/>
            <a:ext cx="3410307" cy="3343741"/>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3">
            <a:extLst>
              <a:ext uri="{FF2B5EF4-FFF2-40B4-BE49-F238E27FC236}">
                <a16:creationId xmlns:a16="http://schemas.microsoft.com/office/drawing/2014/main" id="{53C9F5AB-8FC3-821C-BFEA-1F1713EDBB85}"/>
              </a:ext>
            </a:extLst>
          </p:cNvPr>
          <p:cNvSpPr>
            <a:spLocks noGrp="1"/>
          </p:cNvSpPr>
          <p:nvPr>
            <p:ph type="ftr" sz="quarter" idx="11"/>
          </p:nvPr>
        </p:nvSpPr>
        <p:spPr>
          <a:xfrm>
            <a:off x="5638800" y="6356350"/>
            <a:ext cx="2895600" cy="365125"/>
          </a:xfrm>
        </p:spPr>
        <p:txBody>
          <a:bodyPr/>
          <a:lstStyle/>
          <a:p>
            <a:r>
              <a:rPr lang="en-US" dirty="0"/>
              <a:t>CORE 1000 - The Most Human Computer</a:t>
            </a:r>
          </a:p>
        </p:txBody>
      </p:sp>
    </p:spTree>
    <p:extLst>
      <p:ext uri="{BB962C8B-B14F-4D97-AF65-F5344CB8AC3E}">
        <p14:creationId xmlns:p14="http://schemas.microsoft.com/office/powerpoint/2010/main" val="3693313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6EEBE-417A-0798-ACE0-8FDF0327353A}"/>
              </a:ext>
            </a:extLst>
          </p:cNvPr>
          <p:cNvSpPr>
            <a:spLocks noGrp="1"/>
          </p:cNvSpPr>
          <p:nvPr>
            <p:ph type="title"/>
          </p:nvPr>
        </p:nvSpPr>
        <p:spPr>
          <a:xfrm>
            <a:off x="457200" y="0"/>
            <a:ext cx="8229600" cy="1143000"/>
          </a:xfrm>
        </p:spPr>
        <p:txBody>
          <a:bodyPr/>
          <a:lstStyle/>
          <a:p>
            <a:r>
              <a:rPr lang="en-US" dirty="0"/>
              <a:t>The Nature of Truth</a:t>
            </a:r>
          </a:p>
        </p:txBody>
      </p:sp>
      <p:sp>
        <p:nvSpPr>
          <p:cNvPr id="3" name="Content Placeholder 2">
            <a:extLst>
              <a:ext uri="{FF2B5EF4-FFF2-40B4-BE49-F238E27FC236}">
                <a16:creationId xmlns:a16="http://schemas.microsoft.com/office/drawing/2014/main" id="{EEC45E96-AD7E-A39E-9DC8-59180DD06410}"/>
              </a:ext>
            </a:extLst>
          </p:cNvPr>
          <p:cNvSpPr>
            <a:spLocks noGrp="1"/>
          </p:cNvSpPr>
          <p:nvPr>
            <p:ph idx="1"/>
          </p:nvPr>
        </p:nvSpPr>
        <p:spPr>
          <a:xfrm>
            <a:off x="457200" y="1219200"/>
            <a:ext cx="8229600" cy="4983162"/>
          </a:xfrm>
        </p:spPr>
        <p:txBody>
          <a:bodyPr>
            <a:normAutofit/>
          </a:bodyPr>
          <a:lstStyle/>
          <a:p>
            <a:r>
              <a:rPr lang="en-US" dirty="0"/>
              <a:t>Define “narcissism”</a:t>
            </a:r>
          </a:p>
          <a:p>
            <a:endParaRPr lang="en-US" dirty="0"/>
          </a:p>
        </p:txBody>
      </p:sp>
      <p:sp>
        <p:nvSpPr>
          <p:cNvPr id="5" name="Slide Number Placeholder 4">
            <a:extLst>
              <a:ext uri="{FF2B5EF4-FFF2-40B4-BE49-F238E27FC236}">
                <a16:creationId xmlns:a16="http://schemas.microsoft.com/office/drawing/2014/main" id="{D46486FB-62FC-5565-3D14-13DFA797C30A}"/>
              </a:ext>
            </a:extLst>
          </p:cNvPr>
          <p:cNvSpPr>
            <a:spLocks noGrp="1"/>
          </p:cNvSpPr>
          <p:nvPr>
            <p:ph type="sldNum" sz="quarter" idx="12"/>
          </p:nvPr>
        </p:nvSpPr>
        <p:spPr/>
        <p:txBody>
          <a:bodyPr/>
          <a:lstStyle/>
          <a:p>
            <a:fld id="{A773B20C-5347-4FF9-A9F0-76F937F60217}" type="slidenum">
              <a:rPr lang="en-US" smtClean="0"/>
              <a:pPr/>
              <a:t>2</a:t>
            </a:fld>
            <a:endParaRPr lang="en-US"/>
          </a:p>
        </p:txBody>
      </p:sp>
      <p:sp>
        <p:nvSpPr>
          <p:cNvPr id="6" name="Footer Placeholder 3">
            <a:extLst>
              <a:ext uri="{FF2B5EF4-FFF2-40B4-BE49-F238E27FC236}">
                <a16:creationId xmlns:a16="http://schemas.microsoft.com/office/drawing/2014/main" id="{5C6D23AD-6E98-4DA6-8EF4-2324A1F72087}"/>
              </a:ext>
            </a:extLst>
          </p:cNvPr>
          <p:cNvSpPr>
            <a:spLocks noGrp="1"/>
          </p:cNvSpPr>
          <p:nvPr>
            <p:ph type="ftr" sz="quarter" idx="11"/>
          </p:nvPr>
        </p:nvSpPr>
        <p:spPr>
          <a:xfrm>
            <a:off x="5638800" y="6356350"/>
            <a:ext cx="2895600" cy="365125"/>
          </a:xfrm>
        </p:spPr>
        <p:txBody>
          <a:bodyPr/>
          <a:lstStyle/>
          <a:p>
            <a:r>
              <a:rPr lang="en-US" dirty="0"/>
              <a:t>CORE 1000 - The Most Human Computer</a:t>
            </a:r>
          </a:p>
        </p:txBody>
      </p:sp>
    </p:spTree>
    <p:extLst>
      <p:ext uri="{BB962C8B-B14F-4D97-AF65-F5344CB8AC3E}">
        <p14:creationId xmlns:p14="http://schemas.microsoft.com/office/powerpoint/2010/main" val="3323007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DAFF8-8DFE-F9B9-1126-879FF9911F8C}"/>
              </a:ext>
            </a:extLst>
          </p:cNvPr>
          <p:cNvSpPr>
            <a:spLocks noGrp="1"/>
          </p:cNvSpPr>
          <p:nvPr>
            <p:ph type="title"/>
          </p:nvPr>
        </p:nvSpPr>
        <p:spPr/>
        <p:txBody>
          <a:bodyPr/>
          <a:lstStyle/>
          <a:p>
            <a:r>
              <a:rPr lang="en-US" dirty="0"/>
              <a:t>Activity - Reflection</a:t>
            </a:r>
          </a:p>
        </p:txBody>
      </p:sp>
      <p:sp>
        <p:nvSpPr>
          <p:cNvPr id="3" name="Content Placeholder 2">
            <a:extLst>
              <a:ext uri="{FF2B5EF4-FFF2-40B4-BE49-F238E27FC236}">
                <a16:creationId xmlns:a16="http://schemas.microsoft.com/office/drawing/2014/main" id="{7001F617-AA7F-F8F8-88E8-07854B96787B}"/>
              </a:ext>
            </a:extLst>
          </p:cNvPr>
          <p:cNvSpPr>
            <a:spLocks noGrp="1"/>
          </p:cNvSpPr>
          <p:nvPr>
            <p:ph idx="1"/>
          </p:nvPr>
        </p:nvSpPr>
        <p:spPr/>
        <p:txBody>
          <a:bodyPr>
            <a:normAutofit/>
          </a:bodyPr>
          <a:lstStyle/>
          <a:p>
            <a:pPr marL="0" indent="0">
              <a:buNone/>
            </a:pPr>
            <a:r>
              <a:rPr lang="en-US" dirty="0"/>
              <a:t>You should have at least five pieces of context, and five experiences.</a:t>
            </a:r>
          </a:p>
          <a:p>
            <a:pPr marL="0" indent="0">
              <a:buNone/>
            </a:pPr>
            <a:endParaRPr lang="en-US" dirty="0"/>
          </a:p>
          <a:p>
            <a:pPr marL="0" indent="0">
              <a:buNone/>
            </a:pPr>
            <a:r>
              <a:rPr lang="en-US" dirty="0"/>
              <a:t>Put a star next to the three items that speak to you most strongly on the topic </a:t>
            </a:r>
            <a:r>
              <a:rPr lang="en-US" i="1" dirty="0"/>
              <a:t>Going to college</a:t>
            </a:r>
          </a:p>
          <a:p>
            <a:pPr marL="0" indent="0">
              <a:buNone/>
            </a:pPr>
            <a:endParaRPr lang="en-US" i="1" dirty="0"/>
          </a:p>
          <a:p>
            <a:pPr marL="0" indent="0">
              <a:buNone/>
            </a:pPr>
            <a:r>
              <a:rPr lang="en-US" dirty="0"/>
              <a:t>What do these three items say most strongly about </a:t>
            </a:r>
            <a:r>
              <a:rPr lang="en-US" i="1" dirty="0"/>
              <a:t>Going to college</a:t>
            </a:r>
            <a:r>
              <a:rPr lang="en-US" dirty="0"/>
              <a:t>? Write that.</a:t>
            </a:r>
          </a:p>
        </p:txBody>
      </p:sp>
      <p:sp>
        <p:nvSpPr>
          <p:cNvPr id="4" name="Footer Placeholder 3">
            <a:extLst>
              <a:ext uri="{FF2B5EF4-FFF2-40B4-BE49-F238E27FC236}">
                <a16:creationId xmlns:a16="http://schemas.microsoft.com/office/drawing/2014/main" id="{F0943E2A-E491-2008-E9BB-4461239728ED}"/>
              </a:ext>
            </a:extLst>
          </p:cNvPr>
          <p:cNvSpPr>
            <a:spLocks noGrp="1"/>
          </p:cNvSpPr>
          <p:nvPr>
            <p:ph type="ftr" sz="quarter" idx="11"/>
          </p:nvPr>
        </p:nvSpPr>
        <p:spPr/>
        <p:txBody>
          <a:bodyPr/>
          <a:lstStyle/>
          <a:p>
            <a:r>
              <a:rPr lang="en-US"/>
              <a:t>CORE 1000 - The Most Human Computer</a:t>
            </a:r>
            <a:endParaRPr lang="en-US" dirty="0"/>
          </a:p>
        </p:txBody>
      </p:sp>
      <p:sp>
        <p:nvSpPr>
          <p:cNvPr id="5" name="Slide Number Placeholder 4">
            <a:extLst>
              <a:ext uri="{FF2B5EF4-FFF2-40B4-BE49-F238E27FC236}">
                <a16:creationId xmlns:a16="http://schemas.microsoft.com/office/drawing/2014/main" id="{1BF9B999-66AF-418E-3FBD-BFEE71F756CF}"/>
              </a:ext>
            </a:extLst>
          </p:cNvPr>
          <p:cNvSpPr>
            <a:spLocks noGrp="1"/>
          </p:cNvSpPr>
          <p:nvPr>
            <p:ph type="sldNum" sz="quarter" idx="12"/>
          </p:nvPr>
        </p:nvSpPr>
        <p:spPr/>
        <p:txBody>
          <a:bodyPr/>
          <a:lstStyle/>
          <a:p>
            <a:fld id="{A773B20C-5347-4FF9-A9F0-76F937F60217}" type="slidenum">
              <a:rPr lang="en-US" smtClean="0"/>
              <a:pPr/>
              <a:t>20</a:t>
            </a:fld>
            <a:endParaRPr lang="en-US" dirty="0"/>
          </a:p>
        </p:txBody>
      </p:sp>
    </p:spTree>
    <p:extLst>
      <p:ext uri="{BB962C8B-B14F-4D97-AF65-F5344CB8AC3E}">
        <p14:creationId xmlns:p14="http://schemas.microsoft.com/office/powerpoint/2010/main" val="1920728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E0BCB-B93F-55FF-46AD-EDB273179935}"/>
              </a:ext>
            </a:extLst>
          </p:cNvPr>
          <p:cNvSpPr>
            <a:spLocks noGrp="1"/>
          </p:cNvSpPr>
          <p:nvPr>
            <p:ph type="title"/>
          </p:nvPr>
        </p:nvSpPr>
        <p:spPr>
          <a:xfrm>
            <a:off x="-1219200" y="867200"/>
            <a:ext cx="8229600" cy="1143000"/>
          </a:xfrm>
        </p:spPr>
        <p:txBody>
          <a:bodyPr/>
          <a:lstStyle/>
          <a:p>
            <a:r>
              <a:rPr lang="en-US" dirty="0"/>
              <a:t>Action</a:t>
            </a:r>
          </a:p>
        </p:txBody>
      </p:sp>
      <p:sp>
        <p:nvSpPr>
          <p:cNvPr id="3" name="Content Placeholder 2">
            <a:extLst>
              <a:ext uri="{FF2B5EF4-FFF2-40B4-BE49-F238E27FC236}">
                <a16:creationId xmlns:a16="http://schemas.microsoft.com/office/drawing/2014/main" id="{05BCC878-A2FB-B957-7A51-F4C049CAFE35}"/>
              </a:ext>
            </a:extLst>
          </p:cNvPr>
          <p:cNvSpPr>
            <a:spLocks noGrp="1"/>
          </p:cNvSpPr>
          <p:nvPr>
            <p:ph idx="1"/>
          </p:nvPr>
        </p:nvSpPr>
        <p:spPr>
          <a:xfrm>
            <a:off x="358140" y="2828587"/>
            <a:ext cx="8427720" cy="4525963"/>
          </a:xfrm>
        </p:spPr>
        <p:txBody>
          <a:bodyPr>
            <a:normAutofit/>
          </a:bodyPr>
          <a:lstStyle/>
          <a:p>
            <a:r>
              <a:rPr lang="en-US" sz="2400" dirty="0"/>
              <a:t>An extension of reflection</a:t>
            </a:r>
          </a:p>
          <a:p>
            <a:r>
              <a:rPr lang="en-US" sz="2400" dirty="0"/>
              <a:t>Reflection begins with the reality of experience and should end with the same reality</a:t>
            </a:r>
          </a:p>
          <a:p>
            <a:r>
              <a:rPr lang="en-US" sz="2400" dirty="0"/>
              <a:t>Reflection internalizes meanings, attitudes, or values</a:t>
            </a:r>
          </a:p>
          <a:p>
            <a:r>
              <a:rPr lang="en-US" sz="2400" dirty="0"/>
              <a:t>Action is to do something consistent with the new convictions</a:t>
            </a:r>
          </a:p>
        </p:txBody>
      </p:sp>
      <p:sp>
        <p:nvSpPr>
          <p:cNvPr id="5" name="Slide Number Placeholder 4">
            <a:extLst>
              <a:ext uri="{FF2B5EF4-FFF2-40B4-BE49-F238E27FC236}">
                <a16:creationId xmlns:a16="http://schemas.microsoft.com/office/drawing/2014/main" id="{A8E74469-349D-6FDF-3B0C-394F108089B9}"/>
              </a:ext>
            </a:extLst>
          </p:cNvPr>
          <p:cNvSpPr>
            <a:spLocks noGrp="1"/>
          </p:cNvSpPr>
          <p:nvPr>
            <p:ph type="sldNum" sz="quarter" idx="12"/>
          </p:nvPr>
        </p:nvSpPr>
        <p:spPr/>
        <p:txBody>
          <a:bodyPr/>
          <a:lstStyle/>
          <a:p>
            <a:fld id="{A773B20C-5347-4FF9-A9F0-76F937F60217}" type="slidenum">
              <a:rPr lang="en-US" smtClean="0"/>
              <a:pPr/>
              <a:t>21</a:t>
            </a:fld>
            <a:endParaRPr lang="en-US"/>
          </a:p>
        </p:txBody>
      </p:sp>
      <p:sp>
        <p:nvSpPr>
          <p:cNvPr id="8" name="Footer Placeholder 3">
            <a:extLst>
              <a:ext uri="{FF2B5EF4-FFF2-40B4-BE49-F238E27FC236}">
                <a16:creationId xmlns:a16="http://schemas.microsoft.com/office/drawing/2014/main" id="{F91F9F6E-7EF1-8A74-1A55-211E45D3090C}"/>
              </a:ext>
            </a:extLst>
          </p:cNvPr>
          <p:cNvSpPr>
            <a:spLocks noGrp="1"/>
          </p:cNvSpPr>
          <p:nvPr>
            <p:ph type="ftr" sz="quarter" idx="11"/>
          </p:nvPr>
        </p:nvSpPr>
        <p:spPr>
          <a:xfrm>
            <a:off x="5638800" y="6356350"/>
            <a:ext cx="2895600" cy="365125"/>
          </a:xfrm>
        </p:spPr>
        <p:txBody>
          <a:bodyPr/>
          <a:lstStyle/>
          <a:p>
            <a:r>
              <a:rPr lang="en-US" dirty="0"/>
              <a:t>CORE 1000 - The Most Human Computer</a:t>
            </a:r>
          </a:p>
        </p:txBody>
      </p:sp>
      <p:pic>
        <p:nvPicPr>
          <p:cNvPr id="9" name="Picture 2">
            <a:extLst>
              <a:ext uri="{FF2B5EF4-FFF2-40B4-BE49-F238E27FC236}">
                <a16:creationId xmlns:a16="http://schemas.microsoft.com/office/drawing/2014/main" id="{BB6059F9-4800-B850-6C29-24458D80C02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37707" y="48812"/>
            <a:ext cx="2848153" cy="2792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577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A07AF-2D75-50D0-9ABA-6DBFBACAC172}"/>
              </a:ext>
            </a:extLst>
          </p:cNvPr>
          <p:cNvSpPr>
            <a:spLocks noGrp="1"/>
          </p:cNvSpPr>
          <p:nvPr>
            <p:ph type="title"/>
          </p:nvPr>
        </p:nvSpPr>
        <p:spPr/>
        <p:txBody>
          <a:bodyPr/>
          <a:lstStyle/>
          <a:p>
            <a:r>
              <a:rPr lang="en-US" dirty="0"/>
              <a:t>Activity - Action</a:t>
            </a:r>
          </a:p>
        </p:txBody>
      </p:sp>
      <p:sp>
        <p:nvSpPr>
          <p:cNvPr id="3" name="Content Placeholder 2">
            <a:extLst>
              <a:ext uri="{FF2B5EF4-FFF2-40B4-BE49-F238E27FC236}">
                <a16:creationId xmlns:a16="http://schemas.microsoft.com/office/drawing/2014/main" id="{3F6F3376-CA4E-95A8-D0D2-7C4CDA5E0CEF}"/>
              </a:ext>
            </a:extLst>
          </p:cNvPr>
          <p:cNvSpPr>
            <a:spLocks noGrp="1"/>
          </p:cNvSpPr>
          <p:nvPr>
            <p:ph idx="1"/>
          </p:nvPr>
        </p:nvSpPr>
        <p:spPr/>
        <p:txBody>
          <a:bodyPr/>
          <a:lstStyle/>
          <a:p>
            <a:pPr marL="0" indent="0">
              <a:buNone/>
            </a:pPr>
            <a:r>
              <a:rPr lang="en-US" dirty="0"/>
              <a:t>You should have written a statement strongly believe about </a:t>
            </a:r>
            <a:r>
              <a:rPr lang="en-US" i="1" dirty="0"/>
              <a:t>Going to college</a:t>
            </a:r>
            <a:r>
              <a:rPr lang="en-US" dirty="0"/>
              <a:t>.</a:t>
            </a:r>
          </a:p>
          <a:p>
            <a:pPr marL="0" indent="0">
              <a:buNone/>
            </a:pPr>
            <a:endParaRPr lang="en-US" dirty="0"/>
          </a:p>
          <a:p>
            <a:pPr marL="0" indent="0">
              <a:buNone/>
            </a:pPr>
            <a:r>
              <a:rPr lang="en-US" dirty="0"/>
              <a:t>What meaning does that statement have for your life? What is your emotional reaction to that statement? </a:t>
            </a:r>
          </a:p>
          <a:p>
            <a:pPr marL="0" indent="0">
              <a:buNone/>
            </a:pPr>
            <a:r>
              <a:rPr lang="en-US" dirty="0"/>
              <a:t>What can you do, today, to better align your actions with your conviction in that statement?</a:t>
            </a:r>
          </a:p>
        </p:txBody>
      </p:sp>
      <p:sp>
        <p:nvSpPr>
          <p:cNvPr id="4" name="Footer Placeholder 3">
            <a:extLst>
              <a:ext uri="{FF2B5EF4-FFF2-40B4-BE49-F238E27FC236}">
                <a16:creationId xmlns:a16="http://schemas.microsoft.com/office/drawing/2014/main" id="{820C728E-4C45-A377-526F-D7E040E469B8}"/>
              </a:ext>
            </a:extLst>
          </p:cNvPr>
          <p:cNvSpPr>
            <a:spLocks noGrp="1"/>
          </p:cNvSpPr>
          <p:nvPr>
            <p:ph type="ftr" sz="quarter" idx="11"/>
          </p:nvPr>
        </p:nvSpPr>
        <p:spPr/>
        <p:txBody>
          <a:bodyPr/>
          <a:lstStyle/>
          <a:p>
            <a:r>
              <a:rPr lang="en-US"/>
              <a:t>CORE 1000 - The Most Human Computer</a:t>
            </a:r>
            <a:endParaRPr lang="en-US" dirty="0"/>
          </a:p>
        </p:txBody>
      </p:sp>
      <p:sp>
        <p:nvSpPr>
          <p:cNvPr id="5" name="Slide Number Placeholder 4">
            <a:extLst>
              <a:ext uri="{FF2B5EF4-FFF2-40B4-BE49-F238E27FC236}">
                <a16:creationId xmlns:a16="http://schemas.microsoft.com/office/drawing/2014/main" id="{BD3C985F-A950-D434-752C-F7D7D02B69EA}"/>
              </a:ext>
            </a:extLst>
          </p:cNvPr>
          <p:cNvSpPr>
            <a:spLocks noGrp="1"/>
          </p:cNvSpPr>
          <p:nvPr>
            <p:ph type="sldNum" sz="quarter" idx="12"/>
          </p:nvPr>
        </p:nvSpPr>
        <p:spPr/>
        <p:txBody>
          <a:bodyPr/>
          <a:lstStyle/>
          <a:p>
            <a:fld id="{A773B20C-5347-4FF9-A9F0-76F937F60217}" type="slidenum">
              <a:rPr lang="en-US" smtClean="0"/>
              <a:pPr/>
              <a:t>22</a:t>
            </a:fld>
            <a:endParaRPr lang="en-US" dirty="0"/>
          </a:p>
        </p:txBody>
      </p:sp>
    </p:spTree>
    <p:extLst>
      <p:ext uri="{BB962C8B-B14F-4D97-AF65-F5344CB8AC3E}">
        <p14:creationId xmlns:p14="http://schemas.microsoft.com/office/powerpoint/2010/main" val="3495794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B51AC-2BAA-4BE2-C056-4983A1E30374}"/>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516DCE90-8F4E-9AF7-2CE7-2500A68C6C35}"/>
              </a:ext>
            </a:extLst>
          </p:cNvPr>
          <p:cNvSpPr>
            <a:spLocks noGrp="1"/>
          </p:cNvSpPr>
          <p:nvPr>
            <p:ph idx="1"/>
          </p:nvPr>
        </p:nvSpPr>
        <p:spPr/>
        <p:txBody>
          <a:bodyPr>
            <a:normAutofit/>
          </a:bodyPr>
          <a:lstStyle/>
          <a:p>
            <a:r>
              <a:rPr lang="en-US" sz="2400" dirty="0"/>
              <a:t>You have already finished the cycle of self-meditation/contemplation</a:t>
            </a:r>
          </a:p>
          <a:p>
            <a:r>
              <a:rPr lang="en-US" sz="2400" dirty="0"/>
              <a:t>Evaluation brings your conclusions to the attention of your teacher and larger community</a:t>
            </a:r>
          </a:p>
          <a:p>
            <a:r>
              <a:rPr lang="en-US" sz="2400" dirty="0"/>
              <a:t>We’re all stronger together than we are separate</a:t>
            </a:r>
          </a:p>
          <a:p>
            <a:r>
              <a:rPr lang="en-US" sz="2400" dirty="0"/>
              <a:t>Checks your motivations against your community- “forming men and women for others”</a:t>
            </a:r>
          </a:p>
          <a:p>
            <a:r>
              <a:rPr lang="en-US" sz="2400" dirty="0"/>
              <a:t>Checks integrity and accuracy</a:t>
            </a:r>
          </a:p>
          <a:p>
            <a:r>
              <a:rPr lang="en-US" sz="2400" dirty="0"/>
              <a:t>Gives feedback to students own internal processes</a:t>
            </a:r>
          </a:p>
        </p:txBody>
      </p:sp>
      <p:sp>
        <p:nvSpPr>
          <p:cNvPr id="4" name="Footer Placeholder 3">
            <a:extLst>
              <a:ext uri="{FF2B5EF4-FFF2-40B4-BE49-F238E27FC236}">
                <a16:creationId xmlns:a16="http://schemas.microsoft.com/office/drawing/2014/main" id="{EE2BA071-E251-D35B-A5CE-44405510BB4A}"/>
              </a:ext>
            </a:extLst>
          </p:cNvPr>
          <p:cNvSpPr>
            <a:spLocks noGrp="1"/>
          </p:cNvSpPr>
          <p:nvPr>
            <p:ph type="ftr" sz="quarter" idx="11"/>
          </p:nvPr>
        </p:nvSpPr>
        <p:spPr/>
        <p:txBody>
          <a:bodyPr/>
          <a:lstStyle/>
          <a:p>
            <a:r>
              <a:rPr lang="en-US"/>
              <a:t>CORE 1000 - The Most Human Computer</a:t>
            </a:r>
            <a:endParaRPr lang="en-US" dirty="0"/>
          </a:p>
        </p:txBody>
      </p:sp>
      <p:sp>
        <p:nvSpPr>
          <p:cNvPr id="5" name="Slide Number Placeholder 4">
            <a:extLst>
              <a:ext uri="{FF2B5EF4-FFF2-40B4-BE49-F238E27FC236}">
                <a16:creationId xmlns:a16="http://schemas.microsoft.com/office/drawing/2014/main" id="{BFC5F34B-B22E-7888-6A80-B47F0DF6C2F7}"/>
              </a:ext>
            </a:extLst>
          </p:cNvPr>
          <p:cNvSpPr>
            <a:spLocks noGrp="1"/>
          </p:cNvSpPr>
          <p:nvPr>
            <p:ph type="sldNum" sz="quarter" idx="12"/>
          </p:nvPr>
        </p:nvSpPr>
        <p:spPr/>
        <p:txBody>
          <a:bodyPr/>
          <a:lstStyle/>
          <a:p>
            <a:fld id="{A773B20C-5347-4FF9-A9F0-76F937F60217}" type="slidenum">
              <a:rPr lang="en-US" smtClean="0"/>
              <a:pPr/>
              <a:t>23</a:t>
            </a:fld>
            <a:endParaRPr lang="en-US" dirty="0"/>
          </a:p>
        </p:txBody>
      </p:sp>
    </p:spTree>
    <p:extLst>
      <p:ext uri="{BB962C8B-B14F-4D97-AF65-F5344CB8AC3E}">
        <p14:creationId xmlns:p14="http://schemas.microsoft.com/office/powerpoint/2010/main" val="1221772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B590B-F340-1A3E-83E2-332C996081C1}"/>
              </a:ext>
            </a:extLst>
          </p:cNvPr>
          <p:cNvSpPr>
            <a:spLocks noGrp="1"/>
          </p:cNvSpPr>
          <p:nvPr>
            <p:ph type="title"/>
          </p:nvPr>
        </p:nvSpPr>
        <p:spPr/>
        <p:txBody>
          <a:bodyPr/>
          <a:lstStyle/>
          <a:p>
            <a:r>
              <a:rPr lang="en-US" dirty="0"/>
              <a:t>Activity</a:t>
            </a:r>
          </a:p>
        </p:txBody>
      </p:sp>
      <p:sp>
        <p:nvSpPr>
          <p:cNvPr id="3" name="Content Placeholder 2">
            <a:extLst>
              <a:ext uri="{FF2B5EF4-FFF2-40B4-BE49-F238E27FC236}">
                <a16:creationId xmlns:a16="http://schemas.microsoft.com/office/drawing/2014/main" id="{48E7C91B-A16A-AFC6-F814-CF2AD61223BD}"/>
              </a:ext>
            </a:extLst>
          </p:cNvPr>
          <p:cNvSpPr>
            <a:spLocks noGrp="1"/>
          </p:cNvSpPr>
          <p:nvPr>
            <p:ph idx="1"/>
          </p:nvPr>
        </p:nvSpPr>
        <p:spPr/>
        <p:txBody>
          <a:bodyPr/>
          <a:lstStyle/>
          <a:p>
            <a:pPr marL="0" indent="0">
              <a:buNone/>
            </a:pPr>
            <a:r>
              <a:rPr lang="en-US" dirty="0"/>
              <a:t>I’m not your teacher in the Ignatian sense.</a:t>
            </a:r>
          </a:p>
          <a:p>
            <a:pPr marL="0" indent="0">
              <a:buNone/>
            </a:pPr>
            <a:endParaRPr lang="en-US" dirty="0"/>
          </a:p>
          <a:p>
            <a:pPr marL="0" indent="0">
              <a:buNone/>
            </a:pPr>
            <a:r>
              <a:rPr lang="en-US" dirty="0"/>
              <a:t>Talk to </a:t>
            </a:r>
            <a:r>
              <a:rPr lang="en-US" i="1" dirty="0"/>
              <a:t>someone </a:t>
            </a:r>
            <a:r>
              <a:rPr lang="en-US" dirty="0"/>
              <a:t>about your reasoning, conclusion, and plan of action. What do they have to say about it?</a:t>
            </a:r>
          </a:p>
          <a:p>
            <a:r>
              <a:rPr lang="en-US" dirty="0"/>
              <a:t>Roommate</a:t>
            </a:r>
          </a:p>
          <a:p>
            <a:r>
              <a:rPr lang="en-US" dirty="0"/>
              <a:t>Friend</a:t>
            </a:r>
          </a:p>
          <a:p>
            <a:r>
              <a:rPr lang="en-US" dirty="0"/>
              <a:t>Parent</a:t>
            </a:r>
          </a:p>
          <a:p>
            <a:r>
              <a:rPr lang="en-US" dirty="0"/>
              <a:t>College advisor</a:t>
            </a:r>
          </a:p>
        </p:txBody>
      </p:sp>
      <p:sp>
        <p:nvSpPr>
          <p:cNvPr id="4" name="Footer Placeholder 3">
            <a:extLst>
              <a:ext uri="{FF2B5EF4-FFF2-40B4-BE49-F238E27FC236}">
                <a16:creationId xmlns:a16="http://schemas.microsoft.com/office/drawing/2014/main" id="{4C515F86-ED03-5147-6402-4D252D63C3C3}"/>
              </a:ext>
            </a:extLst>
          </p:cNvPr>
          <p:cNvSpPr>
            <a:spLocks noGrp="1"/>
          </p:cNvSpPr>
          <p:nvPr>
            <p:ph type="ftr" sz="quarter" idx="11"/>
          </p:nvPr>
        </p:nvSpPr>
        <p:spPr/>
        <p:txBody>
          <a:bodyPr/>
          <a:lstStyle/>
          <a:p>
            <a:r>
              <a:rPr lang="en-US"/>
              <a:t>CORE 1000 - The Most Human Computer</a:t>
            </a:r>
            <a:endParaRPr lang="en-US" dirty="0"/>
          </a:p>
        </p:txBody>
      </p:sp>
      <p:sp>
        <p:nvSpPr>
          <p:cNvPr id="5" name="Slide Number Placeholder 4">
            <a:extLst>
              <a:ext uri="{FF2B5EF4-FFF2-40B4-BE49-F238E27FC236}">
                <a16:creationId xmlns:a16="http://schemas.microsoft.com/office/drawing/2014/main" id="{A11610F5-C3CF-914B-7988-615CE5F04459}"/>
              </a:ext>
            </a:extLst>
          </p:cNvPr>
          <p:cNvSpPr>
            <a:spLocks noGrp="1"/>
          </p:cNvSpPr>
          <p:nvPr>
            <p:ph type="sldNum" sz="quarter" idx="12"/>
          </p:nvPr>
        </p:nvSpPr>
        <p:spPr/>
        <p:txBody>
          <a:bodyPr/>
          <a:lstStyle/>
          <a:p>
            <a:fld id="{A773B20C-5347-4FF9-A9F0-76F937F60217}" type="slidenum">
              <a:rPr lang="en-US" smtClean="0"/>
              <a:pPr/>
              <a:t>24</a:t>
            </a:fld>
            <a:endParaRPr lang="en-US" dirty="0"/>
          </a:p>
        </p:txBody>
      </p:sp>
    </p:spTree>
    <p:extLst>
      <p:ext uri="{BB962C8B-B14F-4D97-AF65-F5344CB8AC3E}">
        <p14:creationId xmlns:p14="http://schemas.microsoft.com/office/powerpoint/2010/main" val="2484623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6EEBE-417A-0798-ACE0-8FDF0327353A}"/>
              </a:ext>
            </a:extLst>
          </p:cNvPr>
          <p:cNvSpPr>
            <a:spLocks noGrp="1"/>
          </p:cNvSpPr>
          <p:nvPr>
            <p:ph type="title"/>
          </p:nvPr>
        </p:nvSpPr>
        <p:spPr>
          <a:xfrm>
            <a:off x="457200" y="0"/>
            <a:ext cx="8229600" cy="1143000"/>
          </a:xfrm>
        </p:spPr>
        <p:txBody>
          <a:bodyPr/>
          <a:lstStyle/>
          <a:p>
            <a:r>
              <a:rPr lang="en-US" dirty="0"/>
              <a:t>The Nature of Truth</a:t>
            </a:r>
          </a:p>
        </p:txBody>
      </p:sp>
      <p:sp>
        <p:nvSpPr>
          <p:cNvPr id="3" name="Content Placeholder 2">
            <a:extLst>
              <a:ext uri="{FF2B5EF4-FFF2-40B4-BE49-F238E27FC236}">
                <a16:creationId xmlns:a16="http://schemas.microsoft.com/office/drawing/2014/main" id="{EEC45E96-AD7E-A39E-9DC8-59180DD06410}"/>
              </a:ext>
            </a:extLst>
          </p:cNvPr>
          <p:cNvSpPr>
            <a:spLocks noGrp="1"/>
          </p:cNvSpPr>
          <p:nvPr>
            <p:ph idx="1"/>
          </p:nvPr>
        </p:nvSpPr>
        <p:spPr>
          <a:xfrm>
            <a:off x="457200" y="1219200"/>
            <a:ext cx="8229600" cy="4983162"/>
          </a:xfrm>
        </p:spPr>
        <p:txBody>
          <a:bodyPr>
            <a:normAutofit/>
          </a:bodyPr>
          <a:lstStyle/>
          <a:p>
            <a:r>
              <a:rPr lang="en-US" dirty="0"/>
              <a:t>Define “narcissism”</a:t>
            </a:r>
          </a:p>
          <a:p>
            <a:pPr lvl="1"/>
            <a:r>
              <a:rPr lang="en-US" dirty="0"/>
              <a:t> </a:t>
            </a:r>
          </a:p>
          <a:p>
            <a:pPr lvl="1"/>
            <a:endParaRPr lang="en-US" dirty="0"/>
          </a:p>
          <a:p>
            <a:pPr lvl="1"/>
            <a:endParaRPr lang="en-US" dirty="0"/>
          </a:p>
          <a:p>
            <a:endParaRPr lang="en-US" dirty="0"/>
          </a:p>
        </p:txBody>
      </p:sp>
      <p:sp>
        <p:nvSpPr>
          <p:cNvPr id="5" name="Slide Number Placeholder 4">
            <a:extLst>
              <a:ext uri="{FF2B5EF4-FFF2-40B4-BE49-F238E27FC236}">
                <a16:creationId xmlns:a16="http://schemas.microsoft.com/office/drawing/2014/main" id="{D46486FB-62FC-5565-3D14-13DFA797C30A}"/>
              </a:ext>
            </a:extLst>
          </p:cNvPr>
          <p:cNvSpPr>
            <a:spLocks noGrp="1"/>
          </p:cNvSpPr>
          <p:nvPr>
            <p:ph type="sldNum" sz="quarter" idx="12"/>
          </p:nvPr>
        </p:nvSpPr>
        <p:spPr/>
        <p:txBody>
          <a:bodyPr/>
          <a:lstStyle/>
          <a:p>
            <a:fld id="{A773B20C-5347-4FF9-A9F0-76F937F60217}" type="slidenum">
              <a:rPr lang="en-US" smtClean="0"/>
              <a:pPr/>
              <a:t>3</a:t>
            </a:fld>
            <a:endParaRPr lang="en-US" dirty="0"/>
          </a:p>
        </p:txBody>
      </p:sp>
      <p:pic>
        <p:nvPicPr>
          <p:cNvPr id="7" name="Picture 6">
            <a:extLst>
              <a:ext uri="{FF2B5EF4-FFF2-40B4-BE49-F238E27FC236}">
                <a16:creationId xmlns:a16="http://schemas.microsoft.com/office/drawing/2014/main" id="{63C6FDAC-2919-6F7D-3EEF-4FEBE3FD00E6}"/>
              </a:ext>
            </a:extLst>
          </p:cNvPr>
          <p:cNvPicPr>
            <a:picLocks noChangeAspect="1"/>
          </p:cNvPicPr>
          <p:nvPr/>
        </p:nvPicPr>
        <p:blipFill>
          <a:blip r:embed="rId2"/>
          <a:stretch>
            <a:fillRect/>
          </a:stretch>
        </p:blipFill>
        <p:spPr>
          <a:xfrm>
            <a:off x="1447800" y="1676400"/>
            <a:ext cx="6934200" cy="1019175"/>
          </a:xfrm>
          <a:prstGeom prst="rect">
            <a:avLst/>
          </a:prstGeom>
        </p:spPr>
      </p:pic>
      <p:sp>
        <p:nvSpPr>
          <p:cNvPr id="6" name="Footer Placeholder 3">
            <a:extLst>
              <a:ext uri="{FF2B5EF4-FFF2-40B4-BE49-F238E27FC236}">
                <a16:creationId xmlns:a16="http://schemas.microsoft.com/office/drawing/2014/main" id="{4341E3B9-C5FB-348B-747E-0359D0489F82}"/>
              </a:ext>
            </a:extLst>
          </p:cNvPr>
          <p:cNvSpPr>
            <a:spLocks noGrp="1"/>
          </p:cNvSpPr>
          <p:nvPr>
            <p:ph type="ftr" sz="quarter" idx="11"/>
          </p:nvPr>
        </p:nvSpPr>
        <p:spPr>
          <a:xfrm>
            <a:off x="5638800" y="6356350"/>
            <a:ext cx="2895600" cy="365125"/>
          </a:xfrm>
        </p:spPr>
        <p:txBody>
          <a:bodyPr/>
          <a:lstStyle/>
          <a:p>
            <a:r>
              <a:rPr lang="en-US" dirty="0"/>
              <a:t>CORE 1000 - The Most Human Computer</a:t>
            </a:r>
          </a:p>
        </p:txBody>
      </p:sp>
    </p:spTree>
    <p:extLst>
      <p:ext uri="{BB962C8B-B14F-4D97-AF65-F5344CB8AC3E}">
        <p14:creationId xmlns:p14="http://schemas.microsoft.com/office/powerpoint/2010/main" val="3621620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6EEBE-417A-0798-ACE0-8FDF0327353A}"/>
              </a:ext>
            </a:extLst>
          </p:cNvPr>
          <p:cNvSpPr>
            <a:spLocks noGrp="1"/>
          </p:cNvSpPr>
          <p:nvPr>
            <p:ph type="title"/>
          </p:nvPr>
        </p:nvSpPr>
        <p:spPr>
          <a:xfrm>
            <a:off x="457200" y="0"/>
            <a:ext cx="8229600" cy="1143000"/>
          </a:xfrm>
        </p:spPr>
        <p:txBody>
          <a:bodyPr/>
          <a:lstStyle/>
          <a:p>
            <a:r>
              <a:rPr lang="en-US" dirty="0"/>
              <a:t>The Nature of Truth</a:t>
            </a:r>
          </a:p>
        </p:txBody>
      </p:sp>
      <p:sp>
        <p:nvSpPr>
          <p:cNvPr id="3" name="Content Placeholder 2">
            <a:extLst>
              <a:ext uri="{FF2B5EF4-FFF2-40B4-BE49-F238E27FC236}">
                <a16:creationId xmlns:a16="http://schemas.microsoft.com/office/drawing/2014/main" id="{EEC45E96-AD7E-A39E-9DC8-59180DD06410}"/>
              </a:ext>
            </a:extLst>
          </p:cNvPr>
          <p:cNvSpPr>
            <a:spLocks noGrp="1"/>
          </p:cNvSpPr>
          <p:nvPr>
            <p:ph idx="1"/>
          </p:nvPr>
        </p:nvSpPr>
        <p:spPr>
          <a:xfrm>
            <a:off x="457200" y="1219200"/>
            <a:ext cx="8229600" cy="4983162"/>
          </a:xfrm>
        </p:spPr>
        <p:txBody>
          <a:bodyPr>
            <a:normAutofit/>
          </a:bodyPr>
          <a:lstStyle/>
          <a:p>
            <a:r>
              <a:rPr lang="en-US" dirty="0"/>
              <a:t>Define “narcissism”</a:t>
            </a:r>
          </a:p>
          <a:p>
            <a:pPr lvl="1"/>
            <a:r>
              <a:rPr lang="en-US" dirty="0"/>
              <a:t> </a:t>
            </a:r>
          </a:p>
          <a:p>
            <a:pPr lvl="1"/>
            <a:endParaRPr lang="en-US" dirty="0"/>
          </a:p>
          <a:p>
            <a:pPr lvl="1"/>
            <a:endParaRPr lang="en-US" dirty="0"/>
          </a:p>
          <a:p>
            <a:pPr lvl="1"/>
            <a:r>
              <a:rPr lang="en-US" sz="2000" dirty="0"/>
              <a:t>The Myth of Narcissus:</a:t>
            </a:r>
            <a:br>
              <a:rPr lang="en-US" sz="2000" dirty="0"/>
            </a:br>
            <a:r>
              <a:rPr lang="en-US" sz="2000" dirty="0"/>
              <a:t>A man is walking through the forest, and sees his own reflection in a pool of water. He falls so deeply in love with it he cannot leave it. He eventually realizes it is himself and is not real. He becomes utterly despondent because he will never love anything as much as this, so he loses the will to live and kills himself. </a:t>
            </a:r>
          </a:p>
          <a:p>
            <a:pPr lvl="1"/>
            <a:endParaRPr lang="en-US" sz="2000" dirty="0"/>
          </a:p>
          <a:p>
            <a:endParaRPr lang="en-US" dirty="0"/>
          </a:p>
        </p:txBody>
      </p:sp>
      <p:sp>
        <p:nvSpPr>
          <p:cNvPr id="5" name="Slide Number Placeholder 4">
            <a:extLst>
              <a:ext uri="{FF2B5EF4-FFF2-40B4-BE49-F238E27FC236}">
                <a16:creationId xmlns:a16="http://schemas.microsoft.com/office/drawing/2014/main" id="{D46486FB-62FC-5565-3D14-13DFA797C30A}"/>
              </a:ext>
            </a:extLst>
          </p:cNvPr>
          <p:cNvSpPr>
            <a:spLocks noGrp="1"/>
          </p:cNvSpPr>
          <p:nvPr>
            <p:ph type="sldNum" sz="quarter" idx="12"/>
          </p:nvPr>
        </p:nvSpPr>
        <p:spPr/>
        <p:txBody>
          <a:bodyPr/>
          <a:lstStyle/>
          <a:p>
            <a:fld id="{A773B20C-5347-4FF9-A9F0-76F937F60217}" type="slidenum">
              <a:rPr lang="en-US" smtClean="0"/>
              <a:pPr/>
              <a:t>4</a:t>
            </a:fld>
            <a:endParaRPr lang="en-US"/>
          </a:p>
        </p:txBody>
      </p:sp>
      <p:pic>
        <p:nvPicPr>
          <p:cNvPr id="7" name="Picture 6">
            <a:extLst>
              <a:ext uri="{FF2B5EF4-FFF2-40B4-BE49-F238E27FC236}">
                <a16:creationId xmlns:a16="http://schemas.microsoft.com/office/drawing/2014/main" id="{63C6FDAC-2919-6F7D-3EEF-4FEBE3FD00E6}"/>
              </a:ext>
            </a:extLst>
          </p:cNvPr>
          <p:cNvPicPr>
            <a:picLocks noChangeAspect="1"/>
          </p:cNvPicPr>
          <p:nvPr/>
        </p:nvPicPr>
        <p:blipFill>
          <a:blip r:embed="rId2"/>
          <a:stretch>
            <a:fillRect/>
          </a:stretch>
        </p:blipFill>
        <p:spPr>
          <a:xfrm>
            <a:off x="1447800" y="1676400"/>
            <a:ext cx="6934200" cy="1019175"/>
          </a:xfrm>
          <a:prstGeom prst="rect">
            <a:avLst/>
          </a:prstGeom>
        </p:spPr>
      </p:pic>
      <p:sp>
        <p:nvSpPr>
          <p:cNvPr id="6" name="Footer Placeholder 3">
            <a:extLst>
              <a:ext uri="{FF2B5EF4-FFF2-40B4-BE49-F238E27FC236}">
                <a16:creationId xmlns:a16="http://schemas.microsoft.com/office/drawing/2014/main" id="{5A4D209B-6BDF-0ECC-CDB7-68D01E1BDCD0}"/>
              </a:ext>
            </a:extLst>
          </p:cNvPr>
          <p:cNvSpPr>
            <a:spLocks noGrp="1"/>
          </p:cNvSpPr>
          <p:nvPr>
            <p:ph type="ftr" sz="quarter" idx="11"/>
          </p:nvPr>
        </p:nvSpPr>
        <p:spPr>
          <a:xfrm>
            <a:off x="5638800" y="6356350"/>
            <a:ext cx="2895600" cy="365125"/>
          </a:xfrm>
        </p:spPr>
        <p:txBody>
          <a:bodyPr/>
          <a:lstStyle/>
          <a:p>
            <a:r>
              <a:rPr lang="en-US" dirty="0"/>
              <a:t>CORE 1000 - The Most Human Computer</a:t>
            </a:r>
          </a:p>
        </p:txBody>
      </p:sp>
    </p:spTree>
    <p:extLst>
      <p:ext uri="{BB962C8B-B14F-4D97-AF65-F5344CB8AC3E}">
        <p14:creationId xmlns:p14="http://schemas.microsoft.com/office/powerpoint/2010/main" val="4265147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6EEBE-417A-0798-ACE0-8FDF0327353A}"/>
              </a:ext>
            </a:extLst>
          </p:cNvPr>
          <p:cNvSpPr>
            <a:spLocks noGrp="1"/>
          </p:cNvSpPr>
          <p:nvPr>
            <p:ph type="title"/>
          </p:nvPr>
        </p:nvSpPr>
        <p:spPr>
          <a:xfrm>
            <a:off x="457200" y="0"/>
            <a:ext cx="8229600" cy="1143000"/>
          </a:xfrm>
        </p:spPr>
        <p:txBody>
          <a:bodyPr/>
          <a:lstStyle/>
          <a:p>
            <a:r>
              <a:rPr lang="en-US" dirty="0"/>
              <a:t>The Nature of Truth</a:t>
            </a:r>
          </a:p>
        </p:txBody>
      </p:sp>
      <p:sp>
        <p:nvSpPr>
          <p:cNvPr id="3" name="Content Placeholder 2">
            <a:extLst>
              <a:ext uri="{FF2B5EF4-FFF2-40B4-BE49-F238E27FC236}">
                <a16:creationId xmlns:a16="http://schemas.microsoft.com/office/drawing/2014/main" id="{EEC45E96-AD7E-A39E-9DC8-59180DD06410}"/>
              </a:ext>
            </a:extLst>
          </p:cNvPr>
          <p:cNvSpPr>
            <a:spLocks noGrp="1"/>
          </p:cNvSpPr>
          <p:nvPr>
            <p:ph idx="1"/>
          </p:nvPr>
        </p:nvSpPr>
        <p:spPr>
          <a:xfrm>
            <a:off x="457200" y="1219200"/>
            <a:ext cx="8229600" cy="4983162"/>
          </a:xfrm>
        </p:spPr>
        <p:txBody>
          <a:bodyPr>
            <a:normAutofit/>
          </a:bodyPr>
          <a:lstStyle/>
          <a:p>
            <a:r>
              <a:rPr lang="en-US" dirty="0"/>
              <a:t>Define “narcissism”</a:t>
            </a:r>
          </a:p>
          <a:p>
            <a:pPr lvl="1"/>
            <a:r>
              <a:rPr lang="en-US" dirty="0"/>
              <a:t> </a:t>
            </a:r>
          </a:p>
          <a:p>
            <a:pPr lvl="1"/>
            <a:endParaRPr lang="en-US" dirty="0"/>
          </a:p>
          <a:p>
            <a:pPr lvl="1"/>
            <a:endParaRPr lang="en-US" dirty="0"/>
          </a:p>
          <a:p>
            <a:pPr lvl="1"/>
            <a:r>
              <a:rPr lang="en-US" sz="2000" dirty="0"/>
              <a:t>The Myth of Narcissus:</a:t>
            </a:r>
            <a:br>
              <a:rPr lang="en-US" sz="2000" dirty="0"/>
            </a:br>
            <a:r>
              <a:rPr lang="en-US" sz="2000" dirty="0"/>
              <a:t>A man is walking through the forest, and sees his own reflection in a pool of water. He falls so deeply in love with it he cannot leave it. He eventually realizes it is himself and is not real. He becomes utterly despondent because he will never love anything as much as this, so he loses the will to live and kills himself. </a:t>
            </a:r>
          </a:p>
          <a:p>
            <a:pPr lvl="1"/>
            <a:endParaRPr lang="en-US" sz="2000" dirty="0"/>
          </a:p>
          <a:p>
            <a:pPr lvl="1"/>
            <a:r>
              <a:rPr lang="en-US" sz="2000" dirty="0"/>
              <a:t>Which is correct? Is one factual? Which matters more?</a:t>
            </a:r>
          </a:p>
          <a:p>
            <a:endParaRPr lang="en-US" dirty="0"/>
          </a:p>
        </p:txBody>
      </p:sp>
      <p:sp>
        <p:nvSpPr>
          <p:cNvPr id="5" name="Slide Number Placeholder 4">
            <a:extLst>
              <a:ext uri="{FF2B5EF4-FFF2-40B4-BE49-F238E27FC236}">
                <a16:creationId xmlns:a16="http://schemas.microsoft.com/office/drawing/2014/main" id="{D46486FB-62FC-5565-3D14-13DFA797C30A}"/>
              </a:ext>
            </a:extLst>
          </p:cNvPr>
          <p:cNvSpPr>
            <a:spLocks noGrp="1"/>
          </p:cNvSpPr>
          <p:nvPr>
            <p:ph type="sldNum" sz="quarter" idx="12"/>
          </p:nvPr>
        </p:nvSpPr>
        <p:spPr/>
        <p:txBody>
          <a:bodyPr/>
          <a:lstStyle/>
          <a:p>
            <a:fld id="{A773B20C-5347-4FF9-A9F0-76F937F60217}" type="slidenum">
              <a:rPr lang="en-US" smtClean="0"/>
              <a:pPr/>
              <a:t>5</a:t>
            </a:fld>
            <a:endParaRPr lang="en-US"/>
          </a:p>
        </p:txBody>
      </p:sp>
      <p:pic>
        <p:nvPicPr>
          <p:cNvPr id="7" name="Picture 6">
            <a:extLst>
              <a:ext uri="{FF2B5EF4-FFF2-40B4-BE49-F238E27FC236}">
                <a16:creationId xmlns:a16="http://schemas.microsoft.com/office/drawing/2014/main" id="{63C6FDAC-2919-6F7D-3EEF-4FEBE3FD00E6}"/>
              </a:ext>
            </a:extLst>
          </p:cNvPr>
          <p:cNvPicPr>
            <a:picLocks noChangeAspect="1"/>
          </p:cNvPicPr>
          <p:nvPr/>
        </p:nvPicPr>
        <p:blipFill>
          <a:blip r:embed="rId2"/>
          <a:stretch>
            <a:fillRect/>
          </a:stretch>
        </p:blipFill>
        <p:spPr>
          <a:xfrm>
            <a:off x="1447800" y="1676400"/>
            <a:ext cx="6934200" cy="1019175"/>
          </a:xfrm>
          <a:prstGeom prst="rect">
            <a:avLst/>
          </a:prstGeom>
        </p:spPr>
      </p:pic>
      <p:sp>
        <p:nvSpPr>
          <p:cNvPr id="6" name="Footer Placeholder 3">
            <a:extLst>
              <a:ext uri="{FF2B5EF4-FFF2-40B4-BE49-F238E27FC236}">
                <a16:creationId xmlns:a16="http://schemas.microsoft.com/office/drawing/2014/main" id="{E7180684-0E90-AC3D-7243-6029980029F0}"/>
              </a:ext>
            </a:extLst>
          </p:cNvPr>
          <p:cNvSpPr>
            <a:spLocks noGrp="1"/>
          </p:cNvSpPr>
          <p:nvPr>
            <p:ph type="ftr" sz="quarter" idx="11"/>
          </p:nvPr>
        </p:nvSpPr>
        <p:spPr>
          <a:xfrm>
            <a:off x="5638800" y="6356350"/>
            <a:ext cx="2895600" cy="365125"/>
          </a:xfrm>
        </p:spPr>
        <p:txBody>
          <a:bodyPr/>
          <a:lstStyle/>
          <a:p>
            <a:r>
              <a:rPr lang="en-US" dirty="0"/>
              <a:t>CORE 1000 - The Most Human Computer</a:t>
            </a:r>
          </a:p>
        </p:txBody>
      </p:sp>
    </p:spTree>
    <p:extLst>
      <p:ext uri="{BB962C8B-B14F-4D97-AF65-F5344CB8AC3E}">
        <p14:creationId xmlns:p14="http://schemas.microsoft.com/office/powerpoint/2010/main" val="3914095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EAFBB-BFDE-D660-129D-F119720892C0}"/>
              </a:ext>
            </a:extLst>
          </p:cNvPr>
          <p:cNvSpPr>
            <a:spLocks noGrp="1"/>
          </p:cNvSpPr>
          <p:nvPr>
            <p:ph type="title"/>
          </p:nvPr>
        </p:nvSpPr>
        <p:spPr/>
        <p:txBody>
          <a:bodyPr/>
          <a:lstStyle/>
          <a:p>
            <a:r>
              <a:rPr lang="en-US" dirty="0"/>
              <a:t>Major Course Questions</a:t>
            </a:r>
          </a:p>
        </p:txBody>
      </p:sp>
      <p:sp>
        <p:nvSpPr>
          <p:cNvPr id="3" name="Content Placeholder 2">
            <a:extLst>
              <a:ext uri="{FF2B5EF4-FFF2-40B4-BE49-F238E27FC236}">
                <a16:creationId xmlns:a16="http://schemas.microsoft.com/office/drawing/2014/main" id="{F4348BCE-582E-E61F-42EB-B417ABF563E6}"/>
              </a:ext>
            </a:extLst>
          </p:cNvPr>
          <p:cNvSpPr>
            <a:spLocks noGrp="1"/>
          </p:cNvSpPr>
          <p:nvPr>
            <p:ph idx="1"/>
          </p:nvPr>
        </p:nvSpPr>
        <p:spPr/>
        <p:txBody>
          <a:bodyPr/>
          <a:lstStyle/>
          <a:p>
            <a:pPr marL="0" indent="0" algn="l">
              <a:buNone/>
            </a:pPr>
            <a:r>
              <a:rPr lang="en-US" b="0" i="0" dirty="0">
                <a:solidFill>
                  <a:srgbClr val="000000"/>
                </a:solidFill>
                <a:effectLst/>
              </a:rPr>
              <a:t>A few major course themes:</a:t>
            </a:r>
          </a:p>
          <a:p>
            <a:pPr algn="l">
              <a:buFont typeface="Arial" panose="020B0604020202020204" pitchFamily="34" charset="0"/>
              <a:buChar char="•"/>
            </a:pPr>
            <a:r>
              <a:rPr lang="en-US" sz="2400" b="0" i="0" dirty="0">
                <a:solidFill>
                  <a:srgbClr val="000000"/>
                </a:solidFill>
                <a:effectLst/>
              </a:rPr>
              <a:t>What does it mean to be human?</a:t>
            </a:r>
          </a:p>
          <a:p>
            <a:pPr algn="l">
              <a:buFont typeface="Arial" panose="020B0604020202020204" pitchFamily="34" charset="0"/>
              <a:buChar char="•"/>
            </a:pPr>
            <a:r>
              <a:rPr lang="en-US" sz="2400" dirty="0">
                <a:solidFill>
                  <a:srgbClr val="000000"/>
                </a:solidFill>
              </a:rPr>
              <a:t>What makes a meaningful human experience?</a:t>
            </a:r>
          </a:p>
          <a:p>
            <a:pPr algn="l">
              <a:buFont typeface="Arial" panose="020B0604020202020204" pitchFamily="34" charset="0"/>
              <a:buChar char="•"/>
            </a:pPr>
            <a:r>
              <a:rPr lang="en-US" sz="2400" dirty="0">
                <a:solidFill>
                  <a:srgbClr val="000000"/>
                </a:solidFill>
              </a:rPr>
              <a:t>What is good for people?</a:t>
            </a:r>
          </a:p>
          <a:p>
            <a:pPr algn="l">
              <a:buFont typeface="Arial" panose="020B0604020202020204" pitchFamily="34" charset="0"/>
              <a:buChar char="•"/>
            </a:pPr>
            <a:r>
              <a:rPr lang="en-US" sz="2400" dirty="0">
                <a:solidFill>
                  <a:srgbClr val="000000"/>
                </a:solidFill>
              </a:rPr>
              <a:t>And more…</a:t>
            </a:r>
          </a:p>
          <a:p>
            <a:pPr algn="l">
              <a:buFont typeface="Arial" panose="020B0604020202020204" pitchFamily="34" charset="0"/>
              <a:buChar char="•"/>
            </a:pPr>
            <a:endParaRPr lang="en-US" sz="2400" b="0" i="0" dirty="0">
              <a:solidFill>
                <a:srgbClr val="000000"/>
              </a:solidFill>
              <a:effectLst/>
            </a:endParaRPr>
          </a:p>
          <a:p>
            <a:pPr marL="0" indent="0" algn="l">
              <a:buNone/>
            </a:pPr>
            <a:r>
              <a:rPr lang="en-US" sz="2400" u="sng" dirty="0">
                <a:solidFill>
                  <a:srgbClr val="000000"/>
                </a:solidFill>
              </a:rPr>
              <a:t>What kind of answers matter the most to you? </a:t>
            </a:r>
          </a:p>
          <a:p>
            <a:pPr marL="0" indent="0" algn="l">
              <a:buNone/>
            </a:pPr>
            <a:endParaRPr lang="en-US" sz="2400" u="sng" dirty="0">
              <a:solidFill>
                <a:srgbClr val="000000"/>
              </a:solidFill>
            </a:endParaRPr>
          </a:p>
          <a:p>
            <a:pPr marL="0" indent="0" algn="l">
              <a:buNone/>
            </a:pPr>
            <a:r>
              <a:rPr lang="en-US" sz="2400" u="sng" dirty="0">
                <a:solidFill>
                  <a:srgbClr val="000000"/>
                </a:solidFill>
              </a:rPr>
              <a:t>How would you express those answers effectively?</a:t>
            </a:r>
            <a:endParaRPr lang="en-US" sz="2400" b="0" i="0" u="sng" dirty="0">
              <a:solidFill>
                <a:srgbClr val="000000"/>
              </a:solidFill>
              <a:effectLst/>
            </a:endParaRPr>
          </a:p>
          <a:p>
            <a:endParaRPr lang="en-US" u="sng" dirty="0"/>
          </a:p>
        </p:txBody>
      </p:sp>
      <p:sp>
        <p:nvSpPr>
          <p:cNvPr id="5" name="Slide Number Placeholder 4">
            <a:extLst>
              <a:ext uri="{FF2B5EF4-FFF2-40B4-BE49-F238E27FC236}">
                <a16:creationId xmlns:a16="http://schemas.microsoft.com/office/drawing/2014/main" id="{9915CA4A-62C1-C6A8-30AB-875984782ACD}"/>
              </a:ext>
            </a:extLst>
          </p:cNvPr>
          <p:cNvSpPr>
            <a:spLocks noGrp="1"/>
          </p:cNvSpPr>
          <p:nvPr>
            <p:ph type="sldNum" sz="quarter" idx="12"/>
          </p:nvPr>
        </p:nvSpPr>
        <p:spPr/>
        <p:txBody>
          <a:bodyPr/>
          <a:lstStyle/>
          <a:p>
            <a:fld id="{A773B20C-5347-4FF9-A9F0-76F937F60217}" type="slidenum">
              <a:rPr lang="en-US" smtClean="0"/>
              <a:pPr/>
              <a:t>6</a:t>
            </a:fld>
            <a:endParaRPr lang="en-US"/>
          </a:p>
        </p:txBody>
      </p:sp>
      <p:sp>
        <p:nvSpPr>
          <p:cNvPr id="6" name="Footer Placeholder 3">
            <a:extLst>
              <a:ext uri="{FF2B5EF4-FFF2-40B4-BE49-F238E27FC236}">
                <a16:creationId xmlns:a16="http://schemas.microsoft.com/office/drawing/2014/main" id="{D08EB06D-5865-4E1B-5C33-E85BF09DB540}"/>
              </a:ext>
            </a:extLst>
          </p:cNvPr>
          <p:cNvSpPr>
            <a:spLocks noGrp="1"/>
          </p:cNvSpPr>
          <p:nvPr>
            <p:ph type="ftr" sz="quarter" idx="11"/>
          </p:nvPr>
        </p:nvSpPr>
        <p:spPr>
          <a:xfrm>
            <a:off x="5638800" y="6356350"/>
            <a:ext cx="2895600" cy="365125"/>
          </a:xfrm>
        </p:spPr>
        <p:txBody>
          <a:bodyPr/>
          <a:lstStyle/>
          <a:p>
            <a:r>
              <a:rPr lang="en-US" dirty="0"/>
              <a:t>CORE 1000 - The Most Human Computer</a:t>
            </a:r>
          </a:p>
        </p:txBody>
      </p:sp>
    </p:spTree>
    <p:extLst>
      <p:ext uri="{BB962C8B-B14F-4D97-AF65-F5344CB8AC3E}">
        <p14:creationId xmlns:p14="http://schemas.microsoft.com/office/powerpoint/2010/main" val="3010235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BF0D6-CDCA-3CDC-7CA4-D6C523C5B9EF}"/>
              </a:ext>
            </a:extLst>
          </p:cNvPr>
          <p:cNvSpPr>
            <a:spLocks noGrp="1"/>
          </p:cNvSpPr>
          <p:nvPr>
            <p:ph type="title"/>
          </p:nvPr>
        </p:nvSpPr>
        <p:spPr>
          <a:xfrm>
            <a:off x="381000" y="0"/>
            <a:ext cx="8229600" cy="1143000"/>
          </a:xfrm>
        </p:spPr>
        <p:txBody>
          <a:bodyPr/>
          <a:lstStyle/>
          <a:p>
            <a:r>
              <a:rPr lang="en-US" dirty="0"/>
              <a:t>Activity</a:t>
            </a:r>
          </a:p>
        </p:txBody>
      </p:sp>
      <p:sp>
        <p:nvSpPr>
          <p:cNvPr id="3" name="Content Placeholder 2">
            <a:extLst>
              <a:ext uri="{FF2B5EF4-FFF2-40B4-BE49-F238E27FC236}">
                <a16:creationId xmlns:a16="http://schemas.microsoft.com/office/drawing/2014/main" id="{5806A0B8-8563-199F-8B94-661CC5DDC8CB}"/>
              </a:ext>
            </a:extLst>
          </p:cNvPr>
          <p:cNvSpPr>
            <a:spLocks noGrp="1"/>
          </p:cNvSpPr>
          <p:nvPr>
            <p:ph idx="1"/>
          </p:nvPr>
        </p:nvSpPr>
        <p:spPr>
          <a:xfrm>
            <a:off x="457200" y="1173162"/>
            <a:ext cx="8229600" cy="4983162"/>
          </a:xfrm>
        </p:spPr>
        <p:txBody>
          <a:bodyPr>
            <a:normAutofit lnSpcReduction="10000"/>
          </a:bodyPr>
          <a:lstStyle/>
          <a:p>
            <a:pPr marL="0" indent="0" algn="l">
              <a:buNone/>
            </a:pPr>
            <a:r>
              <a:rPr lang="en-US" dirty="0"/>
              <a:t>With a partner, take turns answering some of the following questions:</a:t>
            </a:r>
          </a:p>
          <a:p>
            <a:pPr marL="0" indent="0" algn="l">
              <a:buNone/>
            </a:pPr>
            <a:endParaRPr lang="en-US" dirty="0"/>
          </a:p>
          <a:p>
            <a:r>
              <a:rPr lang="en-US" sz="2800" b="0" i="0" dirty="0">
                <a:solidFill>
                  <a:srgbClr val="000000"/>
                </a:solidFill>
                <a:effectLst/>
              </a:rPr>
              <a:t>What does it mean to be human?</a:t>
            </a:r>
          </a:p>
          <a:p>
            <a:pPr algn="l">
              <a:buFont typeface="Arial" panose="020B0604020202020204" pitchFamily="34" charset="0"/>
              <a:buChar char="•"/>
            </a:pPr>
            <a:r>
              <a:rPr lang="en-US" sz="2800" dirty="0">
                <a:solidFill>
                  <a:srgbClr val="000000"/>
                </a:solidFill>
              </a:rPr>
              <a:t>What makes a meaningful human experience?</a:t>
            </a:r>
          </a:p>
          <a:p>
            <a:pPr algn="l">
              <a:buFont typeface="Arial" panose="020B0604020202020204" pitchFamily="34" charset="0"/>
              <a:buChar char="•"/>
            </a:pPr>
            <a:r>
              <a:rPr lang="en-US" sz="2800" dirty="0">
                <a:solidFill>
                  <a:srgbClr val="000000"/>
                </a:solidFill>
              </a:rPr>
              <a:t>What is good for people?</a:t>
            </a:r>
          </a:p>
          <a:p>
            <a:pPr algn="l">
              <a:buFont typeface="Arial" panose="020B0604020202020204" pitchFamily="34" charset="0"/>
              <a:buChar char="•"/>
            </a:pPr>
            <a:endParaRPr lang="en-US" dirty="0">
              <a:solidFill>
                <a:srgbClr val="000000"/>
              </a:solidFill>
            </a:endParaRPr>
          </a:p>
          <a:p>
            <a:pPr marL="0" indent="0" algn="l">
              <a:buNone/>
            </a:pPr>
            <a:r>
              <a:rPr lang="en-US" sz="2800" dirty="0">
                <a:solidFill>
                  <a:srgbClr val="000000"/>
                </a:solidFill>
              </a:rPr>
              <a:t>First give a “dictionary” answer, then come up with a short story or parable to illustrate the same answer.</a:t>
            </a:r>
          </a:p>
          <a:p>
            <a:pPr marL="0" indent="0">
              <a:buNone/>
            </a:pPr>
            <a:endParaRPr lang="en-US" dirty="0"/>
          </a:p>
        </p:txBody>
      </p:sp>
      <p:sp>
        <p:nvSpPr>
          <p:cNvPr id="4" name="Footer Placeholder 3">
            <a:extLst>
              <a:ext uri="{FF2B5EF4-FFF2-40B4-BE49-F238E27FC236}">
                <a16:creationId xmlns:a16="http://schemas.microsoft.com/office/drawing/2014/main" id="{6AB60B7D-7016-1AAF-448F-69D56052B703}"/>
              </a:ext>
            </a:extLst>
          </p:cNvPr>
          <p:cNvSpPr>
            <a:spLocks noGrp="1"/>
          </p:cNvSpPr>
          <p:nvPr>
            <p:ph type="ftr" sz="quarter" idx="11"/>
          </p:nvPr>
        </p:nvSpPr>
        <p:spPr/>
        <p:txBody>
          <a:bodyPr/>
          <a:lstStyle/>
          <a:p>
            <a:r>
              <a:rPr lang="en-US"/>
              <a:t>CORE 1000 - The Most Human Computer</a:t>
            </a:r>
            <a:endParaRPr lang="en-US" dirty="0"/>
          </a:p>
        </p:txBody>
      </p:sp>
      <p:sp>
        <p:nvSpPr>
          <p:cNvPr id="5" name="Slide Number Placeholder 4">
            <a:extLst>
              <a:ext uri="{FF2B5EF4-FFF2-40B4-BE49-F238E27FC236}">
                <a16:creationId xmlns:a16="http://schemas.microsoft.com/office/drawing/2014/main" id="{1AC6F82B-3190-A3BE-F1C0-118C27D1FA57}"/>
              </a:ext>
            </a:extLst>
          </p:cNvPr>
          <p:cNvSpPr>
            <a:spLocks noGrp="1"/>
          </p:cNvSpPr>
          <p:nvPr>
            <p:ph type="sldNum" sz="quarter" idx="12"/>
          </p:nvPr>
        </p:nvSpPr>
        <p:spPr/>
        <p:txBody>
          <a:bodyPr/>
          <a:lstStyle/>
          <a:p>
            <a:fld id="{A773B20C-5347-4FF9-A9F0-76F937F60217}" type="slidenum">
              <a:rPr lang="en-US" smtClean="0"/>
              <a:pPr/>
              <a:t>7</a:t>
            </a:fld>
            <a:endParaRPr lang="en-US" dirty="0"/>
          </a:p>
        </p:txBody>
      </p:sp>
    </p:spTree>
    <p:extLst>
      <p:ext uri="{BB962C8B-B14F-4D97-AF65-F5344CB8AC3E}">
        <p14:creationId xmlns:p14="http://schemas.microsoft.com/office/powerpoint/2010/main" val="1478898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F5493-CB7B-7BEB-58A0-AA5FF4BC7494}"/>
              </a:ext>
            </a:extLst>
          </p:cNvPr>
          <p:cNvSpPr>
            <a:spLocks noGrp="1"/>
          </p:cNvSpPr>
          <p:nvPr>
            <p:ph type="title"/>
          </p:nvPr>
        </p:nvSpPr>
        <p:spPr/>
        <p:txBody>
          <a:bodyPr/>
          <a:lstStyle/>
          <a:p>
            <a:r>
              <a:rPr lang="en-US" dirty="0"/>
              <a:t>Ignatian Pedagogical Paradigm</a:t>
            </a:r>
          </a:p>
        </p:txBody>
      </p:sp>
      <p:sp>
        <p:nvSpPr>
          <p:cNvPr id="5" name="Slide Number Placeholder 4">
            <a:extLst>
              <a:ext uri="{FF2B5EF4-FFF2-40B4-BE49-F238E27FC236}">
                <a16:creationId xmlns:a16="http://schemas.microsoft.com/office/drawing/2014/main" id="{12F50D9A-C0CA-A76E-4F02-64C3AF597179}"/>
              </a:ext>
            </a:extLst>
          </p:cNvPr>
          <p:cNvSpPr>
            <a:spLocks noGrp="1"/>
          </p:cNvSpPr>
          <p:nvPr>
            <p:ph type="sldNum" sz="quarter" idx="12"/>
          </p:nvPr>
        </p:nvSpPr>
        <p:spPr/>
        <p:txBody>
          <a:bodyPr/>
          <a:lstStyle/>
          <a:p>
            <a:fld id="{A773B20C-5347-4FF9-A9F0-76F937F60217}" type="slidenum">
              <a:rPr lang="en-US" smtClean="0"/>
              <a:pPr/>
              <a:t>8</a:t>
            </a:fld>
            <a:endParaRPr lang="en-US"/>
          </a:p>
        </p:txBody>
      </p:sp>
      <p:pic>
        <p:nvPicPr>
          <p:cNvPr id="1026" name="Picture 2">
            <a:extLst>
              <a:ext uri="{FF2B5EF4-FFF2-40B4-BE49-F238E27FC236}">
                <a16:creationId xmlns:a16="http://schemas.microsoft.com/office/drawing/2014/main" id="{F9AE9C07-D203-3DA5-13BC-0E08764D526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9902" y="2209800"/>
            <a:ext cx="4041281" cy="3962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gnatian pedagogy chart">
            <a:extLst>
              <a:ext uri="{FF2B5EF4-FFF2-40B4-BE49-F238E27FC236}">
                <a16:creationId xmlns:a16="http://schemas.microsoft.com/office/drawing/2014/main" id="{2894CDE6-0F79-7A0A-C67C-A46F10F696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347912"/>
            <a:ext cx="4286250" cy="3686175"/>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3">
            <a:extLst>
              <a:ext uri="{FF2B5EF4-FFF2-40B4-BE49-F238E27FC236}">
                <a16:creationId xmlns:a16="http://schemas.microsoft.com/office/drawing/2014/main" id="{33C1BFBE-2AE1-F62D-C335-904F07B5829A}"/>
              </a:ext>
            </a:extLst>
          </p:cNvPr>
          <p:cNvSpPr>
            <a:spLocks noGrp="1"/>
          </p:cNvSpPr>
          <p:nvPr>
            <p:ph type="ftr" sz="quarter" idx="11"/>
          </p:nvPr>
        </p:nvSpPr>
        <p:spPr>
          <a:xfrm>
            <a:off x="5638800" y="6356350"/>
            <a:ext cx="2895600" cy="365125"/>
          </a:xfrm>
        </p:spPr>
        <p:txBody>
          <a:bodyPr/>
          <a:lstStyle/>
          <a:p>
            <a:r>
              <a:rPr lang="en-US" dirty="0"/>
              <a:t>CORE 1000 - The Most Human Computer</a:t>
            </a:r>
          </a:p>
        </p:txBody>
      </p:sp>
      <p:sp>
        <p:nvSpPr>
          <p:cNvPr id="3" name="Title 1">
            <a:extLst>
              <a:ext uri="{FF2B5EF4-FFF2-40B4-BE49-F238E27FC236}">
                <a16:creationId xmlns:a16="http://schemas.microsoft.com/office/drawing/2014/main" id="{4943AB58-3370-57BE-AB4C-63E01547019C}"/>
              </a:ext>
            </a:extLst>
          </p:cNvPr>
          <p:cNvSpPr txBox="1">
            <a:spLocks/>
          </p:cNvSpPr>
          <p:nvPr/>
        </p:nvSpPr>
        <p:spPr>
          <a:xfrm>
            <a:off x="762000" y="1168401"/>
            <a:ext cx="76200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kern="1200">
                <a:solidFill>
                  <a:srgbClr val="003DA5"/>
                </a:solidFill>
                <a:latin typeface="Georgia" pitchFamily="18" charset="0"/>
                <a:ea typeface="+mj-ea"/>
                <a:cs typeface="+mj-cs"/>
              </a:defRPr>
            </a:lvl1pPr>
          </a:lstStyle>
          <a:p>
            <a:r>
              <a:rPr lang="en-US" sz="2800" dirty="0"/>
              <a:t>A model for self-reflection, understanding oneself, and understanding the world</a:t>
            </a:r>
          </a:p>
        </p:txBody>
      </p:sp>
    </p:spTree>
    <p:extLst>
      <p:ext uri="{BB962C8B-B14F-4D97-AF65-F5344CB8AC3E}">
        <p14:creationId xmlns:p14="http://schemas.microsoft.com/office/powerpoint/2010/main" val="2376239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CB831-2999-E66D-1E4D-059C91D974C5}"/>
              </a:ext>
            </a:extLst>
          </p:cNvPr>
          <p:cNvSpPr>
            <a:spLocks noGrp="1"/>
          </p:cNvSpPr>
          <p:nvPr>
            <p:ph type="title"/>
          </p:nvPr>
        </p:nvSpPr>
        <p:spPr/>
        <p:txBody>
          <a:bodyPr>
            <a:normAutofit fontScale="90000"/>
          </a:bodyPr>
          <a:lstStyle/>
          <a:p>
            <a:r>
              <a:rPr lang="en-US" dirty="0"/>
              <a:t>What are models for understanding?</a:t>
            </a:r>
          </a:p>
        </p:txBody>
      </p:sp>
      <p:sp>
        <p:nvSpPr>
          <p:cNvPr id="3" name="Content Placeholder 2">
            <a:extLst>
              <a:ext uri="{FF2B5EF4-FFF2-40B4-BE49-F238E27FC236}">
                <a16:creationId xmlns:a16="http://schemas.microsoft.com/office/drawing/2014/main" id="{647243A6-2F32-64F7-DB15-A75313B652FE}"/>
              </a:ext>
            </a:extLst>
          </p:cNvPr>
          <p:cNvSpPr>
            <a:spLocks noGrp="1"/>
          </p:cNvSpPr>
          <p:nvPr>
            <p:ph idx="1"/>
          </p:nvPr>
        </p:nvSpPr>
        <p:spPr>
          <a:xfrm>
            <a:off x="457200" y="1600200"/>
            <a:ext cx="8229600" cy="4648200"/>
          </a:xfrm>
        </p:spPr>
        <p:txBody>
          <a:bodyPr/>
          <a:lstStyle/>
          <a:p>
            <a:pPr marL="0" indent="0">
              <a:buNone/>
            </a:pPr>
            <a:r>
              <a:rPr lang="en-US" dirty="0"/>
              <a:t>Examples:</a:t>
            </a:r>
          </a:p>
          <a:p>
            <a:r>
              <a:rPr lang="en-US" dirty="0"/>
              <a:t>Ben Franklin’s list of pros and cons </a:t>
            </a:r>
          </a:p>
          <a:p>
            <a:r>
              <a:rPr lang="en-US" dirty="0"/>
              <a:t>Analogies </a:t>
            </a:r>
          </a:p>
          <a:p>
            <a:r>
              <a:rPr lang="en-US" dirty="0"/>
              <a:t>Francis Bacon’s scientific method </a:t>
            </a:r>
          </a:p>
          <a:p>
            <a:pPr marL="0" indent="0">
              <a:buNone/>
            </a:pPr>
            <a:endParaRPr lang="en-US" dirty="0"/>
          </a:p>
          <a:p>
            <a:pPr marL="0" indent="0">
              <a:buNone/>
            </a:pPr>
            <a:r>
              <a:rPr lang="en-US" dirty="0"/>
              <a:t>Others:</a:t>
            </a:r>
          </a:p>
          <a:p>
            <a:r>
              <a:rPr lang="en-US" dirty="0"/>
              <a:t>Alan Turing’s imitation game (Turing test)</a:t>
            </a:r>
          </a:p>
          <a:p>
            <a:r>
              <a:rPr lang="en-US" dirty="0"/>
              <a:t>Statistical quality control</a:t>
            </a:r>
          </a:p>
          <a:p>
            <a:r>
              <a:rPr lang="en-US" dirty="0"/>
              <a:t>FAA crash investigation procedures</a:t>
            </a:r>
          </a:p>
        </p:txBody>
      </p:sp>
      <p:sp>
        <p:nvSpPr>
          <p:cNvPr id="4" name="Footer Placeholder 3">
            <a:extLst>
              <a:ext uri="{FF2B5EF4-FFF2-40B4-BE49-F238E27FC236}">
                <a16:creationId xmlns:a16="http://schemas.microsoft.com/office/drawing/2014/main" id="{D217EBA5-0D3D-7D14-012F-B426AD179F29}"/>
              </a:ext>
            </a:extLst>
          </p:cNvPr>
          <p:cNvSpPr>
            <a:spLocks noGrp="1"/>
          </p:cNvSpPr>
          <p:nvPr>
            <p:ph type="ftr" sz="quarter" idx="11"/>
          </p:nvPr>
        </p:nvSpPr>
        <p:spPr/>
        <p:txBody>
          <a:bodyPr/>
          <a:lstStyle/>
          <a:p>
            <a:r>
              <a:rPr lang="en-US"/>
              <a:t>CORE 1000 - The Most Human Computer</a:t>
            </a:r>
            <a:endParaRPr lang="en-US" dirty="0"/>
          </a:p>
        </p:txBody>
      </p:sp>
      <p:sp>
        <p:nvSpPr>
          <p:cNvPr id="5" name="Slide Number Placeholder 4">
            <a:extLst>
              <a:ext uri="{FF2B5EF4-FFF2-40B4-BE49-F238E27FC236}">
                <a16:creationId xmlns:a16="http://schemas.microsoft.com/office/drawing/2014/main" id="{EE133D35-2A1A-F144-1ABA-A3408B091312}"/>
              </a:ext>
            </a:extLst>
          </p:cNvPr>
          <p:cNvSpPr>
            <a:spLocks noGrp="1"/>
          </p:cNvSpPr>
          <p:nvPr>
            <p:ph type="sldNum" sz="quarter" idx="12"/>
          </p:nvPr>
        </p:nvSpPr>
        <p:spPr/>
        <p:txBody>
          <a:bodyPr/>
          <a:lstStyle/>
          <a:p>
            <a:fld id="{A773B20C-5347-4FF9-A9F0-76F937F60217}" type="slidenum">
              <a:rPr lang="en-US" smtClean="0"/>
              <a:pPr/>
              <a:t>9</a:t>
            </a:fld>
            <a:endParaRPr lang="en-US" dirty="0"/>
          </a:p>
        </p:txBody>
      </p:sp>
    </p:spTree>
    <p:extLst>
      <p:ext uri="{BB962C8B-B14F-4D97-AF65-F5344CB8AC3E}">
        <p14:creationId xmlns:p14="http://schemas.microsoft.com/office/powerpoint/2010/main" val="504115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2133</TotalTime>
  <Words>1476</Words>
  <Application>Microsoft Office PowerPoint</Application>
  <PresentationFormat>On-screen Show (4:3)</PresentationFormat>
  <Paragraphs>194</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Georgia</vt:lpstr>
      <vt:lpstr>u2400</vt:lpstr>
      <vt:lpstr>Verdana</vt:lpstr>
      <vt:lpstr>Office Theme</vt:lpstr>
      <vt:lpstr>Methods of Inquiry</vt:lpstr>
      <vt:lpstr>The Nature of Truth</vt:lpstr>
      <vt:lpstr>The Nature of Truth</vt:lpstr>
      <vt:lpstr>The Nature of Truth</vt:lpstr>
      <vt:lpstr>The Nature of Truth</vt:lpstr>
      <vt:lpstr>Major Course Questions</vt:lpstr>
      <vt:lpstr>Activity</vt:lpstr>
      <vt:lpstr>Ignatian Pedagogical Paradigm</vt:lpstr>
      <vt:lpstr>What are models for understanding?</vt:lpstr>
      <vt:lpstr>Critical Thinking!</vt:lpstr>
      <vt:lpstr>Basis of Ignatian Paradigm</vt:lpstr>
      <vt:lpstr>Ignatius’ Spiritual Exercises</vt:lpstr>
      <vt:lpstr>Ignatius’ Spiritual Exercises</vt:lpstr>
      <vt:lpstr>Dynamics of the Paradigm</vt:lpstr>
      <vt:lpstr>Context</vt:lpstr>
      <vt:lpstr>Activity - Context</vt:lpstr>
      <vt:lpstr>Experience</vt:lpstr>
      <vt:lpstr>Activity - Experience</vt:lpstr>
      <vt:lpstr>Reflection</vt:lpstr>
      <vt:lpstr>Activity - Reflection</vt:lpstr>
      <vt:lpstr>Action</vt:lpstr>
      <vt:lpstr>Activity - Action</vt:lpstr>
      <vt:lpstr>Evaluation</vt:lpstr>
      <vt:lpstr>Activity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david_n_laura</dc:creator>
  <cp:lastModifiedBy>David Ferry</cp:lastModifiedBy>
  <cp:revision>56</cp:revision>
  <dcterms:created xsi:type="dcterms:W3CDTF">2016-01-21T02:03:40Z</dcterms:created>
  <dcterms:modified xsi:type="dcterms:W3CDTF">2023-08-25T04:47:05Z</dcterms:modified>
</cp:coreProperties>
</file>