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287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69" r:id="rId28"/>
    <p:sldId id="370" r:id="rId29"/>
    <p:sldId id="371" r:id="rId30"/>
    <p:sldId id="372" r:id="rId31"/>
    <p:sldId id="373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1" r:id="rId45"/>
    <p:sldId id="412" r:id="rId46"/>
    <p:sldId id="413" r:id="rId47"/>
    <p:sldId id="414" r:id="rId48"/>
    <p:sldId id="415" r:id="rId49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9C1F3-2130-DD93-839D-3218CEA44F89}" v="165" dt="2024-02-12T19:03:10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74"/>
  </p:normalViewPr>
  <p:slideViewPr>
    <p:cSldViewPr snapToGrid="0">
      <p:cViewPr>
        <p:scale>
          <a:sx n="95" d="100"/>
          <a:sy n="95" d="100"/>
        </p:scale>
        <p:origin x="2672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32850ED-2998-26C1-1668-4CFA8F9EDF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9476D55-CC75-E81A-F5FB-F06B21465A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0A4CE83C-BB46-E2FD-3A7A-BDEA24148F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CBC0930-ACE0-8C84-71E1-81638438D6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86A76FF8-7217-4484-B3DC-2E088966F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>
            <a:extLst>
              <a:ext uri="{FF2B5EF4-FFF2-40B4-BE49-F238E27FC236}">
                <a16:creationId xmlns:a16="http://schemas.microsoft.com/office/drawing/2014/main" id="{8536C0AA-5FBB-BE08-21ED-B905FEE2FC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>
            <a:extLst>
              <a:ext uri="{FF2B5EF4-FFF2-40B4-BE49-F238E27FC236}">
                <a16:creationId xmlns:a16="http://schemas.microsoft.com/office/drawing/2014/main" id="{1C0D6FFE-4BFB-200A-026C-7B2C75B97C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5124">
            <a:extLst>
              <a:ext uri="{FF2B5EF4-FFF2-40B4-BE49-F238E27FC236}">
                <a16:creationId xmlns:a16="http://schemas.microsoft.com/office/drawing/2014/main" id="{56786BFD-01D0-2CD6-33F3-B8CD132F17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125">
            <a:extLst>
              <a:ext uri="{FF2B5EF4-FFF2-40B4-BE49-F238E27FC236}">
                <a16:creationId xmlns:a16="http://schemas.microsoft.com/office/drawing/2014/main" id="{47A94655-3083-AF11-0546-1F233009615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5126">
            <a:extLst>
              <a:ext uri="{FF2B5EF4-FFF2-40B4-BE49-F238E27FC236}">
                <a16:creationId xmlns:a16="http://schemas.microsoft.com/office/drawing/2014/main" id="{E631A7D5-873C-28A8-B4CF-18B60B9DB5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>
            <a:extLst>
              <a:ext uri="{FF2B5EF4-FFF2-40B4-BE49-F238E27FC236}">
                <a16:creationId xmlns:a16="http://schemas.microsoft.com/office/drawing/2014/main" id="{6F4EEAFA-0A4B-69EA-0FCA-4AC1D9537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10FF3D-E9BA-41B8-9C19-4958F0C9B8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103">
            <a:extLst>
              <a:ext uri="{FF2B5EF4-FFF2-40B4-BE49-F238E27FC236}">
                <a16:creationId xmlns:a16="http://schemas.microsoft.com/office/drawing/2014/main" id="{F59E5E84-5783-AC3A-6E0E-759798306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EE2A278-EA80-4483-A0CF-4DE29B5DF6B5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F1E6849-E194-2653-A9BF-ABE7FAE9F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2C7CCA4-C0B3-A738-E62C-4AE4D6736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9CF159C-BE3A-E991-468F-7B7A3F6D6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alt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pic>
        <p:nvPicPr>
          <p:cNvPr id="3" name="Picture 8" descr="C:\Documents and Settings\gmh.POLIHALE\Desktop\HaskellLogo_2.jpg">
            <a:extLst>
              <a:ext uri="{FF2B5EF4-FFF2-40B4-BE49-F238E27FC236}">
                <a16:creationId xmlns:a16="http://schemas.microsoft.com/office/drawing/2014/main" id="{986AD27C-F6EE-4BBB-3587-A1DBFD05A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561975" y="5087938"/>
            <a:ext cx="8153400" cy="609600"/>
          </a:xfrm>
          <a:extLst>
            <a:ext uri="{AF507438-7753-43e0-B8FC-AC1667EBCBE1}"/>
          </a:extLst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  <a:latin typeface="Tahoma" charset="0"/>
              </a:defRPr>
            </a:lvl1pPr>
          </a:lstStyle>
          <a:p>
            <a:pPr lvl="0"/>
            <a:r>
              <a:rPr lang="en-US" noProof="0"/>
              <a:t>Chapter 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0145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4A3AC-ADA5-62EF-0638-9139F996C3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616CF-006A-41CD-A619-8E469939D8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7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43933C-E5B5-7425-4885-12D3B406A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68C72-3E53-47A0-8ABA-7836DAC59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D596F-3D2B-EE33-E3FF-29EDB4780E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6A155-88DA-448F-B193-F2DDA289EE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85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884615-D4DE-6E83-A709-F31B8FBADF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DD94A-0BD3-462D-91D2-F5357E8B11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4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A9D4C-8665-CC46-8ABA-5C0A7D5CDE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8981E8-E507-41AC-A8E3-664B687C89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05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248C78-9097-DA86-71C1-E9CDC55F3A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16AD5E-F4D4-4833-9D49-9FCCF37E0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9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36C11D-B427-47C4-AFA8-24E475757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9737F-FD7E-4693-A3C5-61BBA9832E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8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8F6AEB-E9C7-EAEB-525F-EF60C6B09A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F16BA-084C-4076-A079-90854D26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52297-0577-CE68-604D-C48F70E04E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2F545-9117-40D0-B068-A15CAE8987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2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03325-9E17-0162-8A02-1A6CF1B4B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6D2E4-3E63-48E7-AAF5-DA57878717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449503-4275-D142-9520-728895D07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FBC40E-CC38-8796-B60C-00394D3AB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A41F82D9-4998-5C4B-BB70-BA58B08341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1229B8-DF81-47D1-9FA1-474F1606F60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>
            <a:extLst>
              <a:ext uri="{FF2B5EF4-FFF2-40B4-BE49-F238E27FC236}">
                <a16:creationId xmlns:a16="http://schemas.microsoft.com/office/drawing/2014/main" id="{98C80C44-B7E5-2B7B-7222-B9EF73500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29E247-5C94-4C7C-BAF1-EBFC72DE58BC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0</a:t>
            </a:fld>
            <a:endParaRPr kumimoji="0" lang="en-US" altLang="en-US" sz="1400"/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9BB80C95-07CD-C37D-E3D8-A9368325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 sz="3600" b="1">
                <a:solidFill>
                  <a:schemeClr val="tx2"/>
                </a:solidFill>
                <a:latin typeface="Arial Black" panose="020B0A04020102020204" pitchFamily="34" charset="0"/>
              </a:rPr>
              <a:t>PROGRAMMING IN HASKELL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E9E623-43D4-01D4-71FE-8F066307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1674813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3200"/>
          </a:p>
        </p:txBody>
      </p:sp>
      <p:sp>
        <p:nvSpPr>
          <p:cNvPr id="15364" name="TextBox 1">
            <a:extLst>
              <a:ext uri="{FF2B5EF4-FFF2-40B4-BE49-F238E27FC236}">
                <a16:creationId xmlns:a16="http://schemas.microsoft.com/office/drawing/2014/main" id="{F9C49846-E2B0-4B3B-A69F-DE814E905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5133975"/>
            <a:ext cx="76406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Based on lecture notes by Graham Hutton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book “Learn You a Haskell for Great Good”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(and a few other sources)</a:t>
            </a:r>
          </a:p>
        </p:txBody>
      </p:sp>
      <p:pic>
        <p:nvPicPr>
          <p:cNvPr id="15365" name="Picture 5" descr="Screen Shot 2014-03-18 at 8.50.45 AM.png">
            <a:extLst>
              <a:ext uri="{FF2B5EF4-FFF2-40B4-BE49-F238E27FC236}">
                <a16:creationId xmlns:a16="http://schemas.microsoft.com/office/drawing/2014/main" id="{09BABD8A-4F91-8DE0-3E68-7DB45090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371725"/>
            <a:ext cx="24320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 descr="Screen Shot 2014-03-18 at 8.51.59 AM.png">
            <a:extLst>
              <a:ext uri="{FF2B5EF4-FFF2-40B4-BE49-F238E27FC236}">
                <a16:creationId xmlns:a16="http://schemas.microsoft.com/office/drawing/2014/main" id="{991540C7-8E10-AEEA-A8D8-4ADF06CF3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446338"/>
            <a:ext cx="201295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Box 2">
            <a:extLst>
              <a:ext uri="{FF2B5EF4-FFF2-40B4-BE49-F238E27FC236}">
                <a16:creationId xmlns:a16="http://schemas.microsoft.com/office/drawing/2014/main" id="{5B0CCB38-74CC-7F6D-58A1-6B63A4CF6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1670050"/>
            <a:ext cx="5046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Type declarations and Modules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>
            <a:extLst>
              <a:ext uri="{FF2B5EF4-FFF2-40B4-BE49-F238E27FC236}">
                <a16:creationId xmlns:a16="http://schemas.microsoft.com/office/drawing/2014/main" id="{CB11D5D9-D644-A1BB-111A-9EFD727B2C19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C51F4DF-42F6-46BA-8D3F-3CB07B16DCC8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EEFDF56E-4D39-4FA0-5B5B-8F10B47B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319088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Data.List has a lot more functionality than we</a:t>
            </a:r>
            <a:r>
              <a:rPr kumimoji="0" lang="ja-JP" altLang="en-US"/>
              <a:t>’</a:t>
            </a:r>
            <a:r>
              <a:rPr kumimoji="0" lang="en-US" altLang="ja-JP"/>
              <a:t>ve seen.  A few examples: </a:t>
            </a:r>
            <a:endParaRPr kumimoji="0" lang="en-US" altLang="en-US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35875919-CD68-16F6-0128-32067D8C9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293400"/>
            <a:ext cx="7940675" cy="2436051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intersperse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'.'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"MONKEY"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kumimoji="0" lang="en-US" altLang="en-US" dirty="0">
              <a:solidFill>
                <a:srgbClr val="FFFE95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"M.O.N.K.E.Y"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b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</a:br>
            <a:endParaRPr kumimoji="0" lang="en-US" altLang="en-US" dirty="0">
              <a:solidFill>
                <a:srgbClr val="AAAAAA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intersperse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lang="en-US" altLang="en-US" dirty="0">
              <a:solidFill>
                <a:srgbClr val="FFFFFF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endParaRPr lang="en-US" altLang="en-US" dirty="0">
              <a:solidFill>
                <a:srgbClr val="FFFFFF"/>
              </a:solidFill>
              <a:latin typeface="Consolas"/>
              <a:ea typeface="ＭＳ Ｐゴシック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AD7779F-5FC2-49D4-143B-C7E27462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27" y="3956577"/>
            <a:ext cx="8594725" cy="215110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intercalate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sz="2400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sz="2400" dirty="0" err="1">
                <a:solidFill>
                  <a:srgbClr val="FFFE95"/>
                </a:solidFill>
                <a:latin typeface="Consolas"/>
                <a:ea typeface="ＭＳ Ｐゴシック"/>
              </a:rPr>
              <a:t>hey"</a:t>
            </a:r>
            <a:r>
              <a:rPr kumimoji="0" lang="en-US" altLang="en-US" sz="2400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 err="1">
                <a:solidFill>
                  <a:srgbClr val="FFFE95"/>
                </a:solidFill>
                <a:latin typeface="Consolas"/>
                <a:ea typeface="ＭＳ Ｐゴシック"/>
              </a:rPr>
              <a:t>"there"</a:t>
            </a:r>
            <a:r>
              <a:rPr kumimoji="0" lang="en-US" altLang="en-US" sz="2400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 err="1">
                <a:solidFill>
                  <a:srgbClr val="FFFE95"/>
                </a:solidFill>
                <a:latin typeface="Consolas"/>
                <a:ea typeface="ＭＳ Ｐゴシック"/>
              </a:rPr>
              <a:t>"guys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kumimoji="0" lang="en-US" altLang="en-US" sz="2400" dirty="0">
              <a:solidFill>
                <a:srgbClr val="FFFE95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"hey</a:t>
            </a:r>
            <a:r>
              <a:rPr kumimoji="0" lang="en-US" altLang="en-US" sz="2400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there</a:t>
            </a:r>
            <a:r>
              <a:rPr kumimoji="0" lang="en-US" altLang="en-US" sz="2400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E95"/>
                </a:solidFill>
                <a:latin typeface="Consolas"/>
                <a:ea typeface="ＭＳ Ｐゴシック"/>
              </a:rPr>
              <a:t>guys"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b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</a:br>
            <a:endParaRPr kumimoji="0" lang="en-US" altLang="en-US" sz="2400" dirty="0">
              <a:solidFill>
                <a:srgbClr val="AAAAAA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intercalate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[[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7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8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9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]]</a:t>
            </a:r>
            <a:r>
              <a:rPr kumimoji="0" lang="en-US" altLang="en-US" sz="2400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lang="en-US" altLang="en-US" sz="2400" dirty="0">
              <a:solidFill>
                <a:srgbClr val="FFFFFF"/>
              </a:solidFill>
              <a:latin typeface="Consolas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0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7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8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sz="2400" dirty="0">
                <a:solidFill>
                  <a:srgbClr val="E5786B"/>
                </a:solidFill>
                <a:latin typeface="Consolas"/>
                <a:ea typeface="ＭＳ Ｐゴシック"/>
              </a:rPr>
              <a:t>9</a:t>
            </a:r>
            <a:r>
              <a:rPr kumimoji="0" lang="en-US" altLang="en-US" sz="2400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>
            <a:extLst>
              <a:ext uri="{FF2B5EF4-FFF2-40B4-BE49-F238E27FC236}">
                <a16:creationId xmlns:a16="http://schemas.microsoft.com/office/drawing/2014/main" id="{42145349-37B7-4BDE-C86B-8FA33D024854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0375ABA-11BC-41A6-ACAD-AE75CFD041A6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1BADFB1C-59A2-4B82-830A-BA0FF8F67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And even more: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1B563968-EAF1-D317-68F7-4AB2EAB1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24" y="1115309"/>
            <a:ext cx="7940675" cy="243220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transpose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7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8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9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lang="en-US" altLang="en-US" dirty="0">
              <a:solidFill>
                <a:srgbClr val="FFFFFF"/>
              </a:solidFill>
              <a:latin typeface="Consolas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7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8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6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9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b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</a:br>
            <a:endParaRPr kumimoji="0" lang="en-US" altLang="en-US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transpose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hey"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"there"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"guys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endParaRPr lang="en-US" altLang="en-US" dirty="0">
              <a:solidFill>
                <a:srgbClr val="FFFFFF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htg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ehu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yey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rs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"e"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endParaRPr lang="en-US" altLang="en-US">
              <a:solidFill>
                <a:srgbClr val="FFFFFF"/>
              </a:solidFill>
              <a:latin typeface="Tahoma"/>
              <a:ea typeface="ＭＳ Ｐゴシック"/>
              <a:cs typeface="Tahoma"/>
            </a:endParaRP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F3CADD1E-BE1B-D1FC-9692-81987E39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929788"/>
            <a:ext cx="8594725" cy="243220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concat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foo"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"bar"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"car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kumimoji="0" lang="en-US" altLang="en-US" dirty="0">
              <a:solidFill>
                <a:srgbClr val="FFFE95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 err="1">
                <a:solidFill>
                  <a:srgbClr val="FFFE95"/>
                </a:solidFill>
                <a:latin typeface="Consolas"/>
                <a:ea typeface="ＭＳ Ｐゴシック"/>
              </a:rPr>
              <a:t>foobarcar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b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</a:b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$&gt;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concat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],[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lang="en-US" altLang="en-US" dirty="0">
              <a:solidFill>
                <a:srgbClr val="FFFFFF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5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3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4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E5786B"/>
                </a:solidFill>
                <a:latin typeface="Consolas"/>
                <a:ea typeface="ＭＳ Ｐゴシック"/>
              </a:rPr>
              <a:t>1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1">
            <a:extLst>
              <a:ext uri="{FF2B5EF4-FFF2-40B4-BE49-F238E27FC236}">
                <a16:creationId xmlns:a16="http://schemas.microsoft.com/office/drawing/2014/main" id="{1373F358-B111-3439-8D82-B866A0D92F52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42C5194-DCAE-4B87-A76B-FB6AAFDEE47A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68C8E21A-3BE1-DB0F-608B-997896C7E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531813"/>
            <a:ext cx="851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And even more: 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C107A14-CAF3-7815-AFC7-A0BF8E423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335088"/>
            <a:ext cx="7940675" cy="197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(&gt;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6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7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and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(==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False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B06E99F4-9901-EC82-474C-E9CA1513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3960813"/>
            <a:ext cx="8594725" cy="197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any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(==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6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all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(&gt;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6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>
                <a:solidFill>
                  <a:srgbClr val="FFFFFF"/>
                </a:solidFill>
              </a:rPr>
              <a:t> 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1">
            <a:extLst>
              <a:ext uri="{FF2B5EF4-FFF2-40B4-BE49-F238E27FC236}">
                <a16:creationId xmlns:a16="http://schemas.microsoft.com/office/drawing/2014/main" id="{99DE3646-6C9E-D3D2-C85C-4E001B9DACFD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87EAFB0-DA3E-4B47-BD0E-A783C89C5BA6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56229509-967A-DA2A-BCDB-DB745D3DF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830263"/>
            <a:ext cx="8510588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nice example: adding functions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Functions are often represented as vectors: 8x^3 + 5x^2 + x - 1 is [8,5,1,-1].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So we can easily use List functions to add these vectors: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D3C10291-4C7A-22A8-57BF-8AB3F7507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4557713"/>
            <a:ext cx="7610475" cy="1501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sum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transpose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		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],[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,-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]]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6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17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1">
            <a:extLst>
              <a:ext uri="{FF2B5EF4-FFF2-40B4-BE49-F238E27FC236}">
                <a16:creationId xmlns:a16="http://schemas.microsoft.com/office/drawing/2014/main" id="{CEFEDBDE-3A7B-84DF-6FA0-D8285FAB70E0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39C8AEF-5EF2-4D08-9C3B-9BC99877F8EA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5DB7C6C0-825A-BB28-DA60-F6A9CB35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85775"/>
            <a:ext cx="8510588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There are a ton of these functions, so I could spend all semester covering just lists.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More examples: group, sort, dropWhile, takeWhile, partition, isPrefixOf, find, findIndex, delete, words, insert,…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Instead, I’ll make sure to post a link to a good overview of lists on the webpage, in case you need them.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essence, if it</a:t>
            </a:r>
            <a:r>
              <a:rPr kumimoji="0" lang="ja-JP" altLang="en-US"/>
              <a:t>’</a:t>
            </a:r>
            <a:r>
              <a:rPr kumimoji="0" lang="en-US" altLang="ja-JP"/>
              <a:t>s a useful thing to do to a list, Haskell probably supports it!</a:t>
            </a:r>
            <a:endParaRPr kumimoji="0"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1">
            <a:extLst>
              <a:ext uri="{FF2B5EF4-FFF2-40B4-BE49-F238E27FC236}">
                <a16:creationId xmlns:a16="http://schemas.microsoft.com/office/drawing/2014/main" id="{E21BA9E4-3F45-5F68-FDF3-418D5033F3BF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8DABE20-E001-4902-941D-1EBC19BE9C4A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/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338821C3-E62F-569A-81BC-31E5A88D2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79413"/>
            <a:ext cx="851058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Data.Char module: includes a lot of useful functions that will look similar to python, actually.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Examples: isAlpha, isLower, isSpace, isDigit, isPunctuation,…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A56F7C9-A84F-3E34-0658-F81A158A3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3059113"/>
            <a:ext cx="7610475" cy="3381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 err="1">
                <a:solidFill>
                  <a:srgbClr val="AAAAAA"/>
                </a:solidFill>
                <a:latin typeface="Consolas"/>
                <a:ea typeface="ＭＳ Ｐゴシック"/>
              </a:rPr>
              <a:t>ghci</a:t>
            </a: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all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isAlphaNum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"bobby283"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True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  <a:endParaRPr kumimoji="0" lang="en-US" altLang="en-US" dirty="0">
              <a:solidFill>
                <a:srgbClr val="AAAAAA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dirty="0" err="1">
                <a:solidFill>
                  <a:srgbClr val="AAAAAA"/>
                </a:solidFill>
                <a:latin typeface="Consolas"/>
                <a:ea typeface="ＭＳ Ｐゴシック"/>
              </a:rPr>
              <a:t>ghci</a:t>
            </a: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all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isAlphaNum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"eddy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the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fish!"</a:t>
            </a:r>
            <a:b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</a:b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False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endParaRPr lang="en-US" altLang="en-US" dirty="0">
              <a:solidFill>
                <a:srgbClr val="FFFFFF"/>
              </a:solidFill>
              <a:latin typeface="Tahoma"/>
              <a:ea typeface="ＭＳ Ｐゴシック"/>
              <a:cs typeface="Tahoma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 err="1">
                <a:solidFill>
                  <a:srgbClr val="AAAAAA"/>
                </a:solidFill>
                <a:latin typeface="Consolas"/>
                <a:ea typeface="ＭＳ Ｐゴシック"/>
              </a:rPr>
              <a:t>ghci</a:t>
            </a:r>
            <a:r>
              <a:rPr kumimoji="0" lang="en-US" altLang="en-US" dirty="0">
                <a:solidFill>
                  <a:srgbClr val="AAAAAA"/>
                </a:solidFill>
                <a:latin typeface="Consolas"/>
                <a:ea typeface="ＭＳ Ｐゴシック"/>
              </a:rPr>
              <a:t>&gt;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groupBy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((==)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89C6F4"/>
                </a:solidFill>
                <a:latin typeface="Consolas"/>
                <a:ea typeface="ＭＳ Ｐゴシック"/>
              </a:rPr>
              <a:t>`on`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 err="1">
                <a:solidFill>
                  <a:srgbClr val="FFFFFF"/>
                </a:solidFill>
                <a:latin typeface="Consolas"/>
                <a:ea typeface="ＭＳ Ｐゴシック"/>
              </a:rPr>
              <a:t>isSpace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)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		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"hey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guys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its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me"</a:t>
            </a:r>
            <a:r>
              <a:rPr kumimoji="0" lang="en-US" altLang="en-US" dirty="0">
                <a:solidFill>
                  <a:srgbClr val="FFFFFF"/>
                </a:solidFill>
                <a:latin typeface="Tahoma"/>
                <a:ea typeface="ＭＳ Ｐゴシック"/>
                <a:cs typeface="Tahoma"/>
              </a:rPr>
              <a:t>  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[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"hey"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"guys"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"its"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E95"/>
                </a:solidFill>
                <a:latin typeface="Tahoma"/>
                <a:ea typeface="ＭＳ Ｐゴシック"/>
                <a:cs typeface="Tahoma"/>
              </a:rPr>
              <a:t> 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,</a:t>
            </a:r>
            <a:r>
              <a:rPr kumimoji="0" lang="en-US" altLang="en-US" dirty="0">
                <a:solidFill>
                  <a:srgbClr val="FFFE95"/>
                </a:solidFill>
                <a:latin typeface="Consolas"/>
                <a:ea typeface="ＭＳ Ｐゴシック"/>
              </a:rPr>
              <a:t>"me"</a:t>
            </a:r>
            <a:r>
              <a:rPr kumimoji="0" lang="en-US" altLang="en-US" dirty="0">
                <a:solidFill>
                  <a:srgbClr val="FFFFFF"/>
                </a:solidFill>
                <a:latin typeface="Consolas"/>
                <a:ea typeface="ＭＳ Ｐゴシック"/>
              </a:rPr>
              <a:t>]</a:t>
            </a:r>
            <a:endParaRPr lang="en-US" altLang="en-US" dirty="0">
              <a:solidFill>
                <a:srgbClr val="FFFFFF"/>
              </a:solidFill>
              <a:latin typeface="Consolas"/>
              <a:ea typeface="ＭＳ Ｐ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>
            <a:extLst>
              <a:ext uri="{FF2B5EF4-FFF2-40B4-BE49-F238E27FC236}">
                <a16:creationId xmlns:a16="http://schemas.microsoft.com/office/drawing/2014/main" id="{5E8A5943-94D2-DA9D-EFE3-2AC615F79781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AD5FC0A-5DF0-4E6A-982D-D1D489353FD2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6D28FD56-E8B2-CB41-A10A-951DB042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82588"/>
            <a:ext cx="851058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Data.Char module has a datatype that is a set of comparisons on characters.  There is a function called generalCategory that returns the information.  (This is a bit like the Ordering type for numbers, which returns LT, EQ, or GT.)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BC762BB-09F7-085D-B2D5-E7B3A7C9F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2717800"/>
            <a:ext cx="8131175" cy="35798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1600">
                <a:solidFill>
                  <a:srgbClr val="E5786B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Space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'A'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UppercaseLetter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'a'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LowercaseLetter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'.'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OtherPunctuation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E5786B"/>
                </a:solidFill>
                <a:latin typeface="Consolas" panose="020B0609020204030204" pitchFamily="49" charset="0"/>
              </a:rPr>
              <a:t>'9'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DecimalNumber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generalCategory</a:t>
            </a:r>
            <a:r>
              <a:rPr kumimoji="0" lang="en-US" altLang="en-US" sz="1600">
                <a:solidFill>
                  <a:srgbClr val="FFFFFF"/>
                </a:solidFill>
              </a:rPr>
              <a:t> </a:t>
            </a:r>
            <a:r>
              <a:rPr kumimoji="0" lang="en-US" altLang="en-US" sz="1600">
                <a:solidFill>
                  <a:srgbClr val="FFFE95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1600">
                <a:solidFill>
                  <a:srgbClr val="FFFE95"/>
                </a:solidFill>
              </a:rPr>
              <a:t> ¥</a:t>
            </a:r>
            <a:r>
              <a:rPr kumimoji="0" lang="en-US" altLang="en-US" sz="1600">
                <a:solidFill>
                  <a:srgbClr val="FFFE95"/>
                </a:solidFill>
                <a:latin typeface="Consolas" panose="020B0609020204030204" pitchFamily="49" charset="0"/>
              </a:rPr>
              <a:t>t¥nA9?|"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endParaRPr kumimoji="0" lang="en-US" altLang="en-US" sz="16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[Space,Control,Control,UppercaseLetter,DecimalNumber,OtherPunctuation,MathSymbol]</a:t>
            </a:r>
            <a:r>
              <a:rPr kumimoji="0" lang="en-US" altLang="en-US" sz="1600">
                <a:solidFill>
                  <a:srgbClr val="FFFFFF"/>
                </a:solidFill>
              </a:rPr>
              <a:t>  </a:t>
            </a:r>
            <a:r>
              <a:rPr kumimoji="0" lang="en-US" altLang="en-US" sz="160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>
            <a:extLst>
              <a:ext uri="{FF2B5EF4-FFF2-40B4-BE49-F238E27FC236}">
                <a16:creationId xmlns:a16="http://schemas.microsoft.com/office/drawing/2014/main" id="{AE4EFF20-46EB-06A5-93FA-992456DDA906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E9F4AF7-02EE-4A2D-8F72-33E2103E7E58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/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FCDFB764-13E2-051C-CE97-6FCAF641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54038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There are also functions that can convert between Ints and Chars: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386E8985-4779-568F-CF77-38D66FE97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1577975"/>
            <a:ext cx="8131175" cy="4791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digitToInt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"FF85AB"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11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intToDigit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15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E5786B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'f'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intToDigit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E5786B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'5'</a:t>
            </a:r>
            <a:r>
              <a:rPr kumimoji="0" lang="en-US" altLang="en-US">
                <a:solidFill>
                  <a:srgbClr val="FFFFFF"/>
                </a:solidFill>
              </a:rPr>
              <a:t>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chr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97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E5786B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'a'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ord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"abcdefgh"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97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98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99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101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102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103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104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>
            <a:extLst>
              <a:ext uri="{FF2B5EF4-FFF2-40B4-BE49-F238E27FC236}">
                <a16:creationId xmlns:a16="http://schemas.microsoft.com/office/drawing/2014/main" id="{D301D612-D664-F8B4-5D6A-9903618971A0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B465AC6-956E-407B-8981-CE2A6F4BB704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/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661E03BE-4E72-AC59-91D5-F48095EE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112713"/>
            <a:ext cx="8510588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Neat application: Ceasar ciphers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primitive encryption cipher which encodes messages by shifted them a fixed amount in the alphabet.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Example: hello with shift of 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C0E9A5B-5B65-3E2C-EB80-6F4BBA4C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629025"/>
            <a:ext cx="8131175" cy="2441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msg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   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let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ords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ord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msg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       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shifted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(+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ords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   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in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chr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shifted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>
            <a:extLst>
              <a:ext uri="{FF2B5EF4-FFF2-40B4-BE49-F238E27FC236}">
                <a16:creationId xmlns:a16="http://schemas.microsoft.com/office/drawing/2014/main" id="{57060CA2-3554-B6C2-6612-64D86DA9AA62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EBEF2CF-302D-4FC9-8D00-C380E55D84CF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/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0256F511-DE59-B913-A4DA-A985BDC20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671513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Now to use it: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922C3D3-3E5C-EAFE-A01C-D77DEA00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984375"/>
            <a:ext cx="8689975" cy="385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"Heeeeey"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"Khhhhh|"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"Heeeeey"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"Liiiii}"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"abcd"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"bcde"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"Marry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Christmas!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Ho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ho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ho!”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"Rfww~%Hmwnxyrfx&amp;%Mt%mt%mt&amp;"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>
            <a:extLst>
              <a:ext uri="{FF2B5EF4-FFF2-40B4-BE49-F238E27FC236}">
                <a16:creationId xmlns:a16="http://schemas.microsoft.com/office/drawing/2014/main" id="{A7779CC5-D230-36F8-DBC6-A7ACBE892945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64C4030-1C79-413F-BB84-6875419EA36E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en-US" sz="1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9E43D3E-60C9-E88F-E5CF-2123499C70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Recap of Typeclasses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CA2560DA-D3CE-3004-92DF-17B209F0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166813"/>
            <a:ext cx="83899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We have seen typeclasses, which describe classes of data where operations of a certain type make sense.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Look more closely at an example, Eq: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701FD04D-67BC-C75A-97FD-F6FE34B2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240088"/>
            <a:ext cx="7564437" cy="24558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class Eq a where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(==) :: a -&gt; a -&gt; Bool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(/=) :: a -&gt; a -&gt; Bool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x == y = not (x /= y)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x /= y = not (x == y)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1">
            <a:extLst>
              <a:ext uri="{FF2B5EF4-FFF2-40B4-BE49-F238E27FC236}">
                <a16:creationId xmlns:a16="http://schemas.microsoft.com/office/drawing/2014/main" id="{24B17D00-AB0B-3269-C97D-B073187052C0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17E0859-8DA4-453B-B611-9B94763B5373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/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42D69894-F608-90EC-240A-B03DDD3BA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671513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Decoding just reverses the encoding: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D32FF27-1F2A-C923-FE2E-B571219E7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3" y="1355725"/>
            <a:ext cx="8689975" cy="1501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decode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decode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msg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endParaRPr kumimoji="0" lang="en-US" altLang="en-US">
              <a:solidFill>
                <a:srgbClr val="89C6F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		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(negate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shift)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msg</a:t>
            </a:r>
            <a:r>
              <a:rPr kumimoji="0" lang="en-US" altLang="en-US">
                <a:solidFill>
                  <a:srgbClr val="FFFFFF"/>
                </a:solidFill>
              </a:rPr>
              <a:t>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3A2D55E8-631A-EF46-ACAA-5AA6041D6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3057525"/>
            <a:ext cx="8763378" cy="3381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"Im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little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teapot"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"Lp#d#olwwoh#whdsrw"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decode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"Lp#d#olwwoh#whdsrw"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"Im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little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teapot"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decode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encode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"This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is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sentence"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"This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is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E95"/>
                </a:solidFill>
              </a:rPr>
              <a:t> </a:t>
            </a:r>
            <a:r>
              <a:rPr kumimoji="0" lang="en-US" altLang="en-US">
                <a:solidFill>
                  <a:srgbClr val="FFFE95"/>
                </a:solidFill>
                <a:latin typeface="Consolas" panose="020B0609020204030204" pitchFamily="49" charset="0"/>
              </a:rPr>
              <a:t>sentence"</a:t>
            </a:r>
            <a:r>
              <a:rPr kumimoji="0" lang="en-US" altLang="en-US">
                <a:solidFill>
                  <a:srgbClr val="FFFFFF"/>
                </a:solidFill>
              </a:rPr>
              <a:t> 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2">
            <a:extLst>
              <a:ext uri="{FF2B5EF4-FFF2-40B4-BE49-F238E27FC236}">
                <a16:creationId xmlns:a16="http://schemas.microsoft.com/office/drawing/2014/main" id="{8AAACCE0-17BF-319D-007C-A8F976E308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AADA57-1744-4E82-A18F-674B448D77E1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5F32202-002E-72CC-5A7D-53659ADCD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our own modules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83477825-FF48-8983-AD16-59DD39A63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1198563"/>
            <a:ext cx="83899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We specify our own modules at the beginning of a file.  For example, if we had a set of geometry functions: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9889EF40-D058-43E2-08F6-97D4E7989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751138"/>
            <a:ext cx="7564437" cy="38512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module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Geometry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sphereVolume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sphereArea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cubeVolume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cubeArea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cuboidArea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cuboidVolume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99E34F"/>
                </a:solidFill>
                <a:latin typeface="Arial" panose="020B0604020202020204" pitchFamily="34" charset="0"/>
              </a:rPr>
              <a:t>where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2">
            <a:extLst>
              <a:ext uri="{FF2B5EF4-FFF2-40B4-BE49-F238E27FC236}">
                <a16:creationId xmlns:a16="http://schemas.microsoft.com/office/drawing/2014/main" id="{A4F2B2F7-09F0-4FAE-B159-6B24FC51B47E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761ECBA-0627-4E2F-90D2-CCA9DDFC72D1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/>
          </a:p>
        </p:txBody>
      </p:sp>
      <p:sp>
        <p:nvSpPr>
          <p:cNvPr id="36866" name="Text Box 3">
            <a:extLst>
              <a:ext uri="{FF2B5EF4-FFF2-40B4-BE49-F238E27FC236}">
                <a16:creationId xmlns:a16="http://schemas.microsoft.com/office/drawing/2014/main" id="{AA066989-1449-0FAA-F6F4-F96DFF5A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787400"/>
            <a:ext cx="8389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Then, we put the functions that the module uses: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8EE677B9-5E85-6BB0-1369-DC577CD78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520825"/>
            <a:ext cx="8008937" cy="410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sphereVolume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sphereVolume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radius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4.0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/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3.0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endParaRPr kumimoji="0" lang="en-US" altLang="en-US" sz="2400">
              <a:solidFill>
                <a:srgbClr val="89C6F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			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(radius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^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sphereArea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sphereArea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radius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(radius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^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cubeVolume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cubeVolume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side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cuboidVolume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side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side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side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</a:rPr>
              <a:t>…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2">
            <a:extLst>
              <a:ext uri="{FF2B5EF4-FFF2-40B4-BE49-F238E27FC236}">
                <a16:creationId xmlns:a16="http://schemas.microsoft.com/office/drawing/2014/main" id="{78FA2D43-9F4C-7873-D1BE-34BDF1DE5817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E879E5E-CA50-4DEC-B0DF-39B78A16F364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/>
          </a:p>
        </p:txBody>
      </p:sp>
      <p:sp>
        <p:nvSpPr>
          <p:cNvPr id="37890" name="Text Box 3">
            <a:extLst>
              <a:ext uri="{FF2B5EF4-FFF2-40B4-BE49-F238E27FC236}">
                <a16:creationId xmlns:a16="http://schemas.microsoft.com/office/drawing/2014/main" id="{091E58D6-11D1-DD50-A0B4-F53431A92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74675"/>
            <a:ext cx="8389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 that we can have </a:t>
            </a:r>
            <a:r>
              <a:rPr kumimoji="0" lang="ja-JP" altLang="en-US"/>
              <a:t>“</a:t>
            </a:r>
            <a:r>
              <a:rPr kumimoji="0" lang="en-US" altLang="ja-JP"/>
              <a:t>private</a:t>
            </a:r>
            <a:r>
              <a:rPr kumimoji="0" lang="ja-JP" altLang="en-US"/>
              <a:t>”</a:t>
            </a:r>
            <a:r>
              <a:rPr kumimoji="0" lang="en-US" altLang="ja-JP"/>
              <a:t> helper functions, also:</a:t>
            </a:r>
            <a:endParaRPr kumimoji="0" lang="en-US" altLang="en-US"/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E5F9EF14-9000-6C25-2888-320E774CF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789113"/>
            <a:ext cx="8008937" cy="4510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cuboidVolume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endParaRPr kumimoji="0" lang="en-US" altLang="en-US" sz="2400">
              <a:solidFill>
                <a:srgbClr val="89C6F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			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cuboidVolume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cuboidArea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endParaRPr kumimoji="0" lang="en-US" altLang="en-US" sz="2400">
              <a:solidFill>
                <a:srgbClr val="89C6F4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				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cuboidArea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+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+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 sz="2400">
                <a:solidFill>
                  <a:srgbClr val="FFFFFF"/>
                </a:solidFill>
              </a:rPr>
              <a:t>  </a:t>
            </a:r>
            <a:endParaRPr kumimoji="0" lang="en-US" altLang="en-US" sz="240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 sz="2400">
                <a:solidFill>
                  <a:srgbClr val="89C6F4"/>
                </a:solidFill>
              </a:rPr>
              <a:t> </a:t>
            </a: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 sz="2400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2">
            <a:extLst>
              <a:ext uri="{FF2B5EF4-FFF2-40B4-BE49-F238E27FC236}">
                <a16:creationId xmlns:a16="http://schemas.microsoft.com/office/drawing/2014/main" id="{E260661B-0346-79C2-4FAB-183443B95AA6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B7A9718-2EE7-4110-B08C-D90C3B5C35E8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/>
          </a:p>
        </p:txBody>
      </p:sp>
      <p:sp>
        <p:nvSpPr>
          <p:cNvPr id="667651" name="Text Box 3">
            <a:extLst>
              <a:ext uri="{FF2B5EF4-FFF2-40B4-BE49-F238E27FC236}">
                <a16:creationId xmlns:a16="http://schemas.microsoft.com/office/drawing/2014/main" id="{724A91F3-F112-E0F6-F3C7-21183DC5E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587375"/>
            <a:ext cx="8389937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Can also nest these.  Make a folder called Geometry, with 3 files inside it: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Sphere.hs</a:t>
            </a:r>
            <a:endParaRPr lang="en-US" dirty="0"/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Cubiod.hs</a:t>
            </a:r>
            <a:endParaRPr lang="en-US" dirty="0"/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Cube.hs</a:t>
            </a:r>
            <a:endParaRPr lang="en-US" dirty="0"/>
          </a:p>
          <a:p>
            <a:pPr>
              <a:defRPr/>
            </a:pPr>
            <a:r>
              <a:rPr lang="en-US" dirty="0"/>
              <a:t>Each will hold a separate group of functions.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load: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6967DE07-8334-EA48-8114-0F77AFE30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4189413"/>
            <a:ext cx="8008937" cy="560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import Geometry.Sphere 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1C213CF3-B480-8319-8703-35266448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895850"/>
            <a:ext cx="83899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Or (if functions have same names):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B0EC81AE-9A9D-BD49-06BB-A0DDCC8B1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518150"/>
            <a:ext cx="8008938" cy="5603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import qualified Geometry.Sphere as Sphere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2">
            <a:extLst>
              <a:ext uri="{FF2B5EF4-FFF2-40B4-BE49-F238E27FC236}">
                <a16:creationId xmlns:a16="http://schemas.microsoft.com/office/drawing/2014/main" id="{8DFB2DC3-C4D1-5B86-253D-9AF5FF59E557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188C993-90D6-495F-B5A7-C962C801CA24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/>
          </a:p>
        </p:txBody>
      </p:sp>
      <p:sp>
        <p:nvSpPr>
          <p:cNvPr id="39938" name="Text Box 3">
            <a:extLst>
              <a:ext uri="{FF2B5EF4-FFF2-40B4-BE49-F238E27FC236}">
                <a16:creationId xmlns:a16="http://schemas.microsoft.com/office/drawing/2014/main" id="{11B21AD2-FED6-E1F3-1BC8-27FA568CA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785813"/>
            <a:ext cx="838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modules:</a:t>
            </a:r>
          </a:p>
        </p:txBody>
      </p:sp>
      <p:sp>
        <p:nvSpPr>
          <p:cNvPr id="39939" name="Text Box 4">
            <a:extLst>
              <a:ext uri="{FF2B5EF4-FFF2-40B4-BE49-F238E27FC236}">
                <a16:creationId xmlns:a16="http://schemas.microsoft.com/office/drawing/2014/main" id="{5A472B34-F22C-6976-EB5F-15FC33B49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646238"/>
            <a:ext cx="8008937" cy="4791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module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Geometry.Sphere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area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99E34F"/>
                </a:solidFill>
                <a:latin typeface="Arial" panose="020B0604020202020204" pitchFamily="34" charset="0"/>
              </a:rPr>
              <a:t>where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radius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4.0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/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3.0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(radius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^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3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area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area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radius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pi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(radius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^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E5786B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2">
            <a:extLst>
              <a:ext uri="{FF2B5EF4-FFF2-40B4-BE49-F238E27FC236}">
                <a16:creationId xmlns:a16="http://schemas.microsoft.com/office/drawing/2014/main" id="{8C8F9D2D-6E86-CCA9-403E-82A5D5DF31F5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CE68D7D-CF99-457E-BC71-CE7FD758EF1D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/>
          </a:p>
        </p:txBody>
      </p:sp>
      <p:sp>
        <p:nvSpPr>
          <p:cNvPr id="40962" name="Text Box 4">
            <a:extLst>
              <a:ext uri="{FF2B5EF4-FFF2-40B4-BE49-F238E27FC236}">
                <a16:creationId xmlns:a16="http://schemas.microsoft.com/office/drawing/2014/main" id="{71FD5AC2-FE0D-3036-DCB5-BAECD34E7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817563"/>
            <a:ext cx="8008938" cy="4791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module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Geometry.Cuboid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area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99E34F"/>
                </a:solidFill>
                <a:latin typeface="Arial" panose="020B0604020202020204" pitchFamily="34" charset="0"/>
              </a:rPr>
              <a:t>where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Float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volume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rectangleArea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b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*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…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2">
            <a:extLst>
              <a:ext uri="{FF2B5EF4-FFF2-40B4-BE49-F238E27FC236}">
                <a16:creationId xmlns:a16="http://schemas.microsoft.com/office/drawing/2014/main" id="{9A33A3E9-D11C-DF56-FA54-2CD37CE50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238CDE-A028-4C22-BB42-3F48D6E0ACD1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902E930-E2C7-FEB1-A503-B63C2E1C0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1963" y="676275"/>
            <a:ext cx="7772400" cy="685800"/>
          </a:xfrm>
        </p:spPr>
        <p:txBody>
          <a:bodyPr/>
          <a:lstStyle/>
          <a:p>
            <a:r>
              <a:rPr lang="en-US" altLang="en-US"/>
              <a:t>Putting it together:</a:t>
            </a:r>
            <a:br>
              <a:rPr lang="en-US" altLang="en-US"/>
            </a:br>
            <a:r>
              <a:rPr lang="en-US" altLang="en-US"/>
              <a:t>Arithmetic Expressions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AC84C3B9-95DF-5AA9-D2DC-AD4FA7AC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1638"/>
            <a:ext cx="8318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Consider a simple form of </a:t>
            </a:r>
            <a:r>
              <a:rPr kumimoji="0" lang="en-US" altLang="en-US" u="sng"/>
              <a:t>expressions</a:t>
            </a:r>
            <a:r>
              <a:rPr kumimoji="0" lang="en-US" altLang="en-US"/>
              <a:t> built up from integers using addition and multiplication.</a:t>
            </a:r>
          </a:p>
        </p:txBody>
      </p:sp>
      <p:grpSp>
        <p:nvGrpSpPr>
          <p:cNvPr id="41988" name="Group 25">
            <a:extLst>
              <a:ext uri="{FF2B5EF4-FFF2-40B4-BE49-F238E27FC236}">
                <a16:creationId xmlns:a16="http://schemas.microsoft.com/office/drawing/2014/main" id="{E413AB80-E383-0E7F-9C1C-275C75747DC4}"/>
              </a:ext>
            </a:extLst>
          </p:cNvPr>
          <p:cNvGrpSpPr>
            <a:grpSpLocks/>
          </p:cNvGrpSpPr>
          <p:nvPr/>
        </p:nvGrpSpPr>
        <p:grpSpPr bwMode="auto">
          <a:xfrm>
            <a:off x="3119438" y="3478213"/>
            <a:ext cx="2905125" cy="2441575"/>
            <a:chOff x="3649" y="2160"/>
            <a:chExt cx="1830" cy="1538"/>
          </a:xfrm>
        </p:grpSpPr>
        <p:sp>
          <p:nvSpPr>
            <p:cNvPr id="41989" name="Text Box 26">
              <a:extLst>
                <a:ext uri="{FF2B5EF4-FFF2-40B4-BE49-F238E27FC236}">
                  <a16:creationId xmlns:a16="http://schemas.microsoft.com/office/drawing/2014/main" id="{C5AA1514-EAFD-8C50-63B6-E7E852B3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2786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1</a:t>
              </a:r>
            </a:p>
          </p:txBody>
        </p:sp>
        <p:sp>
          <p:nvSpPr>
            <p:cNvPr id="41990" name="Text Box 27">
              <a:extLst>
                <a:ext uri="{FF2B5EF4-FFF2-40B4-BE49-F238E27FC236}">
                  <a16:creationId xmlns:a16="http://schemas.microsoft.com/office/drawing/2014/main" id="{9B6B0D4D-681F-9CD6-325E-4B0D48EE0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216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40" tIns="45720" rIns="91440" bIns="4572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dirty="0">
                  <a:latin typeface="Lucida Sans Typewriter" panose="020B0509030504030204" pitchFamily="49" charset="0"/>
                </a:rPr>
                <a:t>+</a:t>
              </a:r>
            </a:p>
          </p:txBody>
        </p:sp>
        <p:sp>
          <p:nvSpPr>
            <p:cNvPr id="41991" name="Text Box 28">
              <a:extLst>
                <a:ext uri="{FF2B5EF4-FFF2-40B4-BE49-F238E27FC236}">
                  <a16:creationId xmlns:a16="http://schemas.microsoft.com/office/drawing/2014/main" id="{AD9FF43B-CD25-0B19-6D49-E5FD0B501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" y="2786"/>
              <a:ext cx="21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kumimoji="0" lang="en-US" altLang="en-US" sz="2400" dirty="0">
                  <a:latin typeface="Lucida Sans Typewriter"/>
                  <a:ea typeface="ＭＳ Ｐゴシック"/>
                  <a:sym typeface="Symbol" panose="05050102010706020507" pitchFamily="18" charset="2"/>
                </a:rPr>
                <a:t>*</a:t>
              </a:r>
              <a:endParaRPr lang="en-US" dirty="0">
                <a:cs typeface="Tahoma" panose="020B0604030504040204" pitchFamily="34" charset="0"/>
              </a:endParaRPr>
            </a:p>
          </p:txBody>
        </p:sp>
        <p:sp>
          <p:nvSpPr>
            <p:cNvPr id="41992" name="Text Box 29">
              <a:extLst>
                <a:ext uri="{FF2B5EF4-FFF2-40B4-BE49-F238E27FC236}">
                  <a16:creationId xmlns:a16="http://schemas.microsoft.com/office/drawing/2014/main" id="{C73E3F07-B7A8-A8F4-6E6B-95C747C6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7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3</a:t>
              </a:r>
            </a:p>
          </p:txBody>
        </p:sp>
        <p:sp>
          <p:nvSpPr>
            <p:cNvPr id="41993" name="Text Box 30">
              <a:extLst>
                <a:ext uri="{FF2B5EF4-FFF2-40B4-BE49-F238E27FC236}">
                  <a16:creationId xmlns:a16="http://schemas.microsoft.com/office/drawing/2014/main" id="{08E99B1F-6FA3-544F-8EB4-E02A5801D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3410"/>
              <a:ext cx="23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z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y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Monotype Sorts" charset="2"/>
                <a:buChar char="x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latin typeface="Lucida Sans Typewriter" panose="020B0509030504030204" pitchFamily="49" charset="0"/>
                </a:rPr>
                <a:t>2</a:t>
              </a:r>
            </a:p>
          </p:txBody>
        </p:sp>
        <p:sp>
          <p:nvSpPr>
            <p:cNvPr id="41994" name="Line 31">
              <a:extLst>
                <a:ext uri="{FF2B5EF4-FFF2-40B4-BE49-F238E27FC236}">
                  <a16:creationId xmlns:a16="http://schemas.microsoft.com/office/drawing/2014/main" id="{54ED36ED-7B08-851B-B6AC-877BD82E1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5" name="Line 32">
              <a:extLst>
                <a:ext uri="{FF2B5EF4-FFF2-40B4-BE49-F238E27FC236}">
                  <a16:creationId xmlns:a16="http://schemas.microsoft.com/office/drawing/2014/main" id="{B666B029-660E-C640-C4D8-E1EBDDF8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6" name="Line 33">
              <a:extLst>
                <a:ext uri="{FF2B5EF4-FFF2-40B4-BE49-F238E27FC236}">
                  <a16:creationId xmlns:a16="http://schemas.microsoft.com/office/drawing/2014/main" id="{8A4C0EEB-4063-30FA-A8B2-0FD4B0B67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997" name="Line 34">
              <a:extLst>
                <a:ext uri="{FF2B5EF4-FFF2-40B4-BE49-F238E27FC236}">
                  <a16:creationId xmlns:a16="http://schemas.microsoft.com/office/drawing/2014/main" id="{F1B3E2D3-BFAC-E9E4-2A12-7A62AC2E2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1">
            <a:extLst>
              <a:ext uri="{FF2B5EF4-FFF2-40B4-BE49-F238E27FC236}">
                <a16:creationId xmlns:a16="http://schemas.microsoft.com/office/drawing/2014/main" id="{A18F649F-6AEE-481B-06F9-129ECE221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563FCB-B713-454B-97B3-0295DF457EE3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/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3A8C8B82-929A-4F8F-6AF1-8CC3F6E2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482600"/>
            <a:ext cx="8085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Using recursion, a suitable new type to represent such expressions can be declared by: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40FF60B3-AEF3-872B-2D25-9B90664F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3994150"/>
            <a:ext cx="8085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For example, the expression on the previous slide would be represented as follows: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C299586-831C-E023-6B45-4B724341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2062163"/>
            <a:ext cx="4787900" cy="1296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data Expr = Val Int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   | Add Expr Expr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          | Mul Expr Expr</a:t>
            </a:r>
          </a:p>
        </p:txBody>
      </p:sp>
      <p:sp>
        <p:nvSpPr>
          <p:cNvPr id="43013" name="Text Box 6">
            <a:extLst>
              <a:ext uri="{FF2B5EF4-FFF2-40B4-BE49-F238E27FC236}">
                <a16:creationId xmlns:a16="http://schemas.microsoft.com/office/drawing/2014/main" id="{5FD03A6D-07DC-2298-707D-17100321D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5575300"/>
            <a:ext cx="626110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Add (Val 1) (Mul (Val 2) (Val 3))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1">
            <a:extLst>
              <a:ext uri="{FF2B5EF4-FFF2-40B4-BE49-F238E27FC236}">
                <a16:creationId xmlns:a16="http://schemas.microsoft.com/office/drawing/2014/main" id="{AAAFB3E2-EBA0-D976-CDE4-65FF5B85B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513817-ADC1-4C23-871F-AFCA30B333F9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/>
          </a:p>
        </p:txBody>
      </p:sp>
      <p:sp>
        <p:nvSpPr>
          <p:cNvPr id="45058" name="Text Box 2">
            <a:extLst>
              <a:ext uri="{FF2B5EF4-FFF2-40B4-BE49-F238E27FC236}">
                <a16:creationId xmlns:a16="http://schemas.microsoft.com/office/drawing/2014/main" id="{BD9866F6-8F1B-5DFB-D2F6-BCCD8597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481013"/>
            <a:ext cx="8085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Using recursion, it is now easy to define functions that process expressions.  For example: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2BC04BAD-31DB-761D-927C-E2121A9D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1881188"/>
            <a:ext cx="6629400" cy="4364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size          :: Expr 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-&gt;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 Int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size (Val n)   = 1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size (Add x y) = size x + size y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size (Mul x y) = size x + size y </a:t>
            </a:r>
            <a:endParaRPr lang="en-US" altLang="en-US" sz="2400" dirty="0">
              <a:latin typeface="Lucida Sans Typewriter" panose="020B05090305040302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Lucida Sans Typewriter" panose="020B0509030504030204" pitchFamily="49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eval          :: Expr 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-&gt;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 Int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eval (Val n)   = n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eval (Add x y) = eval x + eval y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eval (Mul x y) = eval x * eval y</a:t>
            </a:r>
            <a:endParaRPr lang="en-US" altLang="en-US" sz="2400" dirty="0">
              <a:latin typeface="Lucida Sans Typewriter"/>
              <a:ea typeface="ＭＳ Ｐゴシック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>
            <a:extLst>
              <a:ext uri="{FF2B5EF4-FFF2-40B4-BE49-F238E27FC236}">
                <a16:creationId xmlns:a16="http://schemas.microsoft.com/office/drawing/2014/main" id="{32665FCF-BC50-3A48-D1A3-7EBA0ED794E8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150BF36-D343-4901-A4E9-348E70688C29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/>
          </a:p>
        </p:txBody>
      </p:sp>
      <p:sp>
        <p:nvSpPr>
          <p:cNvPr id="17410" name="Text Box 3">
            <a:extLst>
              <a:ext uri="{FF2B5EF4-FFF2-40B4-BE49-F238E27FC236}">
                <a16:creationId xmlns:a16="http://schemas.microsoft.com/office/drawing/2014/main" id="{71A7F67A-CAE6-4CAC-E4C0-90AF117A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715963"/>
            <a:ext cx="83899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Now – say we want to make a new type and make sure it belongs to a given typeclass.  Here’s how: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638BC52A-96CE-7641-2652-83BA2154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098675"/>
            <a:ext cx="8262937" cy="3402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 TrafficLight = Red | Yellow | Green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instance Eq TrafficLight where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Red == Red = True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Green == Green = True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Yellow == Yellow = True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_ == _ = False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1">
            <a:extLst>
              <a:ext uri="{FF2B5EF4-FFF2-40B4-BE49-F238E27FC236}">
                <a16:creationId xmlns:a16="http://schemas.microsoft.com/office/drawing/2014/main" id="{70B87012-110C-BA20-0A92-80946AF4C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71240B-E3BC-488E-9905-3A0E446A2F10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/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2EA5BB56-3FB7-0096-42BE-4124F7D2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407988"/>
            <a:ext cx="104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DBB5CA8-FCE8-2BB8-3F8E-7F6422E2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06513"/>
            <a:ext cx="80565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The three constructors have types: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D2D0441B-57DE-BB98-ED31-50704E89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345519"/>
            <a:ext cx="5205271" cy="1276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Val :: Int </a:t>
            </a:r>
            <a:r>
              <a:rPr kumimoji="0" lang="en-US" altLang="en-US" sz="2400">
                <a:latin typeface="Lucida Sans Typewriter"/>
                <a:ea typeface="ＭＳ Ｐゴシック"/>
                <a:sym typeface="Symbol" panose="05050102010706020507" pitchFamily="18" charset="2"/>
              </a:rPr>
              <a:t>-&gt;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 Expr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Add :: Expr -&gt;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 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Expr 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-&gt; 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Expr</a:t>
            </a:r>
            <a:endParaRPr lang="en-US" altLang="en-US" sz="2400" dirty="0">
              <a:latin typeface="Lucida Sans Typewriter"/>
              <a:ea typeface="ＭＳ Ｐゴシック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kumimoji="0" lang="en-US" altLang="en-US" sz="2400" dirty="0">
                <a:latin typeface="Lucida Sans Typewriter"/>
                <a:ea typeface="ＭＳ Ｐゴシック"/>
              </a:rPr>
              <a:t>Mul :: Expr -&gt;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 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Expr </a:t>
            </a:r>
            <a:r>
              <a:rPr kumimoji="0" lang="en-US" altLang="en-US" sz="2400" dirty="0">
                <a:latin typeface="Lucida Sans Typewriter"/>
                <a:ea typeface="ＭＳ Ｐゴシック"/>
                <a:sym typeface="Symbol" panose="05050102010706020507" pitchFamily="18" charset="2"/>
              </a:rPr>
              <a:t>-&gt; </a:t>
            </a:r>
            <a:r>
              <a:rPr kumimoji="0" lang="en-US" altLang="en-US" sz="2400" dirty="0">
                <a:latin typeface="Lucida Sans Typewriter"/>
                <a:ea typeface="ＭＳ Ｐゴシック"/>
              </a:rPr>
              <a:t>Expr</a:t>
            </a:r>
            <a:endParaRPr lang="en-US" altLang="en-US" sz="2400" dirty="0">
              <a:latin typeface="Lucida Sans Typewriter"/>
              <a:ea typeface="ＭＳ Ｐゴシック"/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916F9627-1608-FE9F-355E-7E8230940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13200"/>
            <a:ext cx="8043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Many functions on expressions can be defined by replacing the constructors by other functions using a suitable </a:t>
            </a:r>
            <a:r>
              <a:rPr lang="en-US" altLang="en-US" u="sng"/>
              <a:t>fold</a:t>
            </a:r>
            <a:r>
              <a:rPr lang="en-US" altLang="en-US"/>
              <a:t> function.  For example: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E3126627-8268-5764-098A-9BC42BC8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848350"/>
            <a:ext cx="4235450" cy="493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Lucida Sans Typewriter" panose="020B0509030504030204" pitchFamily="49" charset="0"/>
              </a:rPr>
              <a:t>eval = fold id (+) (*)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1">
            <a:extLst>
              <a:ext uri="{FF2B5EF4-FFF2-40B4-BE49-F238E27FC236}">
                <a16:creationId xmlns:a16="http://schemas.microsoft.com/office/drawing/2014/main" id="{D4688165-1076-7E25-4410-4FAE57A0C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2C1167-0623-49B3-B529-849F95733AF0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/>
          </a:p>
        </p:txBody>
      </p:sp>
      <p:sp>
        <p:nvSpPr>
          <p:cNvPr id="47106" name="Text Box 2">
            <a:extLst>
              <a:ext uri="{FF2B5EF4-FFF2-40B4-BE49-F238E27FC236}">
                <a16:creationId xmlns:a16="http://schemas.microsoft.com/office/drawing/2014/main" id="{1D10B902-72D0-36A8-306D-EC8B725B9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06375"/>
            <a:ext cx="808513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b="1"/>
              <a:t>Exercise</a:t>
            </a:r>
            <a:r>
              <a:rPr kumimoji="0" lang="en-US" altLang="en-US"/>
              <a:t>: Edit our simple expressions to support subtraction and division in eval as well.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Grab expression.hs from the schedule page for the code so far.  After loading, you can use it: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438585F4-42A3-EDDE-CF77-E30C43CC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640013"/>
            <a:ext cx="8494713" cy="31099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echambe5@hopper$ ghci expression.hs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GHCi, version 7.6.3: (etc)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Loading (etc)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Ok, modules loaded: Expression.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*Expression&gt; let y = Add (Val 1) (Mul (Val 2) (Val 3))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*Expression&gt; eval y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*Expression&gt; size y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Lucida Sans Typewriter" panose="020B0509030504030204" pitchFamily="49" charset="0"/>
              </a:rPr>
              <a:t>3</a:t>
            </a:r>
          </a:p>
        </p:txBody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5E7249C8-7611-2443-EACE-185736325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6029325"/>
            <a:ext cx="8085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Then edit in the other two, and find a way to test!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>
            <a:extLst>
              <a:ext uri="{FF2B5EF4-FFF2-40B4-BE49-F238E27FC236}">
                <a16:creationId xmlns:a16="http://schemas.microsoft.com/office/drawing/2014/main" id="{3091C061-3F11-5E79-DCE7-981C8F0CE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F87CC4-5287-425E-BFB4-6E6A9478B76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n-US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AA46297-2C99-691B-5881-729E79A34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700" y="368300"/>
            <a:ext cx="7772400" cy="685800"/>
          </a:xfrm>
        </p:spPr>
        <p:txBody>
          <a:bodyPr/>
          <a:lstStyle/>
          <a:p>
            <a:r>
              <a:rPr lang="en-US" altLang="en-US"/>
              <a:t>File I/O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8C8BF5F1-AE8C-CF18-45B2-26FD55A66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965200"/>
            <a:ext cx="8389937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So far, we</a:t>
            </a:r>
            <a:r>
              <a:rPr kumimoji="0" lang="ja-JP" altLang="en-US"/>
              <a:t>’</a:t>
            </a:r>
            <a:r>
              <a:rPr kumimoji="0" lang="en-US" altLang="ja-JP"/>
              <a:t>ve worked mainly at the prompt, and done very little true input or output.  This is logical in a functional language, since nothing has side effects!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However, this is a problem with I/O, since the whole point is to take input (and hence change some value) and then output something (which requires changing the state of the screen or other I/O device.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Luckily, Haskell offers work-arounds that separate the more imperative I/O.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1">
            <a:extLst>
              <a:ext uri="{FF2B5EF4-FFF2-40B4-BE49-F238E27FC236}">
                <a16:creationId xmlns:a16="http://schemas.microsoft.com/office/drawing/2014/main" id="{33A6648B-298F-08B4-7EB0-09F4F90C9388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BC1BC55-8678-40C5-9409-54CA68AC245D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/>
          </a:p>
        </p:txBody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9D41302C-6FDA-BD9A-C7AF-7A55B4EC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331788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simple example: save the following file as helloword.hs 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C69160D4-89FD-DF1F-9A70-3B469701F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70038"/>
            <a:ext cx="7940675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main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"hello,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world"</a:t>
            </a:r>
            <a:endParaRPr kumimoji="0" lang="en-US" altLang="en-US">
              <a:solidFill>
                <a:srgbClr val="FFFE95"/>
              </a:solidFill>
              <a:latin typeface="Consolas" panose="020B0609020204030204" pitchFamily="49" charset="0"/>
            </a:endParaRPr>
          </a:p>
        </p:txBody>
      </p:sp>
      <p:sp>
        <p:nvSpPr>
          <p:cNvPr id="49156" name="Text Box 5">
            <a:extLst>
              <a:ext uri="{FF2B5EF4-FFF2-40B4-BE49-F238E27FC236}">
                <a16:creationId xmlns:a16="http://schemas.microsoft.com/office/drawing/2014/main" id="{3A633CBD-A4BA-3EFF-E964-F6D32559A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89300"/>
            <a:ext cx="8594725" cy="29114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ghc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--make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helloworld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[1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of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1]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Compiling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Main</a:t>
            </a:r>
            <a:r>
              <a:rPr kumimoji="0" lang="en-US" altLang="en-US">
                <a:solidFill>
                  <a:srgbClr val="FFFFFF"/>
                </a:solidFill>
              </a:rPr>
              <a:t>   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		(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helloworld.hs,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helloworld.o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Linking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helloworld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...</a:t>
            </a:r>
            <a:r>
              <a:rPr kumimoji="0" lang="en-US" altLang="en-US">
                <a:solidFill>
                  <a:srgbClr val="FFFFFF"/>
                </a:solidFill>
              </a:rPr>
              <a:t> 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$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./helloworld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hello,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world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9157" name="Text Box 2">
            <a:extLst>
              <a:ext uri="{FF2B5EF4-FFF2-40B4-BE49-F238E27FC236}">
                <a16:creationId xmlns:a16="http://schemas.microsoft.com/office/drawing/2014/main" id="{87B099F2-C14A-2993-5175-C61FECF7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525713"/>
            <a:ext cx="851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Now we actually compile a program: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1">
            <a:extLst>
              <a:ext uri="{FF2B5EF4-FFF2-40B4-BE49-F238E27FC236}">
                <a16:creationId xmlns:a16="http://schemas.microsoft.com/office/drawing/2014/main" id="{D211B04B-24E4-8E5C-59B5-4768A692995B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CAED426-1DB2-42DC-9E5F-AD98866EFC2F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/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A25C2FC8-F9F1-2F88-8B1B-5D0D2134D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544513"/>
            <a:ext cx="8510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What are these functions?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4C86CC4D-8769-2578-FF84-37AAC6D2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33488"/>
            <a:ext cx="7940675" cy="197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ghci&gt;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:t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::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String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-&gt;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IO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()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ghci&gt;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:t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"hello,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world"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"hello,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world"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::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IO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()</a:t>
            </a:r>
            <a:r>
              <a:rPr kumimoji="0" lang="en-US" altLang="en-US"/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F8739732-818C-C4E4-8C1C-A3EB8907C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3478213"/>
            <a:ext cx="8510588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So putStrLn takes a string and returns an I/O action (which has a result type of (), the empty tuple).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Haskell, an I/O action is one with a side effect - usually either reading or printing.  Usually some kind of a return value, where () is a dummy value for no return.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>
            <a:extLst>
              <a:ext uri="{FF2B5EF4-FFF2-40B4-BE49-F238E27FC236}">
                <a16:creationId xmlns:a16="http://schemas.microsoft.com/office/drawing/2014/main" id="{07AF0011-E16D-0195-FDB8-79DB028D5B67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B40F44E-5A60-4D5E-8465-F6B92C53CCBB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/>
          </a:p>
        </p:txBody>
      </p:sp>
      <p:sp>
        <p:nvSpPr>
          <p:cNvPr id="51202" name="Text Box 2">
            <a:extLst>
              <a:ext uri="{FF2B5EF4-FFF2-40B4-BE49-F238E27FC236}">
                <a16:creationId xmlns:a16="http://schemas.microsoft.com/office/drawing/2014/main" id="{3D8CE85D-9361-F997-D45D-91D3DDC0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60338"/>
            <a:ext cx="85105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 I/O action will only be performed when you give it the name </a:t>
            </a:r>
            <a:r>
              <a:rPr kumimoji="0" lang="ja-JP" altLang="en-US"/>
              <a:t>“</a:t>
            </a:r>
            <a:r>
              <a:rPr kumimoji="0" lang="en-US" altLang="ja-JP"/>
              <a:t>main</a:t>
            </a:r>
            <a:r>
              <a:rPr kumimoji="0" lang="ja-JP" altLang="en-US"/>
              <a:t>”</a:t>
            </a:r>
            <a:r>
              <a:rPr kumimoji="0" lang="en-US" altLang="ja-JP"/>
              <a:t> and then run the program.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 more interesting example:  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0E48AABA-7E40-4777-03DA-E9BF242A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192338"/>
            <a:ext cx="8397875" cy="2441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main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 b="1">
                <a:latin typeface="Arial" panose="020B0604020202020204" pitchFamily="34" charset="0"/>
              </a:rPr>
              <a:t>do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"Hello,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what's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your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name?</a:t>
            </a:r>
            <a:r>
              <a:rPr kumimoji="0" lang="ja-JP" altLang="en-US"/>
              <a:t>”</a:t>
            </a:r>
            <a:r>
              <a:rPr kumimoji="0" lang="en-US" altLang="ja-JP"/>
              <a:t>  </a:t>
            </a:r>
            <a:endParaRPr kumimoji="0" lang="en-US" altLang="ja-JP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name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&lt;-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("Hey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++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name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++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",</a:t>
            </a:r>
            <a:r>
              <a:rPr kumimoji="0" lang="en-US" altLang="en-US"/>
              <a:t>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					    you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rock!")</a:t>
            </a:r>
            <a:r>
              <a:rPr kumimoji="0" lang="en-US" altLang="en-US"/>
              <a:t> 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/>
              <a:t> </a:t>
            </a:r>
            <a:endParaRPr kumimoji="0" lang="en-US" altLang="en-US">
              <a:latin typeface="Consolas" panose="020B0609020204030204" pitchFamily="49" charset="0"/>
            </a:endParaRPr>
          </a:p>
        </p:txBody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15E76A6C-838C-9EA0-F86C-771BBDAB5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5133975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Notice the do statement - more imperative style.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Each step is an I/O action, and these glue together.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1">
            <a:extLst>
              <a:ext uri="{FF2B5EF4-FFF2-40B4-BE49-F238E27FC236}">
                <a16:creationId xmlns:a16="http://schemas.microsoft.com/office/drawing/2014/main" id="{FD9B9964-42B9-9622-98ED-4CEF9387C702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4E61B1D-B61A-4FE3-A7FA-8CCAE3F88019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/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229EA279-1096-4C12-6E96-223E9AA3D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93700"/>
            <a:ext cx="851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More on getLine:  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B43EC280-D4C8-D472-4044-836E8D0A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042988"/>
            <a:ext cx="8397875" cy="1031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ghci&gt;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:t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::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IO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String</a:t>
            </a:r>
            <a:r>
              <a:rPr kumimoji="0" lang="en-US" altLang="en-US"/>
              <a:t> 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/>
              <a:t> </a:t>
            </a:r>
            <a:endParaRPr kumimoji="0" lang="en-US" altLang="en-US">
              <a:latin typeface="Consolas" panose="020B0609020204030204" pitchFamily="49" charset="0"/>
            </a:endParaRPr>
          </a:p>
        </p:txBody>
      </p:sp>
      <p:sp>
        <p:nvSpPr>
          <p:cNvPr id="52228" name="Text Box 2">
            <a:extLst>
              <a:ext uri="{FF2B5EF4-FFF2-40B4-BE49-F238E27FC236}">
                <a16:creationId xmlns:a16="http://schemas.microsoft.com/office/drawing/2014/main" id="{2C5C5F14-62BB-2B79-A689-6F0CC11A0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124075"/>
            <a:ext cx="8510588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This is the first I/O we’ve seen that doesn’t have an empty tuple type - it has a String.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Once the string is returned, we use the &lt;- to bind the result to the specified identifier.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Notice this is the first non-functional action we’ve seen, since this function will NOT have the same value every time it is run!  This is called </a:t>
            </a:r>
            <a:r>
              <a:rPr kumimoji="0" lang="ja-JP" altLang="en-US"/>
              <a:t>“</a:t>
            </a:r>
            <a:r>
              <a:rPr kumimoji="0" lang="en-US" altLang="ja-JP"/>
              <a:t>impure</a:t>
            </a:r>
            <a:r>
              <a:rPr kumimoji="0" lang="ja-JP" altLang="en-US"/>
              <a:t>”</a:t>
            </a:r>
            <a:r>
              <a:rPr kumimoji="0" lang="en-US" altLang="ja-JP"/>
              <a:t> code, and the value name is </a:t>
            </a:r>
            <a:r>
              <a:rPr kumimoji="0" lang="en-US" altLang="en-US"/>
              <a:t>“</a:t>
            </a:r>
            <a:r>
              <a:rPr kumimoji="0" lang="en-US" altLang="ja-JP"/>
              <a:t>tainted</a:t>
            </a:r>
            <a:r>
              <a:rPr kumimoji="0" lang="en-US" altLang="en-US"/>
              <a:t>”</a:t>
            </a:r>
            <a:r>
              <a:rPr kumimoji="0" lang="en-US" altLang="ja-JP"/>
              <a:t>.</a:t>
            </a:r>
            <a:endParaRPr kumimoji="0"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>
            <a:extLst>
              <a:ext uri="{FF2B5EF4-FFF2-40B4-BE49-F238E27FC236}">
                <a16:creationId xmlns:a16="http://schemas.microsoft.com/office/drawing/2014/main" id="{8A8D6B25-8B55-F358-6017-C29738D81E5C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A699A40-C721-4F61-A370-D2D62C52C7E0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/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E6A4A92D-F694-69FD-8008-3EBAEBF2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93700"/>
            <a:ext cx="851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 invalid example:  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7CC1D901-C47E-4574-3EDF-2456266A8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277938"/>
            <a:ext cx="8397875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nameTag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"Hello,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my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name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is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++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latin typeface="Consolas" panose="020B0609020204030204" pitchFamily="49" charset="0"/>
            </a:endParaRPr>
          </a:p>
        </p:txBody>
      </p:sp>
      <p:sp>
        <p:nvSpPr>
          <p:cNvPr id="53252" name="Text Box 2">
            <a:extLst>
              <a:ext uri="{FF2B5EF4-FFF2-40B4-BE49-F238E27FC236}">
                <a16:creationId xmlns:a16="http://schemas.microsoft.com/office/drawing/2014/main" id="{A1485231-B7DC-395D-FAFB-44429434A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032000"/>
            <a:ext cx="851058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What</a:t>
            </a:r>
            <a:r>
              <a:rPr kumimoji="0" lang="ja-JP" altLang="en-US"/>
              <a:t>’</a:t>
            </a:r>
            <a:r>
              <a:rPr kumimoji="0" lang="en-US" altLang="ja-JP"/>
              <a:t>s the problem?  Well, ++ requires both parameters to have the same type.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What is the return type of getLine?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Another word of warning: what does the following do?</a:t>
            </a:r>
          </a:p>
        </p:txBody>
      </p:sp>
      <p:sp>
        <p:nvSpPr>
          <p:cNvPr id="53253" name="Text Box 3">
            <a:extLst>
              <a:ext uri="{FF2B5EF4-FFF2-40B4-BE49-F238E27FC236}">
                <a16:creationId xmlns:a16="http://schemas.microsoft.com/office/drawing/2014/main" id="{87733170-C949-3FB7-84CF-3B5345A2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5595938"/>
            <a:ext cx="8397875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name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/>
              <a:t> 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1">
            <a:extLst>
              <a:ext uri="{FF2B5EF4-FFF2-40B4-BE49-F238E27FC236}">
                <a16:creationId xmlns:a16="http://schemas.microsoft.com/office/drawing/2014/main" id="{B4490AE8-2173-9777-6420-0F0FED83E2F6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2933C0D-C9FD-4F96-8094-5EA2B3210533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n-US" sz="1400"/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4A6C6D3F-CB48-D349-41BC-F93F4057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023938"/>
            <a:ext cx="8510588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Just remember that I/O actions are only performed in a few possible places: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 A main function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 inside a bigger I/O block that we have composed  with a do (and remember that the last action can</a:t>
            </a:r>
            <a:r>
              <a:rPr kumimoji="0" lang="ja-JP" altLang="en-US"/>
              <a:t>’</a:t>
            </a:r>
            <a:r>
              <a:rPr kumimoji="0" lang="en-US" altLang="ja-JP"/>
              <a:t>t be bound to a name, since that is the one that is the return type).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At the ghci prompt:</a:t>
            </a: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F6D5A046-7EC5-AA07-3126-CB28BA20F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5132388"/>
            <a:ext cx="8397875" cy="1031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ghci&gt;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"HEEY"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HEEY</a:t>
            </a:r>
            <a:r>
              <a:rPr kumimoji="0" lang="en-US" altLang="en-US"/>
              <a:t> </a:t>
            </a:r>
            <a:r>
              <a:rPr kumimoji="0" lang="en-US" altLang="en-US">
                <a:solidFill>
                  <a:srgbClr val="FFFFFF"/>
                </a:solidFill>
              </a:rPr>
              <a:t>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1">
            <a:extLst>
              <a:ext uri="{FF2B5EF4-FFF2-40B4-BE49-F238E27FC236}">
                <a16:creationId xmlns:a16="http://schemas.microsoft.com/office/drawing/2014/main" id="{25DA60F8-F48A-D8FE-8862-C8B975854923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D8CE1894-DFEB-415C-8EB8-66B5F36524CD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en-US" sz="1400"/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21A159CA-5862-ADB8-8F85-90A2F840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374650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You can use let statements inside do blocks, to call other functions (and with no </a:t>
            </a:r>
            <a:r>
              <a:rPr kumimoji="0" lang="ja-JP" altLang="en-US"/>
              <a:t>“</a:t>
            </a:r>
            <a:r>
              <a:rPr kumimoji="0" lang="en-US" altLang="ja-JP"/>
              <a:t>in</a:t>
            </a:r>
            <a:r>
              <a:rPr kumimoji="0" lang="ja-JP" altLang="en-US"/>
              <a:t>”</a:t>
            </a:r>
            <a:r>
              <a:rPr kumimoji="0" lang="en-US" altLang="ja-JP"/>
              <a:t> part required):</a:t>
            </a:r>
            <a:endParaRPr kumimoji="0"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AD2F6D47-46DC-86AA-AED4-CC8947A1E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301750"/>
            <a:ext cx="8397875" cy="4578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latin typeface="Arial" panose="020B0604020202020204" pitchFamily="34" charset="0"/>
              </a:rPr>
              <a:t>import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Data.Char</a:t>
            </a:r>
            <a:r>
              <a:rPr kumimoji="0" lang="en-US" altLang="en-US" sz="2400"/>
              <a:t>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nsolas" panose="020B0609020204030204" pitchFamily="49" charset="0"/>
              </a:rPr>
              <a:t>main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=</a:t>
            </a:r>
            <a:r>
              <a:rPr kumimoji="0" lang="en-US" altLang="en-US" sz="2400"/>
              <a:t> </a:t>
            </a:r>
            <a:r>
              <a:rPr kumimoji="0" lang="en-US" altLang="en-US" sz="2400" b="1">
                <a:latin typeface="Arial" panose="020B0604020202020204" pitchFamily="34" charset="0"/>
              </a:rPr>
              <a:t>do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putStrLn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"What's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your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first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name?"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firstName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&lt;-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getLine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putStrLn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"What's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your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last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name?"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lastName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&lt;-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getLine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 b="1">
                <a:latin typeface="Arial" panose="020B0604020202020204" pitchFamily="34" charset="0"/>
              </a:rPr>
              <a:t>let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bigFirstName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=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map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toUpper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firstName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    </a:t>
            </a:r>
            <a:r>
              <a:rPr kumimoji="0" lang="en-US" altLang="en-US" sz="2400">
                <a:latin typeface="Consolas" panose="020B0609020204030204" pitchFamily="49" charset="0"/>
              </a:rPr>
              <a:t>bigLastName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=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map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toUpper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lastName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putStrLn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$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"hey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++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bigFirstName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++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++</a:t>
            </a:r>
            <a:r>
              <a:rPr kumimoji="0" lang="en-US" altLang="en-US" sz="2400"/>
              <a:t>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nsolas" panose="020B0609020204030204" pitchFamily="49" charset="0"/>
              </a:rPr>
              <a:t>		bigLastName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++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",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how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are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you?"</a:t>
            </a:r>
            <a:r>
              <a:rPr kumimoji="0" lang="en-US" altLang="en-US">
                <a:solidFill>
                  <a:srgbClr val="FFFFFF"/>
                </a:solidFill>
              </a:rPr>
              <a:t>  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5300" name="Text Box 2">
            <a:extLst>
              <a:ext uri="{FF2B5EF4-FFF2-40B4-BE49-F238E27FC236}">
                <a16:creationId xmlns:a16="http://schemas.microsoft.com/office/drawing/2014/main" id="{088BCBC0-2D63-C603-D8EE-E0C62396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6124575"/>
            <a:ext cx="8510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 that &lt;- is for I/O, and let for expressions.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>
            <a:extLst>
              <a:ext uri="{FF2B5EF4-FFF2-40B4-BE49-F238E27FC236}">
                <a16:creationId xmlns:a16="http://schemas.microsoft.com/office/drawing/2014/main" id="{08CAC761-439E-13C0-EEB8-93959ACC9173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D4F5669-4009-4CB3-883E-F9A7EDC3DA8E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/>
          </a:p>
        </p:txBody>
      </p:sp>
      <p:sp>
        <p:nvSpPr>
          <p:cNvPr id="18434" name="Text Box 3">
            <a:extLst>
              <a:ext uri="{FF2B5EF4-FFF2-40B4-BE49-F238E27FC236}">
                <a16:creationId xmlns:a16="http://schemas.microsoft.com/office/drawing/2014/main" id="{CB1B1F41-162C-1DE9-86D3-8E0661BDD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1449388"/>
            <a:ext cx="838993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Now maybe we want to be able to display these at the prompt.  To do this, we need to add this to the “show” class. 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065CE34C-A303-C98B-B2BE-005A7163C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119563"/>
            <a:ext cx="8262938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instance Show TrafficLight where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show Red = "Red light"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show Yellow = "Yellow light"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    show Green = "Green light"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1">
            <a:extLst>
              <a:ext uri="{FF2B5EF4-FFF2-40B4-BE49-F238E27FC236}">
                <a16:creationId xmlns:a16="http://schemas.microsoft.com/office/drawing/2014/main" id="{0E78DDC9-9E82-BEA3-A63D-243F312603D9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A13D17E-7238-490D-91FE-1F1720593464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en-US" sz="1400"/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079A766A-F919-5DA3-E1BA-281F780A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425450"/>
            <a:ext cx="851058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What is return?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Does NOT signal the end of execution!  Return instead makes an I/O action out of a pure value.  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F09DFDB6-CC58-37DE-5972-4994A4BE9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508250"/>
            <a:ext cx="8397875" cy="1971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main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 b="1">
                <a:latin typeface="Arial" panose="020B0604020202020204" pitchFamily="34" charset="0"/>
              </a:rPr>
              <a:t>do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a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&lt;-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return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"heck"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b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&lt;-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return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"yeah!"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$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a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++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++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b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6324" name="Text Box 2">
            <a:extLst>
              <a:ext uri="{FF2B5EF4-FFF2-40B4-BE49-F238E27FC236}">
                <a16:creationId xmlns:a16="http://schemas.microsoft.com/office/drawing/2014/main" id="{C84F6E18-13ED-219C-D1AB-1C7E60A8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5094288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In essence, return is the opposite of &lt;-.  Instead of </a:t>
            </a:r>
            <a:r>
              <a:rPr kumimoji="0" lang="ja-JP" altLang="en-US"/>
              <a:t>“</a:t>
            </a:r>
            <a:r>
              <a:rPr kumimoji="0" lang="en-US" altLang="ja-JP"/>
              <a:t>unwrapping</a:t>
            </a:r>
            <a:r>
              <a:rPr kumimoji="0" lang="ja-JP" altLang="en-US"/>
              <a:t>”</a:t>
            </a:r>
            <a:r>
              <a:rPr kumimoji="0" lang="en-US" altLang="ja-JP"/>
              <a:t> I/O Strings, it wraps them.  </a:t>
            </a:r>
            <a:endParaRPr kumimoji="0"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1">
            <a:extLst>
              <a:ext uri="{FF2B5EF4-FFF2-40B4-BE49-F238E27FC236}">
                <a16:creationId xmlns:a16="http://schemas.microsoft.com/office/drawing/2014/main" id="{C25DAAF1-47BB-A5F1-1C17-1CFFBF3C2EF9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6C5E27B-5BC9-47A6-8B6F-C43071304B78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en-US" sz="1400"/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48733C80-F549-1A72-FA05-DA5E0B31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87363"/>
            <a:ext cx="85105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Last example was a bit redundant, though – could use a let instead:</a:t>
            </a: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6E1723F3-5EB8-6E2B-2F8F-1AAE28BC3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701800"/>
            <a:ext cx="8397875" cy="1981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main = do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    let a = ”heck"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        b = "yeah"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</a:rPr>
              <a:t>    putStrLn $ a ++ " " ++ b 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7348" name="Text Box 2">
            <a:extLst>
              <a:ext uri="{FF2B5EF4-FFF2-40B4-BE49-F238E27FC236}">
                <a16:creationId xmlns:a16="http://schemas.microsoft.com/office/drawing/2014/main" id="{842169AE-24A9-84E2-D748-A03BB76FB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030663"/>
            <a:ext cx="85105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Usually, you’ll use return to create I/O actions that don’t do anything (but you have to have one anyway, like an if-then-else), or for the last line of a do block, so it returns some value we want.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1">
            <a:extLst>
              <a:ext uri="{FF2B5EF4-FFF2-40B4-BE49-F238E27FC236}">
                <a16:creationId xmlns:a16="http://schemas.microsoft.com/office/drawing/2014/main" id="{E2ED753E-EA4B-0B3C-AB26-653A587CFFD9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8707A9A-96FC-4702-8F0E-7E03B26AEFFF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en-US" sz="1400"/>
          </a:p>
        </p:txBody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57E259B3-EA59-6DC3-90A7-0007B650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4925"/>
            <a:ext cx="851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Takeaway: Return in haskell is NOT like other languages.</a:t>
            </a: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12DB7E37-FD51-7A49-2474-9AAE020C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14413"/>
            <a:ext cx="8397875" cy="4214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nsolas" panose="020B0609020204030204" pitchFamily="49" charset="0"/>
              </a:rPr>
              <a:t>main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=</a:t>
            </a:r>
            <a:r>
              <a:rPr kumimoji="0" lang="en-US" altLang="en-US" sz="2400"/>
              <a:t> </a:t>
            </a:r>
            <a:r>
              <a:rPr kumimoji="0" lang="en-US" altLang="en-US" sz="2400" b="1">
                <a:latin typeface="Arial" panose="020B0604020202020204" pitchFamily="34" charset="0"/>
              </a:rPr>
              <a:t>do</a:t>
            </a:r>
            <a:r>
              <a:rPr kumimoji="0" lang="en-US" altLang="en-US" sz="2400"/>
              <a:t> 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>
                <a:latin typeface="Consolas" panose="020B0609020204030204" pitchFamily="49" charset="0"/>
              </a:rPr>
              <a:t>line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&lt;-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getLine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</a:t>
            </a:r>
            <a:r>
              <a:rPr kumimoji="0" lang="en-US" altLang="en-US" sz="2400" b="1">
                <a:latin typeface="Arial" panose="020B0604020202020204" pitchFamily="34" charset="0"/>
              </a:rPr>
              <a:t>if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null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line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    </a:t>
            </a:r>
            <a:r>
              <a:rPr kumimoji="0" lang="en-US" altLang="en-US" sz="2400" b="1">
                <a:latin typeface="Arial" panose="020B0604020202020204" pitchFamily="34" charset="0"/>
              </a:rPr>
              <a:t>then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return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()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    </a:t>
            </a:r>
            <a:r>
              <a:rPr kumimoji="0" lang="en-US" altLang="en-US" sz="2400" b="1">
                <a:latin typeface="Arial" panose="020B0604020202020204" pitchFamily="34" charset="0"/>
              </a:rPr>
              <a:t>else</a:t>
            </a:r>
            <a:r>
              <a:rPr kumimoji="0" lang="en-US" altLang="en-US" sz="2400"/>
              <a:t> </a:t>
            </a:r>
            <a:r>
              <a:rPr kumimoji="0" lang="en-US" altLang="en-US" sz="2400" b="1">
                <a:latin typeface="Arial" panose="020B0604020202020204" pitchFamily="34" charset="0"/>
              </a:rPr>
              <a:t>do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          </a:t>
            </a:r>
            <a:r>
              <a:rPr kumimoji="0" lang="en-US" altLang="en-US" sz="2400">
                <a:latin typeface="Consolas" panose="020B0609020204030204" pitchFamily="49" charset="0"/>
              </a:rPr>
              <a:t>putStrLn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$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reverseWords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line</a:t>
            </a:r>
            <a:r>
              <a:rPr kumimoji="0" lang="en-US" altLang="en-US" sz="2400"/>
              <a:t>              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	  </a:t>
            </a:r>
            <a:r>
              <a:rPr kumimoji="0" lang="en-US" altLang="en-US" sz="2400">
                <a:latin typeface="Consolas" panose="020B0609020204030204" pitchFamily="49" charset="0"/>
              </a:rPr>
              <a:t>main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nsolas" panose="020B0609020204030204" pitchFamily="49" charset="0"/>
              </a:rPr>
              <a:t>reverseWords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::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String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-&gt;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String</a:t>
            </a:r>
            <a:r>
              <a:rPr kumimoji="0" lang="en-US" altLang="en-US" sz="2400"/>
              <a:t>  </a:t>
            </a:r>
            <a:endParaRPr kumimoji="0" lang="en-US" altLang="en-US" sz="24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latin typeface="Consolas" panose="020B0609020204030204" pitchFamily="49" charset="0"/>
              </a:rPr>
              <a:t>reverseWords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=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unwords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. map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reverse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.</a:t>
            </a:r>
            <a:r>
              <a:rPr kumimoji="0" lang="en-US" altLang="en-US" sz="2400"/>
              <a:t> </a:t>
            </a:r>
            <a:r>
              <a:rPr kumimoji="0" lang="en-US" altLang="en-US" sz="2400">
                <a:latin typeface="Consolas" panose="020B0609020204030204" pitchFamily="49" charset="0"/>
              </a:rPr>
              <a:t>words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8372" name="Text Box 2">
            <a:extLst>
              <a:ext uri="{FF2B5EF4-FFF2-40B4-BE49-F238E27FC236}">
                <a16:creationId xmlns:a16="http://schemas.microsoft.com/office/drawing/2014/main" id="{375AB74A-2B29-F45D-0634-A5FE79DEE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227638"/>
            <a:ext cx="85105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Note: reverseWords = unwords . map reverse . words is the same as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reverseWords st = nwords (map reverse (words st))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1">
            <a:extLst>
              <a:ext uri="{FF2B5EF4-FFF2-40B4-BE49-F238E27FC236}">
                <a16:creationId xmlns:a16="http://schemas.microsoft.com/office/drawing/2014/main" id="{020DC55D-A0D8-5056-3051-9C32B0E8CD9A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13D20A7-FDD1-4160-8662-43B50B51BF63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en-US" sz="1400"/>
          </a:p>
        </p:txBody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D772DF27-0C07-3929-58B1-C5036A40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0"/>
            <a:ext cx="85105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Other I/O functions: 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print (works on any type in show, but calls show first)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putStr - And as putStrLn, but no newline</a:t>
            </a:r>
          </a:p>
          <a:p>
            <a:pPr>
              <a:spcBef>
                <a:spcPct val="0"/>
              </a:spcBef>
              <a:buClrTx/>
              <a:buFontTx/>
              <a:buChar char="-"/>
            </a:pPr>
            <a:r>
              <a:rPr kumimoji="0" lang="en-US" altLang="en-US"/>
              <a:t>putChar and getChar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EE43486-2260-2153-9D54-35A2617B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254250"/>
            <a:ext cx="8397875" cy="1766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</a:rPr>
              <a:t>main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=</a:t>
            </a:r>
            <a:r>
              <a:rPr kumimoji="0" lang="en-US" altLang="en-US" sz="2000"/>
              <a:t> </a:t>
            </a:r>
            <a:r>
              <a:rPr kumimoji="0" lang="en-US" altLang="en-US" sz="2000" b="1">
                <a:latin typeface="Arial" panose="020B0604020202020204" pitchFamily="34" charset="0"/>
              </a:rPr>
              <a:t>do</a:t>
            </a:r>
            <a:r>
              <a:rPr kumimoji="0" lang="en-US" altLang="en-US" sz="2000"/>
              <a:t>  </a:t>
            </a:r>
            <a:r>
              <a:rPr kumimoji="0" lang="en-US" altLang="en-US" sz="2000">
                <a:latin typeface="Consolas" panose="020B0609020204030204" pitchFamily="49" charset="0"/>
              </a:rPr>
              <a:t>print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True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print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2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print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"haha"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print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3.2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print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[3,4,3]</a:t>
            </a:r>
            <a:r>
              <a:rPr kumimoji="0" lang="en-US" altLang="en-US" sz="2000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CAEEAEAD-91FB-1864-986F-798A79766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79875"/>
            <a:ext cx="8397875" cy="25717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</a:rPr>
              <a:t>main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=</a:t>
            </a:r>
            <a:r>
              <a:rPr kumimoji="0" lang="en-US" altLang="en-US" sz="2000"/>
              <a:t> </a:t>
            </a:r>
            <a:r>
              <a:rPr kumimoji="0" lang="en-US" altLang="en-US" sz="2000" b="1">
                <a:latin typeface="Arial" panose="020B0604020202020204" pitchFamily="34" charset="0"/>
              </a:rPr>
              <a:t>do</a:t>
            </a:r>
            <a:r>
              <a:rPr kumimoji="0" lang="en-US" altLang="en-US" sz="2000"/>
              <a:t>   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</a:t>
            </a:r>
            <a:r>
              <a:rPr kumimoji="0" lang="en-US" altLang="en-US" sz="2000">
                <a:latin typeface="Consolas" panose="020B0609020204030204" pitchFamily="49" charset="0"/>
              </a:rPr>
              <a:t>c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&lt;-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getChar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</a:t>
            </a:r>
            <a:r>
              <a:rPr kumimoji="0" lang="en-US" altLang="en-US" sz="2000" b="1">
                <a:latin typeface="Arial" panose="020B0604020202020204" pitchFamily="34" charset="0"/>
              </a:rPr>
              <a:t>if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c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/=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'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'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</a:t>
            </a:r>
            <a:r>
              <a:rPr kumimoji="0" lang="en-US" altLang="en-US" sz="2000" b="1">
                <a:latin typeface="Arial" panose="020B0604020202020204" pitchFamily="34" charset="0"/>
              </a:rPr>
              <a:t>then</a:t>
            </a:r>
            <a:r>
              <a:rPr kumimoji="0" lang="en-US" altLang="en-US" sz="2000"/>
              <a:t> </a:t>
            </a:r>
            <a:r>
              <a:rPr kumimoji="0" lang="en-US" altLang="en-US" sz="2000" b="1">
                <a:latin typeface="Arial" panose="020B0604020202020204" pitchFamily="34" charset="0"/>
              </a:rPr>
              <a:t>do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putChar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c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    </a:t>
            </a:r>
            <a:r>
              <a:rPr kumimoji="0" lang="en-US" altLang="en-US" sz="2000">
                <a:latin typeface="Consolas" panose="020B0609020204030204" pitchFamily="49" charset="0"/>
              </a:rPr>
              <a:t>main</a:t>
            </a:r>
            <a:r>
              <a:rPr kumimoji="0" lang="en-US" altLang="en-US" sz="2000"/>
              <a:t>  </a:t>
            </a:r>
            <a:endParaRPr kumimoji="0" lang="en-US" altLang="en-US" sz="200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/>
              <a:t>        </a:t>
            </a:r>
            <a:r>
              <a:rPr kumimoji="0" lang="en-US" altLang="en-US" sz="2000" b="1">
                <a:latin typeface="Arial" panose="020B0604020202020204" pitchFamily="34" charset="0"/>
              </a:rPr>
              <a:t>else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return</a:t>
            </a:r>
            <a:r>
              <a:rPr kumimoji="0" lang="en-US" altLang="en-US" sz="2000"/>
              <a:t> </a:t>
            </a:r>
            <a:r>
              <a:rPr kumimoji="0" lang="en-US" altLang="en-US" sz="2000">
                <a:latin typeface="Consolas" panose="020B0609020204030204" pitchFamily="49" charset="0"/>
              </a:rPr>
              <a:t>()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1">
            <a:extLst>
              <a:ext uri="{FF2B5EF4-FFF2-40B4-BE49-F238E27FC236}">
                <a16:creationId xmlns:a16="http://schemas.microsoft.com/office/drawing/2014/main" id="{41F10366-DD0D-1989-2D00-14F64046547F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0F96D1A-CF31-4750-AB27-2C5BA740913B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en-US" sz="1400"/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DC42028E-514E-E430-FE73-066F50977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260350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More advanced functionality is available in Control.Monad: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B59A0D19-4F17-6B7B-E6FD-BCFC07E1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433513"/>
            <a:ext cx="8397875" cy="3381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</a:rPr>
              <a:t>import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Control.Monad</a:t>
            </a:r>
            <a:r>
              <a:rPr kumimoji="0" lang="en-US" altLang="en-US"/>
              <a:t>  </a:t>
            </a:r>
            <a:endParaRPr kumimoji="0" lang="en-US" altLang="en-US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latin typeface="Arial" panose="020B0604020202020204" pitchFamily="34" charset="0"/>
              </a:rPr>
              <a:t>import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Data.Char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latin typeface="Consolas" panose="020B0609020204030204" pitchFamily="49" charset="0"/>
              </a:rPr>
              <a:t>main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=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forever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$</a:t>
            </a:r>
            <a:r>
              <a:rPr kumimoji="0" lang="en-US" altLang="en-US"/>
              <a:t> </a:t>
            </a:r>
            <a:r>
              <a:rPr kumimoji="0" lang="en-US" altLang="en-US" b="1">
                <a:latin typeface="Arial" panose="020B0604020202020204" pitchFamily="34" charset="0"/>
              </a:rPr>
              <a:t>do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putStr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"Give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some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input: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"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l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&lt;-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getLine</a:t>
            </a:r>
            <a:r>
              <a:rPr kumimoji="0" lang="en-US" altLang="en-US"/>
              <a:t>  </a:t>
            </a:r>
            <a:endParaRPr kumimoji="0" lang="en-US" altLang="en-US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    </a:t>
            </a:r>
            <a:r>
              <a:rPr kumimoji="0" lang="en-US" altLang="en-US">
                <a:latin typeface="Consolas" panose="020B0609020204030204" pitchFamily="49" charset="0"/>
              </a:rPr>
              <a:t>putStrLn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$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map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toUpper</a:t>
            </a:r>
            <a:r>
              <a:rPr kumimoji="0" lang="en-US" altLang="en-US"/>
              <a:t> </a:t>
            </a:r>
            <a:r>
              <a:rPr kumimoji="0" lang="en-US" altLang="en-US">
                <a:latin typeface="Consolas" panose="020B0609020204030204" pitchFamily="49" charset="0"/>
              </a:rPr>
              <a:t>l</a:t>
            </a:r>
            <a:r>
              <a:rPr kumimoji="0" lang="en-US" altLang="en-US" sz="2000"/>
              <a:t> </a:t>
            </a:r>
            <a:endParaRPr kumimoji="0" lang="en-US" altLang="en-US" sz="200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0420" name="Text Box 2">
            <a:extLst>
              <a:ext uri="{FF2B5EF4-FFF2-40B4-BE49-F238E27FC236}">
                <a16:creationId xmlns:a16="http://schemas.microsoft.com/office/drawing/2014/main" id="{D7377C30-D383-9137-E887-306316DF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175250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(Will indefinitely ask for input and print it back out capitalized.)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1">
            <a:extLst>
              <a:ext uri="{FF2B5EF4-FFF2-40B4-BE49-F238E27FC236}">
                <a16:creationId xmlns:a16="http://schemas.microsoft.com/office/drawing/2014/main" id="{B0E7E64D-20AC-3FA7-D3BC-6F6FFD620C0B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0E5AB9D-1B46-4C74-A1AA-518F6EA8F8D7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en-US" sz="1400"/>
          </a:p>
        </p:txBody>
      </p:sp>
      <p:sp>
        <p:nvSpPr>
          <p:cNvPr id="660482" name="Text Box 2">
            <a:extLst>
              <a:ext uri="{FF2B5EF4-FFF2-40B4-BE49-F238E27FC236}">
                <a16:creationId xmlns:a16="http://schemas.microsoft.com/office/drawing/2014/main" id="{618749A1-28FC-3967-12CF-C811048D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963613"/>
            <a:ext cx="8510587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Other functions: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sequence: takes list of I/O actions and does them one after the other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mapM</a:t>
            </a:r>
            <a:r>
              <a:rPr lang="en-US" dirty="0"/>
              <a:t>: takes a function (which returns an I/O) and maps it over a list</a:t>
            </a:r>
          </a:p>
          <a:p>
            <a:pPr marL="457200" indent="-457200">
              <a:buFont typeface="Arial"/>
              <a:buChar char="•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Others available in </a:t>
            </a:r>
            <a:r>
              <a:rPr lang="en-US" dirty="0" err="1"/>
              <a:t>Control.Monad</a:t>
            </a:r>
            <a:r>
              <a:rPr lang="en-US" dirty="0"/>
              <a:t>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/>
              <a:t>when: takes </a:t>
            </a:r>
            <a:r>
              <a:rPr lang="en-US" dirty="0" err="1"/>
              <a:t>boolean</a:t>
            </a:r>
            <a:r>
              <a:rPr lang="en-US" dirty="0"/>
              <a:t> and I/O action.  If </a:t>
            </a:r>
            <a:r>
              <a:rPr lang="en-US" dirty="0" err="1"/>
              <a:t>bool</a:t>
            </a:r>
            <a:r>
              <a:rPr lang="en-US" dirty="0"/>
              <a:t> is true, returns same I/O, and if false, does a return instead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1">
            <a:extLst>
              <a:ext uri="{FF2B5EF4-FFF2-40B4-BE49-F238E27FC236}">
                <a16:creationId xmlns:a16="http://schemas.microsoft.com/office/drawing/2014/main" id="{F1B39329-050B-B9F2-D5FC-9F35E0455E19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66FB9F8-887F-46F5-94AA-EC28B28B7300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en-US" sz="14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E89F4EC-A0C0-2BF9-38D4-A91A4FD4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63675"/>
            <a:ext cx="8510588" cy="35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Scripting functionality deals with I/O as a necessity.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module </a:t>
            </a:r>
            <a:r>
              <a:rPr lang="en-US" dirty="0" err="1"/>
              <a:t>System.Environment</a:t>
            </a:r>
            <a:r>
              <a:rPr lang="en-US" dirty="0"/>
              <a:t> has several to help with this: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getArgs</a:t>
            </a:r>
            <a:r>
              <a:rPr lang="en-US" dirty="0"/>
              <a:t>: returns a list of the arguments that the program was run with</a:t>
            </a:r>
          </a:p>
          <a:p>
            <a:pPr marL="457200" indent="-457200">
              <a:buFont typeface="Arial"/>
              <a:buChar char="•"/>
              <a:defRPr/>
            </a:pPr>
            <a:r>
              <a:rPr lang="en-US" dirty="0" err="1"/>
              <a:t>getProgName</a:t>
            </a:r>
            <a:r>
              <a:rPr lang="en-US" dirty="0"/>
              <a:t>: returns the string which is the program name 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17545C0-724C-36CF-46C1-AF435EDC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476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An example: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chemeClr val="tx2"/>
                </a:solidFill>
                <a:latin typeface="Arial Black" panose="020B0A04020102020204" pitchFamily="34" charset="0"/>
              </a:rPr>
              <a:t>System Level programming</a:t>
            </a:r>
          </a:p>
        </p:txBody>
      </p:sp>
      <p:sp>
        <p:nvSpPr>
          <p:cNvPr id="62468" name="Text Box 2">
            <a:extLst>
              <a:ext uri="{FF2B5EF4-FFF2-40B4-BE49-F238E27FC236}">
                <a16:creationId xmlns:a16="http://schemas.microsoft.com/office/drawing/2014/main" id="{5E9BFDBB-AA4F-3E16-E5EB-E2FB3ED6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5160963"/>
            <a:ext cx="85105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(Note: I’ll be assuming you compile using “</a:t>
            </a:r>
            <a:r>
              <a:rPr kumimoji="0" lang="en-US" altLang="ja-JP"/>
              <a:t>ghc –make myprogram</a:t>
            </a:r>
            <a:r>
              <a:rPr kumimoji="0" lang="en-US" altLang="en-US"/>
              <a:t>”</a:t>
            </a:r>
            <a:r>
              <a:rPr kumimoji="0" lang="en-US" altLang="ja-JP"/>
              <a:t> and then running </a:t>
            </a:r>
            <a:r>
              <a:rPr kumimoji="0" lang="en-US" altLang="en-US"/>
              <a:t>“</a:t>
            </a:r>
            <a:r>
              <a:rPr kumimoji="0" lang="en-US" altLang="ja-JP"/>
              <a:t>./myprogram</a:t>
            </a:r>
            <a:r>
              <a:rPr kumimoji="0" lang="en-US" altLang="en-US"/>
              <a:t>”</a:t>
            </a:r>
            <a:r>
              <a:rPr kumimoji="0" lang="en-US" altLang="ja-JP"/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But you could also do “</a:t>
            </a:r>
            <a:r>
              <a:rPr kumimoji="0" lang="en-US" altLang="ja-JP"/>
              <a:t>runhaskell myprogram.hs</a:t>
            </a:r>
            <a:r>
              <a:rPr kumimoji="0" lang="en-US" altLang="en-US"/>
              <a:t>”</a:t>
            </a:r>
            <a:r>
              <a:rPr kumimoji="0" lang="en-US" altLang="ja-JP"/>
              <a:t>.)</a:t>
            </a:r>
            <a:endParaRPr kumimoji="0"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1">
            <a:extLst>
              <a:ext uri="{FF2B5EF4-FFF2-40B4-BE49-F238E27FC236}">
                <a16:creationId xmlns:a16="http://schemas.microsoft.com/office/drawing/2014/main" id="{00ED68EB-8B1D-1821-6A4F-14A426802EFE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9F76F2B6-05E5-4C2B-BC78-5171660BF453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en-US" sz="1400"/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D059A969-0452-5334-2AF4-CC86AA30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71488"/>
            <a:ext cx="851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7B236A6D-B5DC-44C3-F4CA-225525D6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076325"/>
            <a:ext cx="8397875" cy="414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import System.Environment 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import Data.List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main = do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args &lt;- getArgs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progName &lt;- getProgName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putStrLn "The arguments are:"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mapM putStrLn args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putStrLn "The program name is:"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   putStrLn progName </a:t>
            </a:r>
          </a:p>
        </p:txBody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F6192294-91AF-8BC4-D6DF-0F1D037E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71463"/>
            <a:ext cx="851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 example: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1">
            <a:extLst>
              <a:ext uri="{FF2B5EF4-FFF2-40B4-BE49-F238E27FC236}">
                <a16:creationId xmlns:a16="http://schemas.microsoft.com/office/drawing/2014/main" id="{0A63F76F-9E78-B060-B054-CB246A7A823C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A9E5094-FFBD-482B-A77B-1C0B20B9C588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en-US" sz="1400"/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CF433260-26E6-66DF-2AE4-514475D6A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471488"/>
            <a:ext cx="8510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D888A75F-9D82-33E5-FB2B-16BD97AF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974725"/>
            <a:ext cx="8397875" cy="4351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$ ./arg-test first second w00t "multi word arg"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The arguments are: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first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second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w00t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multi word arg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The program name is: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arg-test </a:t>
            </a:r>
          </a:p>
        </p:txBody>
      </p:sp>
      <p:sp>
        <p:nvSpPr>
          <p:cNvPr id="64516" name="Text Box 2">
            <a:extLst>
              <a:ext uri="{FF2B5EF4-FFF2-40B4-BE49-F238E27FC236}">
                <a16:creationId xmlns:a16="http://schemas.microsoft.com/office/drawing/2014/main" id="{C269FB76-32B9-D6D5-875D-1FEF2F1AD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44475"/>
            <a:ext cx="851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The output: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>
            <a:extLst>
              <a:ext uri="{FF2B5EF4-FFF2-40B4-BE49-F238E27FC236}">
                <a16:creationId xmlns:a16="http://schemas.microsoft.com/office/drawing/2014/main" id="{4D1D6D8B-A6EB-AC55-ADFF-4491F3AB7277}"/>
              </a:ext>
            </a:extLst>
          </p:cNvPr>
          <p:cNvSpPr txBox="1">
            <a:spLocks noGrp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12E0667-7A24-4888-AEAD-77B62E685FCE}" type="slidenum">
              <a:rPr kumimoji="0" lang="en-US" altLang="en-US" sz="1400"/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/>
          </a:p>
        </p:txBody>
      </p:sp>
      <p:sp>
        <p:nvSpPr>
          <p:cNvPr id="19458" name="Text Box 3">
            <a:extLst>
              <a:ext uri="{FF2B5EF4-FFF2-40B4-BE49-F238E27FC236}">
                <a16:creationId xmlns:a16="http://schemas.microsoft.com/office/drawing/2014/main" id="{A2EB885D-4920-E05C-9630-0582DF7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930275"/>
            <a:ext cx="8389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And finally, we can use these things: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BFC3BAFE-050F-FAE1-8AF1-E8238A4D5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870075"/>
            <a:ext cx="8262938" cy="3335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ghci&gt; Red == Red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True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ghci&gt; Red == Yellow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False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ghci&gt; Red `elem` [Red, Yellow, Green]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True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ghci&gt; [Red, Yellow, Green]  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FFFF"/>
                </a:solidFill>
                <a:latin typeface="Consolas" panose="020B0609020204030204" pitchFamily="49" charset="0"/>
              </a:rPr>
              <a:t>[Red light,Yellow light,Green light]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2">
            <a:extLst>
              <a:ext uri="{FF2B5EF4-FFF2-40B4-BE49-F238E27FC236}">
                <a16:creationId xmlns:a16="http://schemas.microsoft.com/office/drawing/2014/main" id="{8440F847-0466-4CF5-BC3C-EDABD6B42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664C24-249F-45D4-BB34-77C409AAD33F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ED223B2-1225-3251-C4A9-C8CAEC074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0663"/>
            <a:ext cx="7772400" cy="685800"/>
          </a:xfrm>
        </p:spPr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854BCFF-9B41-C410-039A-8D10BD96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946150"/>
            <a:ext cx="8224838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So far, we</a:t>
            </a:r>
            <a:r>
              <a:rPr kumimoji="0" lang="ja-JP" altLang="en-US"/>
              <a:t>’</a:t>
            </a:r>
            <a:r>
              <a:rPr kumimoji="0" lang="en-US" altLang="ja-JP"/>
              <a:t>ve been using built-in functions provided in the Haskell prelude.  This is a subset of a larger library that is provided with any installation of Haskell. (Google for Hoogle to see a handy search engine for these.)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Examples of other modules: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lists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concurrent programming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complex numbers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char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sets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 - …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1">
            <a:extLst>
              <a:ext uri="{FF2B5EF4-FFF2-40B4-BE49-F238E27FC236}">
                <a16:creationId xmlns:a16="http://schemas.microsoft.com/office/drawing/2014/main" id="{7FF0AD35-5ACF-91C1-6F5E-9DF17D823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7AD7B8-4544-4F6D-9201-BDF95B491065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/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FB16BE0A-282E-75C2-810E-1A66D210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55588"/>
            <a:ext cx="83375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Example: Data.List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To load a module, we need to import it: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0ACCDA7F-D84B-6308-F585-1EA6D8A7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013200"/>
            <a:ext cx="7223125" cy="1031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numUniques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::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(Eq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a)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[a]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-&gt;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Int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numUniques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length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nub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0C4A6DA-9B1A-5CA5-23A7-CA539255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1981200"/>
            <a:ext cx="3508375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import Data.List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1E5C2AC6-C5D6-CEE4-A03D-4BE2EFE16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2895600"/>
            <a:ext cx="82502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All the functions in this module are immediately available: </a:t>
            </a:r>
          </a:p>
        </p:txBody>
      </p:sp>
      <p:sp>
        <p:nvSpPr>
          <p:cNvPr id="21510" name="AutoShape 5">
            <a:extLst>
              <a:ext uri="{FF2B5EF4-FFF2-40B4-BE49-F238E27FC236}">
                <a16:creationId xmlns:a16="http://schemas.microsoft.com/office/drawing/2014/main" id="{C29CD13A-01CD-EA92-AE8D-05D90F9B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88" y="5165725"/>
            <a:ext cx="5434012" cy="1487488"/>
          </a:xfrm>
          <a:prstGeom prst="wedgeRoundRectCallout">
            <a:avLst>
              <a:gd name="adj1" fmla="val -16083"/>
              <a:gd name="adj2" fmla="val -7049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This is a function in Data.List that removes duplicates from a list.</a:t>
            </a:r>
          </a:p>
        </p:txBody>
      </p:sp>
      <p:sp>
        <p:nvSpPr>
          <p:cNvPr id="21511" name="AutoShape 5">
            <a:extLst>
              <a:ext uri="{FF2B5EF4-FFF2-40B4-BE49-F238E27FC236}">
                <a16:creationId xmlns:a16="http://schemas.microsoft.com/office/drawing/2014/main" id="{6685470F-9900-D94B-FE4D-29240244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8450"/>
            <a:ext cx="2703513" cy="1028700"/>
          </a:xfrm>
          <a:prstGeom prst="wedgeRoundRectCallout">
            <a:avLst>
              <a:gd name="adj1" fmla="val 120171"/>
              <a:gd name="adj2" fmla="val -10293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/>
              <a:t>function </a:t>
            </a:r>
          </a:p>
          <a:p>
            <a:pPr algn="ctr"/>
            <a:r>
              <a:rPr lang="en-US" altLang="en-US"/>
              <a:t>concatenation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1">
            <a:extLst>
              <a:ext uri="{FF2B5EF4-FFF2-40B4-BE49-F238E27FC236}">
                <a16:creationId xmlns:a16="http://schemas.microsoft.com/office/drawing/2014/main" id="{503D0541-D563-7351-3298-A0E11B630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DF3319-1FF8-4154-BEAC-C37AE4DD8843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/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8ED9DA1D-2F75-8381-A959-80CA12EF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5613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You can also load modules from the command prompt: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4924DAF5-1F78-9E9B-F3F8-C5956AE63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1447800"/>
            <a:ext cx="4843462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:m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+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Data.List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D7F5A9BF-E7C7-4373-7C28-625F6B62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2346325"/>
            <a:ext cx="423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Or several at once:</a:t>
            </a:r>
          </a:p>
        </p:txBody>
      </p:sp>
      <p:sp>
        <p:nvSpPr>
          <p:cNvPr id="22533" name="Text Box 7">
            <a:extLst>
              <a:ext uri="{FF2B5EF4-FFF2-40B4-BE49-F238E27FC236}">
                <a16:creationId xmlns:a16="http://schemas.microsoft.com/office/drawing/2014/main" id="{5F77D2DD-A72D-59AD-66E1-230916743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099050"/>
            <a:ext cx="7650162" cy="1031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import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Data.List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(nub,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sort)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import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Data.List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hiding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(nub)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2534" name="Text Box 3">
            <a:extLst>
              <a:ext uri="{FF2B5EF4-FFF2-40B4-BE49-F238E27FC236}">
                <a16:creationId xmlns:a16="http://schemas.microsoft.com/office/drawing/2014/main" id="{81F24499-AF5E-39D9-576B-96A71F93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270250"/>
            <a:ext cx="8247062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>
                <a:solidFill>
                  <a:srgbClr val="AAAAAA"/>
                </a:solidFill>
                <a:latin typeface="Consolas" panose="020B0609020204030204" pitchFamily="49" charset="0"/>
              </a:rPr>
              <a:t>ghci&gt;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:m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89C6F4"/>
                </a:solidFill>
                <a:latin typeface="Consolas" panose="020B0609020204030204" pitchFamily="49" charset="0"/>
              </a:rPr>
              <a:t>+</a:t>
            </a:r>
            <a:r>
              <a:rPr kumimoji="0" lang="en-US" altLang="en-US">
                <a:solidFill>
                  <a:srgbClr val="89C6F4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Data.List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Data.Set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290ED2BE-0B14-20D8-CA5F-69B8401F3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25925"/>
            <a:ext cx="8010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Or import only some, or all but some: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1">
            <a:extLst>
              <a:ext uri="{FF2B5EF4-FFF2-40B4-BE49-F238E27FC236}">
                <a16:creationId xmlns:a16="http://schemas.microsoft.com/office/drawing/2014/main" id="{DB0A345F-80B1-3F87-1119-E457DB9FC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EF0B16-F21A-4FB4-8ABC-087CCEFA53DA}" type="slidenum">
              <a:rPr kumimoji="0"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/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C1FECF94-6DB5-351F-0727-B62159E96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319088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If duplication of names is an issue, can extend the namespace: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719BF789-76BD-92DF-71AB-C61AE5CE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1265238"/>
            <a:ext cx="5373687" cy="55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import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qualified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Data.Map</a:t>
            </a:r>
            <a:endParaRPr kumimoji="0" lang="en-US" altLang="en-US" sz="2400">
              <a:latin typeface="Lucida Sans Typewriter" panose="020B0509030504030204" pitchFamily="49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4F8FD2C-E2FE-721D-6376-18198512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421063"/>
            <a:ext cx="7893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When the Data.Map gets a bit long, we can provide an alias: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016BA3B1-5C27-6FDF-C03D-06DF8D91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4591050"/>
            <a:ext cx="6080125" cy="561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import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qualified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Data.Map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 b="1">
                <a:solidFill>
                  <a:srgbClr val="89C6F4"/>
                </a:solidFill>
                <a:latin typeface="Arial" panose="020B0604020202020204" pitchFamily="34" charset="0"/>
              </a:rPr>
              <a:t>as</a:t>
            </a:r>
            <a:r>
              <a:rPr kumimoji="0" lang="en-US" altLang="en-US">
                <a:solidFill>
                  <a:srgbClr val="FFFFFF"/>
                </a:solidFill>
              </a:rPr>
              <a:t> </a:t>
            </a:r>
            <a:r>
              <a:rPr kumimoji="0" lang="en-US" altLang="en-US">
                <a:solidFill>
                  <a:srgbClr val="FFFFFF"/>
                </a:solidFill>
                <a:latin typeface="Consolas" panose="020B0609020204030204" pitchFamily="49" charset="0"/>
              </a:rPr>
              <a:t>M</a:t>
            </a:r>
            <a:r>
              <a:rPr kumimoji="0" lang="en-US" altLang="en-US">
                <a:solidFill>
                  <a:srgbClr val="FFFFFF"/>
                </a:solidFill>
              </a:rPr>
              <a:t>  </a:t>
            </a:r>
            <a:endParaRPr kumimoji="0" lang="en-US" altLang="en-US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12410F78-5572-11A9-5B4D-B4BBA060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302250"/>
            <a:ext cx="7893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And now we can just type M.filter, and the normal list filter will just be filter.</a:t>
            </a:r>
          </a:p>
        </p:txBody>
      </p:sp>
      <p:sp>
        <p:nvSpPr>
          <p:cNvPr id="23559" name="Text Box 2">
            <a:extLst>
              <a:ext uri="{FF2B5EF4-FFF2-40B4-BE49-F238E27FC236}">
                <a16:creationId xmlns:a16="http://schemas.microsoft.com/office/drawing/2014/main" id="{ECAB19B3-C74F-E074-5A80-C191BA1E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111375"/>
            <a:ext cx="85105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z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y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/>
              <a:t>This imports the functions, but we have to use Data.Map to use them – like Data.Map.filter.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9703</TotalTime>
  <Words>2139</Words>
  <Application>Microsoft Office PowerPoint</Application>
  <PresentationFormat>On-screen Show (4:3)</PresentationFormat>
  <Paragraphs>482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FUN Template</vt:lpstr>
      <vt:lpstr>PowerPoint Presentation</vt:lpstr>
      <vt:lpstr>Recap of Typeclasses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our own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Putting it together: Arithmetic Expressions</vt:lpstr>
      <vt:lpstr>PowerPoint Presentation</vt:lpstr>
      <vt:lpstr>PowerPoint Presentation</vt:lpstr>
      <vt:lpstr>PowerPoint Presentation</vt:lpstr>
      <vt:lpstr>PowerPoint Presentation</vt:lpstr>
      <vt:lpstr>File I/O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Microsoft Office User</cp:lastModifiedBy>
  <cp:revision>251</cp:revision>
  <cp:lastPrinted>2001-01-08T13:31:40Z</cp:lastPrinted>
  <dcterms:created xsi:type="dcterms:W3CDTF">2000-11-20T11:40:19Z</dcterms:created>
  <dcterms:modified xsi:type="dcterms:W3CDTF">2024-02-12T19:03:50Z</dcterms:modified>
</cp:coreProperties>
</file>