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80" r:id="rId4"/>
    <p:sldId id="282" r:id="rId5"/>
    <p:sldId id="288" r:id="rId6"/>
    <p:sldId id="264" r:id="rId7"/>
    <p:sldId id="258" r:id="rId8"/>
    <p:sldId id="259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62" r:id="rId24"/>
    <p:sldId id="263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90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7982AAB-4586-CE4C-B85A-11E71F8D959E}" type="datetimeFigureOut">
              <a:rPr lang="en-US" smtClean="0"/>
              <a:t>3/23/2024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on scanning: NFAs and Flex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4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NFAs more powerful?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DFAs take exactly one transition each input</a:t>
            </a:r>
          </a:p>
          <a:p>
            <a:r>
              <a:rPr lang="en-US" sz="3200" dirty="0"/>
              <a:t>We can think of an NFA as modeling “all possible” transitions simultaneously</a:t>
            </a:r>
          </a:p>
          <a:p>
            <a:r>
              <a:rPr lang="en-US" sz="3200" dirty="0"/>
              <a:t>Can NFAs describe more languages than DFAs? E.g. could they recognize the language of balanced parentheses?</a:t>
            </a:r>
          </a:p>
          <a:p>
            <a:r>
              <a:rPr lang="en-US" sz="3200" dirty="0"/>
              <a:t>Theorem: Every NFA has an equivalent DFA.</a:t>
            </a:r>
          </a:p>
          <a:p>
            <a:r>
              <a:rPr lang="en-US" sz="3200" dirty="0"/>
              <a:t>Both just recognize the regular languages, even though NFAs seem more powerful!</a:t>
            </a:r>
          </a:p>
        </p:txBody>
      </p:sp>
    </p:spTree>
    <p:extLst>
      <p:ext uri="{BB962C8B-B14F-4D97-AF65-F5344CB8AC3E}">
        <p14:creationId xmlns:p14="http://schemas.microsoft.com/office/powerpoint/2010/main" val="62268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NFAs to DFAs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convert, mimic set of possible states given an input</a:t>
            </a:r>
          </a:p>
          <a:p>
            <a:r>
              <a:rPr lang="en-US" sz="3200" dirty="0"/>
              <a:t>A state is an accept state if any state in it is an accept state – that means the string could have ended in an accept state, and so is in the language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</p:txBody>
      </p:sp>
      <p:pic>
        <p:nvPicPr>
          <p:cNvPr id="4" name="Picture 3" descr="Screen Shot 2017-01-23 at 12.21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3562"/>
            <a:ext cx="6992591" cy="16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36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3639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You may ask: why do we care about NFAs? </a:t>
            </a:r>
          </a:p>
          <a:p>
            <a:r>
              <a:rPr lang="en-US" sz="3200" dirty="0"/>
              <a:t>Well, in terms of defining a parser, we usually start with regular expressions.</a:t>
            </a:r>
          </a:p>
          <a:p>
            <a:r>
              <a:rPr lang="en-US" sz="3200" dirty="0"/>
              <a:t>We then need a DFA (since NFAs are harder to code). </a:t>
            </a:r>
          </a:p>
          <a:p>
            <a:pPr lvl="1"/>
            <a:r>
              <a:rPr lang="en-US" sz="3000" dirty="0"/>
              <a:t>However, getting from a regular expression to a DFA in one step is difficult.</a:t>
            </a:r>
          </a:p>
          <a:p>
            <a:pPr lvl="1"/>
            <a:r>
              <a:rPr lang="en-US" sz="3000" dirty="0"/>
              <a:t>Instead, programs convert to an NFA, and THEN to a DFA.</a:t>
            </a:r>
          </a:p>
          <a:p>
            <a:pPr lvl="1"/>
            <a:r>
              <a:rPr lang="en-US" sz="3000" dirty="0"/>
              <a:t>Somewhat un-intuitively, this winds up being easier to code.</a:t>
            </a:r>
          </a:p>
        </p:txBody>
      </p:sp>
    </p:spTree>
    <p:extLst>
      <p:ext uri="{BB962C8B-B14F-4D97-AF65-F5344CB8AC3E}">
        <p14:creationId xmlns:p14="http://schemas.microsoft.com/office/powerpoint/2010/main" val="279396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The construction process for NFAs is pretty easy.</a:t>
            </a:r>
          </a:p>
          <a:p>
            <a:r>
              <a:rPr lang="en-US" sz="3200" dirty="0"/>
              <a:t>Recall how a regular expression is defined:</a:t>
            </a:r>
          </a:p>
          <a:p>
            <a:pPr lvl="1"/>
            <a:r>
              <a:rPr lang="en-US" sz="3000" dirty="0"/>
              <a:t>A single character or </a:t>
            </a:r>
            <a:r>
              <a:rPr lang="en-US" sz="3000" dirty="0" err="1"/>
              <a:t>ε</a:t>
            </a:r>
            <a:endParaRPr lang="en-US" sz="3000" dirty="0"/>
          </a:p>
          <a:p>
            <a:pPr lvl="1"/>
            <a:r>
              <a:rPr lang="en-US" sz="3000" dirty="0"/>
              <a:t>Concatenation</a:t>
            </a:r>
          </a:p>
          <a:p>
            <a:pPr lvl="1"/>
            <a:r>
              <a:rPr lang="en-US" sz="3000" dirty="0"/>
              <a:t>An “or”</a:t>
            </a:r>
          </a:p>
          <a:p>
            <a:pPr lvl="1"/>
            <a:r>
              <a:rPr lang="en-US" sz="3000" dirty="0" err="1"/>
              <a:t>Kleene</a:t>
            </a:r>
            <a:r>
              <a:rPr lang="en-US" sz="3000" dirty="0"/>
              <a:t> star</a:t>
            </a:r>
          </a:p>
          <a:p>
            <a:r>
              <a:rPr lang="en-US" sz="3200" dirty="0"/>
              <a:t>So all we need to do is show how to do each of these in an NFA (and how to combine them)</a:t>
            </a:r>
          </a:p>
        </p:txBody>
      </p:sp>
    </p:spTree>
    <p:extLst>
      <p:ext uri="{BB962C8B-B14F-4D97-AF65-F5344CB8AC3E}">
        <p14:creationId xmlns:p14="http://schemas.microsoft.com/office/powerpoint/2010/main" val="104097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Easy first step: What is the NFA for a single character, or for the empty string?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Now: what if I have NFAs for 2 regular expressions, and want to concatenate?</a:t>
            </a:r>
          </a:p>
        </p:txBody>
      </p:sp>
    </p:spTree>
    <p:extLst>
      <p:ext uri="{BB962C8B-B14F-4D97-AF65-F5344CB8AC3E}">
        <p14:creationId xmlns:p14="http://schemas.microsoft.com/office/powerpoint/2010/main" val="589954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bit harder: what about an “or” or </a:t>
            </a:r>
            <a:r>
              <a:rPr lang="en-US" sz="3200" dirty="0" err="1"/>
              <a:t>Kleene</a:t>
            </a:r>
            <a:r>
              <a:rPr lang="en-US" sz="3200" dirty="0"/>
              <a:t> star?</a:t>
            </a:r>
          </a:p>
        </p:txBody>
      </p:sp>
    </p:spTree>
    <p:extLst>
      <p:ext uri="{BB962C8B-B14F-4D97-AF65-F5344CB8AC3E}">
        <p14:creationId xmlns:p14="http://schemas.microsoft.com/office/powerpoint/2010/main" val="54175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Final picture (2.7 in book):</a:t>
            </a:r>
          </a:p>
        </p:txBody>
      </p:sp>
      <p:pic>
        <p:nvPicPr>
          <p:cNvPr id="4" name="Picture 3" descr="f02-07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602" y="2115008"/>
            <a:ext cx="5616575" cy="453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235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decimals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d = [0-9], then decimals are: d* (.d | d. ) d*</a:t>
            </a:r>
          </a:p>
        </p:txBody>
      </p:sp>
      <p:pic>
        <p:nvPicPr>
          <p:cNvPr id="4" name="Picture 3" descr="f02-08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07" y="2221799"/>
            <a:ext cx="5905500" cy="441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4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NFAs to DFAs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/>
          </a:bodyPr>
          <a:lstStyle/>
          <a:p>
            <a:r>
              <a:rPr lang="en-US" sz="3200" dirty="0"/>
              <a:t>NFAs are hard to compute with, but easy to specify</a:t>
            </a:r>
          </a:p>
          <a:p>
            <a:pPr lvl="1"/>
            <a:r>
              <a:rPr lang="en-US" sz="3000" dirty="0"/>
              <a:t>“Guessing” the right transition if there are multiple transitions is hard to code</a:t>
            </a:r>
          </a:p>
          <a:p>
            <a:pPr lvl="1"/>
            <a:r>
              <a:rPr lang="en-US" sz="3000" dirty="0"/>
              <a:t>DFAs are unambiguous. Much easier to convert to DFA and then compute, even though it can get bigger.</a:t>
            </a:r>
          </a:p>
          <a:p>
            <a:pPr lvl="1"/>
            <a:r>
              <a:rPr lang="en-US" sz="3000" dirty="0"/>
              <a:t>(Side note: how much bigger?)</a:t>
            </a:r>
          </a:p>
          <a:p>
            <a:r>
              <a:rPr lang="en-US" sz="3200" dirty="0"/>
              <a:t>A practical approach is to go:</a:t>
            </a:r>
            <a:br>
              <a:rPr lang="en-US" sz="3200" dirty="0"/>
            </a:br>
            <a:r>
              <a:rPr lang="en-US" sz="3200" dirty="0"/>
              <a:t>     </a:t>
            </a:r>
            <a:r>
              <a:rPr lang="en-US" sz="3200" dirty="0" err="1"/>
              <a:t>RegEx</a:t>
            </a:r>
            <a:r>
              <a:rPr lang="en-US" sz="3200" dirty="0"/>
              <a:t> =&gt; NFA =&gt; DFA</a:t>
            </a:r>
          </a:p>
        </p:txBody>
      </p:sp>
    </p:spTree>
    <p:extLst>
      <p:ext uri="{BB962C8B-B14F-4D97-AF65-F5344CB8AC3E}">
        <p14:creationId xmlns:p14="http://schemas.microsoft.com/office/powerpoint/2010/main" val="97592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NFAs to DFAs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we automate this conversion on our last NFA (of decimals), we get:</a:t>
            </a:r>
          </a:p>
        </p:txBody>
      </p:sp>
      <p:pic>
        <p:nvPicPr>
          <p:cNvPr id="4" name="Picture 3" descr="f02-09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90" y="2803900"/>
            <a:ext cx="4962122" cy="385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7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Scanners: the first step in compilation</a:t>
            </a:r>
          </a:p>
          <a:p>
            <a:pPr lvl="1"/>
            <a:r>
              <a:rPr lang="en-US" sz="3000" dirty="0"/>
              <a:t>Divides the program into tokens, or smallest meaningful units</a:t>
            </a:r>
          </a:p>
          <a:p>
            <a:pPr lvl="1"/>
            <a:r>
              <a:rPr lang="en-US" sz="3000" dirty="0"/>
              <a:t>This makes later parsing much simpler</a:t>
            </a:r>
          </a:p>
          <a:p>
            <a:r>
              <a:rPr lang="en-US" sz="3200" dirty="0"/>
              <a:t>Theory end of things: tokenizing is equivalent to specifying a DFA, which recognizes a regular language</a:t>
            </a:r>
          </a:p>
        </p:txBody>
      </p:sp>
    </p:spTree>
    <p:extLst>
      <p:ext uri="{BB962C8B-B14F-4D97-AF65-F5344CB8AC3E}">
        <p14:creationId xmlns:p14="http://schemas.microsoft.com/office/powerpoint/2010/main" val="2536804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DFAs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396" y="1536192"/>
            <a:ext cx="3755624" cy="459028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In addition, scanners take this final DFA and minimize.  </a:t>
            </a:r>
          </a:p>
          <a:p>
            <a:pPr lvl="1"/>
            <a:r>
              <a:rPr lang="en-US" sz="3000" dirty="0"/>
              <a:t>(We won’t do this part by hand – I just want you to know that the computer does it automatically, to speed things up later.)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4" name="Picture 3" descr="f02-10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020" y="2215006"/>
            <a:ext cx="4407079" cy="307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142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DFAs (scanners)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So, given a DFA, code can be implemented in 2 ways:</a:t>
            </a:r>
          </a:p>
          <a:p>
            <a:pPr lvl="1"/>
            <a:r>
              <a:rPr lang="en-US" sz="3000" dirty="0"/>
              <a:t>A bunch of if/switch/case statements</a:t>
            </a:r>
          </a:p>
          <a:p>
            <a:pPr lvl="1"/>
            <a:r>
              <a:rPr lang="en-US" sz="3000" dirty="0"/>
              <a:t>A table and driver</a:t>
            </a:r>
          </a:p>
          <a:p>
            <a:r>
              <a:rPr lang="en-US" sz="3200" dirty="0"/>
              <a:t>Both have merits, and are described further in the book.</a:t>
            </a:r>
          </a:p>
          <a:p>
            <a:r>
              <a:rPr lang="en-US" sz="3200" dirty="0"/>
              <a:t>We’ll mainly use the second route in homework, simply because there are many good tools out there.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7082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Writing a pure DFA as a set of nested case statements is a surprisingly useful programming technique </a:t>
            </a:r>
          </a:p>
          <a:p>
            <a:pPr marL="782638" lvl="1"/>
            <a:r>
              <a:rPr lang="en-US" sz="2800" dirty="0"/>
              <a:t>though it's often easier to use </a:t>
            </a:r>
            <a:r>
              <a:rPr lang="en-US" sz="2800" dirty="0" err="1"/>
              <a:t>perl</a:t>
            </a:r>
            <a:r>
              <a:rPr lang="en-US" sz="2800" dirty="0"/>
              <a:t>, </a:t>
            </a:r>
            <a:r>
              <a:rPr lang="en-US" sz="2800" dirty="0" err="1"/>
              <a:t>awk</a:t>
            </a:r>
            <a:r>
              <a:rPr lang="en-US" sz="2800" dirty="0"/>
              <a:t>, </a:t>
            </a:r>
            <a:r>
              <a:rPr lang="en-US" sz="2800" dirty="0" err="1"/>
              <a:t>sed</a:t>
            </a:r>
            <a:endParaRPr lang="en-US" sz="2800" dirty="0"/>
          </a:p>
          <a:p>
            <a:pPr marL="782638" lvl="1"/>
            <a:r>
              <a:rPr lang="en-US" sz="2800" dirty="0"/>
              <a:t>for details see Figure 2.11</a:t>
            </a:r>
          </a:p>
          <a:p>
            <a:r>
              <a:rPr lang="en-US" sz="3200" dirty="0"/>
              <a:t>Table-driven DFA is what </a:t>
            </a:r>
            <a:r>
              <a:rPr lang="en-US" sz="3200" dirty="0" err="1"/>
              <a:t>lex</a:t>
            </a:r>
            <a:r>
              <a:rPr lang="en-US" sz="3200" dirty="0"/>
              <a:t> and </a:t>
            </a:r>
            <a:r>
              <a:rPr lang="en-US" sz="3200" dirty="0" err="1"/>
              <a:t>scangen</a:t>
            </a:r>
            <a:r>
              <a:rPr lang="en-US" sz="3200" dirty="0"/>
              <a:t> produce</a:t>
            </a:r>
          </a:p>
          <a:p>
            <a:pPr marL="782638" lvl="1"/>
            <a:r>
              <a:rPr lang="en-US" sz="2800" dirty="0" err="1"/>
              <a:t>lex</a:t>
            </a:r>
            <a:r>
              <a:rPr lang="en-US" sz="2800" dirty="0"/>
              <a:t> (flex) in the form of C code – this will be an upcoming homework</a:t>
            </a:r>
          </a:p>
          <a:p>
            <a:pPr marL="782638" lvl="1"/>
            <a:r>
              <a:rPr lang="en-US" sz="2800" dirty="0" err="1"/>
              <a:t>scangen</a:t>
            </a:r>
            <a:r>
              <a:rPr lang="en-US" sz="2800" dirty="0"/>
              <a:t> in the form of numeric tables and a separate driver (for details see Figure 2.12)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2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Certain languages are simply NOT regular.</a:t>
            </a:r>
          </a:p>
          <a:p>
            <a:r>
              <a:rPr lang="en-US" sz="3200" dirty="0"/>
              <a:t>Example: Consider the language 0</a:t>
            </a:r>
            <a:r>
              <a:rPr lang="en-US" sz="3200" baseline="30000" dirty="0"/>
              <a:t>n</a:t>
            </a:r>
            <a:r>
              <a:rPr lang="en-US" sz="3200" dirty="0"/>
              <a:t>1</a:t>
            </a:r>
            <a:r>
              <a:rPr lang="en-US" sz="3200" baseline="30000" dirty="0"/>
              <a:t>n</a:t>
            </a:r>
          </a:p>
          <a:p>
            <a:r>
              <a:rPr lang="en-US" sz="3200" dirty="0"/>
              <a:t>How would you do a regular expression of DFA/NFA for this one?</a:t>
            </a:r>
          </a:p>
        </p:txBody>
      </p:sp>
    </p:spTree>
    <p:extLst>
      <p:ext uri="{BB962C8B-B14F-4D97-AF65-F5344CB8AC3E}">
        <p14:creationId xmlns:p14="http://schemas.microsoft.com/office/powerpoint/2010/main" val="2392128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Unfortunately, we need things that are stronger than regular expressions.</a:t>
            </a:r>
          </a:p>
          <a:p>
            <a:r>
              <a:rPr lang="en-US" sz="3200" dirty="0"/>
              <a:t>A simple example: we need to recognize nested expressions</a:t>
            </a:r>
          </a:p>
          <a:p>
            <a:pPr marL="114300" indent="0">
              <a:buNone/>
            </a:pPr>
            <a:r>
              <a:rPr lang="en-US" sz="3200" dirty="0" err="1">
                <a:latin typeface="Courier New"/>
                <a:cs typeface="Courier New"/>
              </a:rPr>
              <a:t>expr</a:t>
            </a:r>
            <a:r>
              <a:rPr lang="en-US" sz="3200" dirty="0">
                <a:latin typeface="Courier New"/>
                <a:cs typeface="Courier New"/>
              </a:rPr>
              <a:t> -&gt; id | number | -</a:t>
            </a:r>
            <a:r>
              <a:rPr lang="en-US" sz="3200" dirty="0" err="1">
                <a:latin typeface="Courier New"/>
                <a:cs typeface="Courier New"/>
              </a:rPr>
              <a:t>expr</a:t>
            </a:r>
            <a:r>
              <a:rPr lang="en-US" sz="3200" dirty="0">
                <a:latin typeface="Courier New"/>
                <a:cs typeface="Courier New"/>
              </a:rPr>
              <a:t> |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       (</a:t>
            </a:r>
            <a:r>
              <a:rPr lang="en-US" sz="3200" dirty="0" err="1">
                <a:latin typeface="Courier New"/>
                <a:cs typeface="Courier New"/>
              </a:rPr>
              <a:t>expr</a:t>
            </a:r>
            <a:r>
              <a:rPr lang="en-US" sz="3200" dirty="0">
                <a:latin typeface="Courier New"/>
                <a:cs typeface="Courier New"/>
              </a:rPr>
              <a:t>)| </a:t>
            </a:r>
            <a:r>
              <a:rPr lang="en-US" sz="3200" dirty="0" err="1">
                <a:latin typeface="Courier New"/>
                <a:cs typeface="Courier New"/>
              </a:rPr>
              <a:t>expr</a:t>
            </a:r>
            <a:r>
              <a:rPr lang="en-US" sz="3200" dirty="0">
                <a:latin typeface="Courier New"/>
                <a:cs typeface="Courier New"/>
              </a:rPr>
              <a:t> op </a:t>
            </a:r>
            <a:r>
              <a:rPr lang="en-US" sz="3200" dirty="0" err="1">
                <a:latin typeface="Courier New"/>
                <a:cs typeface="Courier New"/>
              </a:rPr>
              <a:t>expr</a:t>
            </a:r>
            <a:endParaRPr lang="en-US" sz="3200" dirty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op -&gt; + | - | * | /</a:t>
            </a:r>
          </a:p>
          <a:p>
            <a:r>
              <a:rPr lang="en-US" sz="3200" dirty="0">
                <a:cs typeface="Courier New"/>
              </a:rPr>
              <a:t>Regular expressions can’t quite manage this, since could do ((((x + 7) * 2) + 3) - 1)</a:t>
            </a:r>
          </a:p>
        </p:txBody>
      </p:sp>
    </p:spTree>
    <p:extLst>
      <p:ext uri="{BB962C8B-B14F-4D97-AF65-F5344CB8AC3E}">
        <p14:creationId xmlns:p14="http://schemas.microsoft.com/office/powerpoint/2010/main" val="3723568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Flex, a c-style scanner</a:t>
            </a:r>
          </a:p>
          <a:p>
            <a:r>
              <a:rPr lang="en-US" sz="3200" dirty="0"/>
              <a:t>Later: parsing and CFGs, which are stronger than DFAs/scanning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19" y="3350779"/>
            <a:ext cx="5720542" cy="336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27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0" y="274638"/>
            <a:ext cx="8368630" cy="1143000"/>
          </a:xfrm>
        </p:spPr>
        <p:txBody>
          <a:bodyPr/>
          <a:lstStyle/>
          <a:p>
            <a:r>
              <a:rPr lang="en-US" dirty="0"/>
              <a:t>Scanning with 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Unsigned integers in Pascal:</a:t>
            </a:r>
          </a:p>
          <a:p>
            <a:pPr lvl="1"/>
            <a:r>
              <a:rPr lang="en-US" sz="3000" dirty="0"/>
              <a:t>Examples: 4, or 82.3, or 5.23e-26</a:t>
            </a:r>
          </a:p>
          <a:p>
            <a:r>
              <a:rPr lang="en-US" sz="3200" dirty="0"/>
              <a:t>Formally:</a:t>
            </a:r>
          </a:p>
          <a:p>
            <a:pPr lvl="1"/>
            <a:endParaRPr lang="en-US" sz="3000" dirty="0"/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9" y="3542630"/>
            <a:ext cx="8368631" cy="205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68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often, we’ll just draw a picture (like in graph theory)</a:t>
            </a:r>
          </a:p>
          <a:p>
            <a:r>
              <a:rPr lang="en-US" sz="3200" dirty="0"/>
              <a:t>Example:</a:t>
            </a:r>
          </a:p>
        </p:txBody>
      </p:sp>
      <p:pic>
        <p:nvPicPr>
          <p:cNvPr id="5" name="Picture 4" descr="image002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32" y="2847474"/>
            <a:ext cx="5041339" cy="33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7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5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8509000" cy="16002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dirty="0"/>
              <a:t>Scanning with DFAs</a:t>
            </a:r>
          </a:p>
        </p:txBody>
      </p:sp>
      <p:sp>
        <p:nvSpPr>
          <p:cNvPr id="133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0"/>
            <a:ext cx="2514600" cy="26670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2400"/>
              <a:t>Pictorial representation of a scanner for calculator tokens, in the form of a finite automaton</a:t>
            </a:r>
          </a:p>
        </p:txBody>
      </p:sp>
      <p:pic>
        <p:nvPicPr>
          <p:cNvPr id="13324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533400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07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DFA that recognizes any 0,1 string that has the number of 0’s in the string equal to 0 mod 3:</a:t>
            </a:r>
          </a:p>
        </p:txBody>
      </p:sp>
    </p:spTree>
    <p:extLst>
      <p:ext uri="{BB962C8B-B14F-4D97-AF65-F5344CB8AC3E}">
        <p14:creationId xmlns:p14="http://schemas.microsoft.com/office/powerpoint/2010/main" val="172419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Nondeterministic finite automata (NFA) are a variant of DFAs.</a:t>
            </a:r>
          </a:p>
          <a:p>
            <a:r>
              <a:rPr lang="en-US" sz="3200" dirty="0"/>
              <a:t>NFAs allow for ambiguity: </a:t>
            </a:r>
          </a:p>
          <a:p>
            <a:pPr lvl="1"/>
            <a:r>
              <a:rPr lang="en-US" sz="3000" dirty="0"/>
              <a:t>If a character is read, there can be multiple arrows showing where to go</a:t>
            </a:r>
          </a:p>
          <a:p>
            <a:pPr lvl="1"/>
            <a:r>
              <a:rPr lang="en-US" sz="3000" dirty="0"/>
              <a:t>Empty string transitions allow state transitions without reading an input character</a:t>
            </a:r>
          </a:p>
          <a:p>
            <a:r>
              <a:rPr lang="en-US" sz="3200" dirty="0"/>
              <a:t>DFAs have no ambiguity- must have exactly one transition for each input character in each state</a:t>
            </a:r>
          </a:p>
        </p:txBody>
      </p:sp>
    </p:spTree>
    <p:extLst>
      <p:ext uri="{BB962C8B-B14F-4D97-AF65-F5344CB8AC3E}">
        <p14:creationId xmlns:p14="http://schemas.microsoft.com/office/powerpoint/2010/main" val="354107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NFAs accept a string when there is </a:t>
            </a:r>
            <a:r>
              <a:rPr lang="en-US" sz="3200" i="1" dirty="0"/>
              <a:t>any</a:t>
            </a:r>
            <a:r>
              <a:rPr lang="en-US" sz="3200" dirty="0"/>
              <a:t> path to an accept state.</a:t>
            </a:r>
          </a:p>
          <a:p>
            <a:r>
              <a:rPr lang="en-US" sz="3200" dirty="0"/>
              <a:t>What do the following NFAs accept?</a:t>
            </a:r>
          </a:p>
        </p:txBody>
      </p:sp>
      <p:pic>
        <p:nvPicPr>
          <p:cNvPr id="4" name="Picture 3" descr="68747470733a2f2f75706c6f61642e77696b696d656469612e6f72672f77696b6970656469612f636f6d6d6f6e732f7468756d622f662f66392f4e464153696d706c654578616d706c652e7376672f34323370782d4e464153696d706c654578616d706c652e7376672e706e6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283" y="4094655"/>
            <a:ext cx="3329596" cy="1818290"/>
          </a:xfrm>
          <a:prstGeom prst="rect">
            <a:avLst/>
          </a:prstGeom>
        </p:spPr>
      </p:pic>
      <p:pic>
        <p:nvPicPr>
          <p:cNvPr id="5" name="Picture 4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12" y="3606800"/>
            <a:ext cx="29083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9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Some things are easier with NFAs than DFAs:</a:t>
            </a:r>
          </a:p>
          <a:p>
            <a:pPr marL="11430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unsigned_number</a:t>
            </a:r>
            <a:r>
              <a:rPr lang="en-US" sz="2400" dirty="0">
                <a:latin typeface="Courier New"/>
                <a:cs typeface="Courier New"/>
              </a:rPr>
              <a:t> -&gt; </a:t>
            </a:r>
            <a:br>
              <a:rPr lang="en-US" sz="2400" dirty="0">
                <a:latin typeface="Courier New"/>
                <a:cs typeface="Courier New"/>
              </a:rPr>
            </a:br>
            <a:r>
              <a:rPr lang="en-US" sz="2400" dirty="0">
                <a:latin typeface="Courier New"/>
                <a:cs typeface="Courier New"/>
              </a:rPr>
              <a:t>     </a:t>
            </a:r>
            <a:r>
              <a:rPr lang="en-US" sz="2400" dirty="0" err="1">
                <a:latin typeface="Courier New"/>
                <a:cs typeface="Courier New"/>
              </a:rPr>
              <a:t>unsigned_int</a:t>
            </a:r>
            <a:r>
              <a:rPr lang="en-US" sz="2400" dirty="0">
                <a:latin typeface="Courier New"/>
                <a:cs typeface="Courier New"/>
              </a:rPr>
              <a:t> (ε|.</a:t>
            </a:r>
            <a:r>
              <a:rPr lang="en-US" sz="2400" dirty="0" err="1">
                <a:latin typeface="Courier New"/>
                <a:cs typeface="Courier New"/>
              </a:rPr>
              <a:t>unsigned_int</a:t>
            </a:r>
            <a:r>
              <a:rPr lang="en-US" sz="2400" dirty="0">
                <a:latin typeface="Courier New"/>
                <a:cs typeface="Courier New"/>
              </a:rPr>
              <a:t>)</a:t>
            </a:r>
          </a:p>
          <a:p>
            <a:pPr marL="11430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unsigned_int</a:t>
            </a:r>
            <a:r>
              <a:rPr lang="en-US" sz="2400" dirty="0">
                <a:latin typeface="Courier New"/>
                <a:cs typeface="Courier New"/>
              </a:rPr>
              <a:t> -&gt; [0-9]</a:t>
            </a:r>
          </a:p>
        </p:txBody>
      </p:sp>
    </p:spTree>
    <p:extLst>
      <p:ext uri="{BB962C8B-B14F-4D97-AF65-F5344CB8AC3E}">
        <p14:creationId xmlns:p14="http://schemas.microsoft.com/office/powerpoint/2010/main" val="4016519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1000</Words>
  <Application>Microsoft Office PowerPoint</Application>
  <PresentationFormat>On-screen Show (4:3)</PresentationFormat>
  <Paragraphs>106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</vt:lpstr>
      <vt:lpstr>Courier New</vt:lpstr>
      <vt:lpstr>Adjacency</vt:lpstr>
      <vt:lpstr>More on scanning: NFAs and Flex</vt:lpstr>
      <vt:lpstr>Last time</vt:lpstr>
      <vt:lpstr>Scanning with Regular Languages</vt:lpstr>
      <vt:lpstr>DFAs</vt:lpstr>
      <vt:lpstr>Scanning with DFAs</vt:lpstr>
      <vt:lpstr>Regular expression recap</vt:lpstr>
      <vt:lpstr>NFAs</vt:lpstr>
      <vt:lpstr>NFA Examples</vt:lpstr>
      <vt:lpstr>More NFAs</vt:lpstr>
      <vt:lpstr>Are NFAs more powerful?</vt:lpstr>
      <vt:lpstr>Converting NFAs to DFAs</vt:lpstr>
      <vt:lpstr>Why do we care?</vt:lpstr>
      <vt:lpstr>Constructing NFAs</vt:lpstr>
      <vt:lpstr>Constructing NFAs</vt:lpstr>
      <vt:lpstr>Constructing NFAs</vt:lpstr>
      <vt:lpstr>Constructing NFAs</vt:lpstr>
      <vt:lpstr>An example: decimals</vt:lpstr>
      <vt:lpstr>From NFAs to DFAs</vt:lpstr>
      <vt:lpstr>From NFAs to DFAs</vt:lpstr>
      <vt:lpstr>Minimizing DFAs</vt:lpstr>
      <vt:lpstr>Coding DFAs (scanners)</vt:lpstr>
      <vt:lpstr>Scanners</vt:lpstr>
      <vt:lpstr>Limitations of regular languages</vt:lpstr>
      <vt:lpstr>Beyond regular expressions</vt:lpstr>
      <vt:lpstr>Next time</vt:lpstr>
    </vt:vector>
  </TitlesOfParts>
  <Company>SLU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scanning: NFAs and Flex</dc:title>
  <dc:creator>Erin Chambers</dc:creator>
  <cp:lastModifiedBy>David Ferry</cp:lastModifiedBy>
  <cp:revision>11</cp:revision>
  <dcterms:created xsi:type="dcterms:W3CDTF">2017-01-23T05:23:44Z</dcterms:created>
  <dcterms:modified xsi:type="dcterms:W3CDTF">2024-03-23T18:01:55Z</dcterms:modified>
</cp:coreProperties>
</file>