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287" r:id="rId2"/>
    <p:sldId id="291" r:id="rId3"/>
    <p:sldId id="292" r:id="rId4"/>
    <p:sldId id="301" r:id="rId5"/>
    <p:sldId id="341" r:id="rId6"/>
    <p:sldId id="298" r:id="rId7"/>
    <p:sldId id="299" r:id="rId8"/>
    <p:sldId id="300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4" r:id="rId21"/>
    <p:sldId id="313" r:id="rId22"/>
    <p:sldId id="315" r:id="rId23"/>
    <p:sldId id="316" r:id="rId24"/>
    <p:sldId id="317" r:id="rId25"/>
    <p:sldId id="318" r:id="rId26"/>
    <p:sldId id="342" r:id="rId27"/>
    <p:sldId id="319" r:id="rId28"/>
    <p:sldId id="320" r:id="rId29"/>
    <p:sldId id="321" r:id="rId30"/>
    <p:sldId id="322" r:id="rId31"/>
    <p:sldId id="323" r:id="rId32"/>
    <p:sldId id="330" r:id="rId33"/>
    <p:sldId id="331" r:id="rId34"/>
    <p:sldId id="332" r:id="rId35"/>
    <p:sldId id="333" r:id="rId36"/>
    <p:sldId id="334" r:id="rId37"/>
    <p:sldId id="335" r:id="rId38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4CDD16-3D56-F316-B450-D2300E41B8AE}" v="971" dt="2024-01-26T18:46:19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>
      <p:cViewPr varScale="1">
        <p:scale>
          <a:sx n="103" d="100"/>
          <a:sy n="103" d="100"/>
        </p:scale>
        <p:origin x="18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36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EE2A6C5-58F3-9746-9388-038D8A9B42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85A82F0-C631-B244-B6F0-D94C29244B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A540DBB1-41BA-3A4A-BCBD-544CEE52F00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3DD022D7-28A8-6246-9581-CFA273C1CC6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fld id="{53739560-3916-411F-BF81-EFEF61DA35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122">
            <a:extLst>
              <a:ext uri="{FF2B5EF4-FFF2-40B4-BE49-F238E27FC236}">
                <a16:creationId xmlns:a16="http://schemas.microsoft.com/office/drawing/2014/main" id="{8AE942C6-B57F-254D-8007-BB6FEA8A0C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5123">
            <a:extLst>
              <a:ext uri="{FF2B5EF4-FFF2-40B4-BE49-F238E27FC236}">
                <a16:creationId xmlns:a16="http://schemas.microsoft.com/office/drawing/2014/main" id="{53970096-366A-7344-88E5-C97BF41903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5124">
            <a:extLst>
              <a:ext uri="{FF2B5EF4-FFF2-40B4-BE49-F238E27FC236}">
                <a16:creationId xmlns:a16="http://schemas.microsoft.com/office/drawing/2014/main" id="{3E81BFBB-0129-CCE4-1E9E-084E476421A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125">
            <a:extLst>
              <a:ext uri="{FF2B5EF4-FFF2-40B4-BE49-F238E27FC236}">
                <a16:creationId xmlns:a16="http://schemas.microsoft.com/office/drawing/2014/main" id="{3889BDB7-E2A5-6744-BD34-6967C24D5BF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5126">
            <a:extLst>
              <a:ext uri="{FF2B5EF4-FFF2-40B4-BE49-F238E27FC236}">
                <a16:creationId xmlns:a16="http://schemas.microsoft.com/office/drawing/2014/main" id="{40991F05-5173-3242-8D0A-CC75413B4A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5127">
            <a:extLst>
              <a:ext uri="{FF2B5EF4-FFF2-40B4-BE49-F238E27FC236}">
                <a16:creationId xmlns:a16="http://schemas.microsoft.com/office/drawing/2014/main" id="{65A921C0-FEB9-EB4C-A4DB-EDE2C0A9B6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31BC6E-D8C3-4F4E-8915-A40AA72B3DE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5A2F9743-B8C7-912C-83D9-2012A01CC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600" b="1">
                <a:solidFill>
                  <a:schemeClr val="tx2"/>
                </a:solidFill>
                <a:latin typeface="Arial Black" panose="020B0A04020102020204" pitchFamily="34" charset="0"/>
              </a:rPr>
              <a:t>PROGRAMMING IN HASKELL</a:t>
            </a:r>
          </a:p>
        </p:txBody>
      </p:sp>
      <p:pic>
        <p:nvPicPr>
          <p:cNvPr id="3" name="Picture 8" descr="C:\Documents and Settings\gmh.POLIHALE\Desktop\HaskellLogo_2.jpg">
            <a:extLst>
              <a:ext uri="{FF2B5EF4-FFF2-40B4-BE49-F238E27FC236}">
                <a16:creationId xmlns:a16="http://schemas.microsoft.com/office/drawing/2014/main" id="{165D919F-195B-D5E9-7DE9-B5579C5E41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561975" y="5087938"/>
            <a:ext cx="8153400" cy="609600"/>
          </a:xfrm>
          <a:extLst>
            <a:ext uri="{AF507438-7753-43e0-B8FC-AC1667EBCBE1}"/>
          </a:extLst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  <a:latin typeface="Tahoma" charset="0"/>
              </a:defRPr>
            </a:lvl1pPr>
          </a:lstStyle>
          <a:p>
            <a:pPr lvl="0"/>
            <a:r>
              <a:rPr lang="en-US" noProof="0"/>
              <a:t>Chapter 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97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95D3DD-2DFD-E754-A988-3104CFB4A2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B9AAF1-6532-4DC6-860F-269BD0F354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60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09B1A5-8CCD-4D45-5A79-42E04B08D1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A58AF0-F0EA-48A4-80D4-8B90914227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19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D06762-59D9-0939-CB10-3B249AB9C7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0BE11-7702-4785-B6F4-74657E9DF6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5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DE6F51-1939-34DD-92E6-5C1479990C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A319C-69E4-4F8E-A7C7-5FCAC2EC7E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93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EA67E-7ACF-0FCA-A277-40200A1B20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61157-EABC-4923-B0E5-8C1323AAD7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84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082761-D63F-EBF2-890C-D911942ABA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6C17C3-2357-405F-A2C0-D10423B5E1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6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487EC86-BED1-4872-02F1-46C9B59AD0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625CA-5EF3-4E3A-BA45-CF85A532F5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54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C76FBF6-119A-7BFF-3D0E-8A215A8C3C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EABF6-8E8B-4906-B754-AE6C1E72A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37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C2783-91D5-E285-C0B2-8DE1317D4B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6442F-B87A-4F04-9951-4A291974E2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43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255C4-B3E0-03E6-5FF6-C9B23FABAA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800FC-635D-4300-B7C0-E05919DF12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03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D611141-9A9E-3CE5-0C19-E3FDA25A9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CD4ED36-0BD5-06E6-A3B1-6535E54F5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8CFCCFE8-2995-504B-A085-0C03DCE7505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9FA5FA-18D4-4783-A839-13776D312ED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>
            <a:extLst>
              <a:ext uri="{FF2B5EF4-FFF2-40B4-BE49-F238E27FC236}">
                <a16:creationId xmlns:a16="http://schemas.microsoft.com/office/drawing/2014/main" id="{89F3EE49-4041-7976-D770-52944BB4D0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FBAC36-C90C-438F-9726-331EEA55036A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0</a:t>
            </a:fld>
            <a:endParaRPr kumimoji="0" lang="en-US" altLang="en-US" sz="1400"/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87905DDB-7A81-798F-D5C1-85D073AD4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600" b="1">
                <a:solidFill>
                  <a:schemeClr val="tx2"/>
                </a:solidFill>
                <a:latin typeface="Arial Black" panose="020B0A04020102020204" pitchFamily="34" charset="0"/>
              </a:rPr>
              <a:t>PROGRAMMING IN HASKELL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2D74305-C096-4CCD-948D-EFCA6479D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1674813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en-US" sz="3200"/>
              <a:t>Lecture 2</a:t>
            </a:r>
          </a:p>
        </p:txBody>
      </p:sp>
      <p:sp>
        <p:nvSpPr>
          <p:cNvPr id="15364" name="TextBox 1">
            <a:extLst>
              <a:ext uri="{FF2B5EF4-FFF2-40B4-BE49-F238E27FC236}">
                <a16:creationId xmlns:a16="http://schemas.microsoft.com/office/drawing/2014/main" id="{7B9F0879-C2AB-13C5-6747-33810C68C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5133975"/>
            <a:ext cx="7640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Based on lecture notes by Graham Hutton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The book “Learn You a Haskell for Great Good”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(and a few other sources)</a:t>
            </a:r>
          </a:p>
        </p:txBody>
      </p:sp>
      <p:pic>
        <p:nvPicPr>
          <p:cNvPr id="15365" name="Picture 5" descr="Screen Shot 2014-03-18 at 8.50.45 AM.png">
            <a:extLst>
              <a:ext uri="{FF2B5EF4-FFF2-40B4-BE49-F238E27FC236}">
                <a16:creationId xmlns:a16="http://schemas.microsoft.com/office/drawing/2014/main" id="{D849C90C-7B36-1744-5F9F-19739089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5" y="2371725"/>
            <a:ext cx="2432050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 descr="Screen Shot 2014-03-18 at 8.51.59 AM.png">
            <a:extLst>
              <a:ext uri="{FF2B5EF4-FFF2-40B4-BE49-F238E27FC236}">
                <a16:creationId xmlns:a16="http://schemas.microsoft.com/office/drawing/2014/main" id="{BC2E1250-C9E4-1155-170F-38BECFED6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446338"/>
            <a:ext cx="2012950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>
            <a:extLst>
              <a:ext uri="{FF2B5EF4-FFF2-40B4-BE49-F238E27FC236}">
                <a16:creationId xmlns:a16="http://schemas.microsoft.com/office/drawing/2014/main" id="{41E69985-708F-7822-DE78-E5BC03F2EC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281BAA-75B2-43BF-A3BF-63CA8C4B1680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en-US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F4DD9462-36F4-BAC4-8E4F-A770280F7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Type?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CC3F8037-2407-B911-24BF-505FCB738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87500"/>
            <a:ext cx="8213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A </a:t>
            </a:r>
            <a:r>
              <a:rPr kumimoji="0" lang="en-US" altLang="en-US" u="sng"/>
              <a:t>type</a:t>
            </a:r>
            <a:r>
              <a:rPr kumimoji="0" lang="en-US" altLang="en-US"/>
              <a:t> is a name for a collection of related values.  For example, in Haskell the basic type</a:t>
            </a:r>
          </a:p>
        </p:txBody>
      </p:sp>
      <p:grpSp>
        <p:nvGrpSpPr>
          <p:cNvPr id="24580" name="Group 52">
            <a:extLst>
              <a:ext uri="{FF2B5EF4-FFF2-40B4-BE49-F238E27FC236}">
                <a16:creationId xmlns:a16="http://schemas.microsoft.com/office/drawing/2014/main" id="{D46C7476-3EBC-314C-B424-8DB2BD36B513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5614988"/>
            <a:ext cx="3195638" cy="457200"/>
            <a:chOff x="1018" y="3537"/>
            <a:chExt cx="2013" cy="288"/>
          </a:xfrm>
        </p:grpSpPr>
        <p:sp>
          <p:nvSpPr>
            <p:cNvPr id="24583" name="Text Box 37">
              <a:extLst>
                <a:ext uri="{FF2B5EF4-FFF2-40B4-BE49-F238E27FC236}">
                  <a16:creationId xmlns:a16="http://schemas.microsoft.com/office/drawing/2014/main" id="{67C41FAE-C127-58B2-E97A-6E33DFC6D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1" y="3537"/>
              <a:ext cx="58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Lucida Sans Typewriter" panose="020B0509030504030204" pitchFamily="49" charset="0"/>
                </a:rPr>
                <a:t>True</a:t>
              </a:r>
            </a:p>
          </p:txBody>
        </p:sp>
        <p:sp>
          <p:nvSpPr>
            <p:cNvPr id="24584" name="Text Box 39">
              <a:extLst>
                <a:ext uri="{FF2B5EF4-FFF2-40B4-BE49-F238E27FC236}">
                  <a16:creationId xmlns:a16="http://schemas.microsoft.com/office/drawing/2014/main" id="{13B86210-7181-22B9-D0B6-9AC53C328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3537"/>
              <a:ext cx="6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Lucida Sans Typewriter" panose="020B0509030504030204" pitchFamily="49" charset="0"/>
                </a:rPr>
                <a:t>False</a:t>
              </a:r>
            </a:p>
          </p:txBody>
        </p:sp>
      </p:grpSp>
      <p:sp>
        <p:nvSpPr>
          <p:cNvPr id="24581" name="Text Box 44">
            <a:extLst>
              <a:ext uri="{FF2B5EF4-FFF2-40B4-BE49-F238E27FC236}">
                <a16:creationId xmlns:a16="http://schemas.microsoft.com/office/drawing/2014/main" id="{1AFF8F91-3AEA-7B04-6320-DDF021BED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3235325"/>
            <a:ext cx="920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Bool</a:t>
            </a:r>
          </a:p>
        </p:txBody>
      </p:sp>
      <p:sp>
        <p:nvSpPr>
          <p:cNvPr id="24582" name="Text Box 50">
            <a:extLst>
              <a:ext uri="{FF2B5EF4-FFF2-40B4-BE49-F238E27FC236}">
                <a16:creationId xmlns:a16="http://schemas.microsoft.com/office/drawing/2014/main" id="{EC87406B-27E2-CEED-A872-D4F6862EA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394200"/>
            <a:ext cx="7780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contains the two logical values: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>
            <a:extLst>
              <a:ext uri="{FF2B5EF4-FFF2-40B4-BE49-F238E27FC236}">
                <a16:creationId xmlns:a16="http://schemas.microsoft.com/office/drawing/2014/main" id="{A6B96C8B-0A41-0E50-7B67-C6D2449F83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A1ED83E-79C4-41FD-8826-4ACF424C9721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en-US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1FEFB1C8-F089-7D4B-C759-021C7A207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Errors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BA13BDD2-8383-7401-844C-BA40B91A9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570038"/>
            <a:ext cx="83788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Applying a function to one or more arguments of the wrong type is called a </a:t>
            </a:r>
            <a:r>
              <a:rPr kumimoji="0" lang="en-US" altLang="en-US" u="sng"/>
              <a:t>type error</a:t>
            </a:r>
            <a:r>
              <a:rPr kumimoji="0" lang="en-US" altLang="en-US"/>
              <a:t>.</a:t>
            </a:r>
          </a:p>
        </p:txBody>
      </p:sp>
      <p:sp>
        <p:nvSpPr>
          <p:cNvPr id="25604" name="Text Box 5">
            <a:extLst>
              <a:ext uri="{FF2B5EF4-FFF2-40B4-BE49-F238E27FC236}">
                <a16:creationId xmlns:a16="http://schemas.microsoft.com/office/drawing/2014/main" id="{DFFE5CF5-2FD4-BF97-B456-FDD4D24E4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3265488"/>
            <a:ext cx="22098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&gt; 1 + False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Error</a:t>
            </a:r>
          </a:p>
        </p:txBody>
      </p:sp>
      <p:sp>
        <p:nvSpPr>
          <p:cNvPr id="25605" name="AutoShape 6">
            <a:extLst>
              <a:ext uri="{FF2B5EF4-FFF2-40B4-BE49-F238E27FC236}">
                <a16:creationId xmlns:a16="http://schemas.microsoft.com/office/drawing/2014/main" id="{34ED2222-4C23-CE52-C557-A48D78BA6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5216525"/>
            <a:ext cx="6273800" cy="1028700"/>
          </a:xfrm>
          <a:prstGeom prst="wedgeRoundRectCallout">
            <a:avLst>
              <a:gd name="adj1" fmla="val -19736"/>
              <a:gd name="adj2" fmla="val -11527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1 is a number and False is a logical value, but + requires two numbers.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3">
            <a:extLst>
              <a:ext uri="{FF2B5EF4-FFF2-40B4-BE49-F238E27FC236}">
                <a16:creationId xmlns:a16="http://schemas.microsoft.com/office/drawing/2014/main" id="{8F95BD18-D77D-779C-932B-A859CE059F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F663ED-5975-4EF7-9D7A-02944B0028DD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en-US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F9CB08A-232B-2ECA-217E-98954136F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in Haskell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1DD746E-53F9-672D-5B4A-BAA318404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78800" cy="1066800"/>
          </a:xfrm>
        </p:spPr>
        <p:txBody>
          <a:bodyPr/>
          <a:lstStyle/>
          <a:p>
            <a:r>
              <a:rPr lang="en-US" altLang="en-US"/>
              <a:t>If evaluating an expression e would produce a value of type t, then e </a:t>
            </a:r>
            <a:r>
              <a:rPr lang="en-US" altLang="en-US" u="sng"/>
              <a:t>has type</a:t>
            </a:r>
            <a:r>
              <a:rPr lang="en-US" altLang="en-US"/>
              <a:t> t, written</a:t>
            </a:r>
          </a:p>
        </p:txBody>
      </p:sp>
      <p:sp>
        <p:nvSpPr>
          <p:cNvPr id="26628" name="Text Box 6">
            <a:extLst>
              <a:ext uri="{FF2B5EF4-FFF2-40B4-BE49-F238E27FC236}">
                <a16:creationId xmlns:a16="http://schemas.microsoft.com/office/drawing/2014/main" id="{7DD787A5-73FC-57F1-01E2-9C06F7F5F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100" y="3376613"/>
            <a:ext cx="12890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e :: t</a:t>
            </a: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9B0EBFBF-653D-F85B-B1E8-CFA5B4EF9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621213"/>
            <a:ext cx="81788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Every well formed expression has a type, which can be automatically calculated at compile time using a process called </a:t>
            </a:r>
            <a:r>
              <a:rPr lang="en-US" altLang="en-US" u="sng"/>
              <a:t>type inference</a:t>
            </a:r>
            <a:r>
              <a:rPr lang="en-US" altLang="en-US"/>
              <a:t>.</a:t>
            </a:r>
            <a:endParaRPr lang="en-US" altLang="en-US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>
            <a:extLst>
              <a:ext uri="{FF2B5EF4-FFF2-40B4-BE49-F238E27FC236}">
                <a16:creationId xmlns:a16="http://schemas.microsoft.com/office/drawing/2014/main" id="{C3357328-32F4-DFE0-1DE0-19DE1C18CF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9AA3DEF-3F93-4418-81C7-3C2C01FFA02E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en-US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531326FA-E3C8-D2C1-6811-37EF6F61D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596900"/>
            <a:ext cx="8178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All type errors are found at compile time, which makes programs </a:t>
            </a:r>
            <a:r>
              <a:rPr lang="en-US" altLang="en-US" u="sng"/>
              <a:t>safer and faster</a:t>
            </a:r>
            <a:r>
              <a:rPr lang="en-US" altLang="en-US"/>
              <a:t> by removing the need for type checks at run time.</a:t>
            </a:r>
          </a:p>
          <a:p>
            <a:endParaRPr lang="en-US" altLang="en-US"/>
          </a:p>
          <a:p>
            <a:r>
              <a:rPr lang="en-US" altLang="en-US"/>
              <a:t>In GHCi, the </a:t>
            </a:r>
            <a:r>
              <a:rPr lang="en-US" altLang="en-US" u="sng"/>
              <a:t>:type</a:t>
            </a:r>
            <a:r>
              <a:rPr lang="en-US" altLang="en-US"/>
              <a:t> command calculates the type of an expression, without evaluating it: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38A5A9BC-872D-77DA-3784-0AEB30E73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076700"/>
            <a:ext cx="3314700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&gt; not False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True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&gt; :type not False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not False :: Bool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>
            <a:extLst>
              <a:ext uri="{FF2B5EF4-FFF2-40B4-BE49-F238E27FC236}">
                <a16:creationId xmlns:a16="http://schemas.microsoft.com/office/drawing/2014/main" id="{BF51A96D-6D99-C1D1-40B8-872114420B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6EE177-3526-4D96-9B45-9B6087170CAE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en-US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67B9247-2C71-091D-79B8-6D0294F7D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Types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58E737E9-EBF8-19BD-9BE2-331AA0632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558925"/>
            <a:ext cx="837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Haskell has a number of </a:t>
            </a:r>
            <a:r>
              <a:rPr kumimoji="0" lang="en-US" altLang="en-US" u="sng"/>
              <a:t>basic types</a:t>
            </a:r>
            <a:r>
              <a:rPr kumimoji="0" lang="en-US" altLang="en-US"/>
              <a:t>, including:</a:t>
            </a:r>
          </a:p>
        </p:txBody>
      </p:sp>
      <p:grpSp>
        <p:nvGrpSpPr>
          <p:cNvPr id="28676" name="Group 25">
            <a:extLst>
              <a:ext uri="{FF2B5EF4-FFF2-40B4-BE49-F238E27FC236}">
                <a16:creationId xmlns:a16="http://schemas.microsoft.com/office/drawing/2014/main" id="{D4DBE544-985D-9F6F-87AE-C563669B7004}"/>
              </a:ext>
            </a:extLst>
          </p:cNvPr>
          <p:cNvGrpSpPr>
            <a:grpSpLocks/>
          </p:cNvGrpSpPr>
          <p:nvPr/>
        </p:nvGrpSpPr>
        <p:grpSpPr bwMode="auto">
          <a:xfrm>
            <a:off x="1179513" y="2427288"/>
            <a:ext cx="6557962" cy="3911600"/>
            <a:chOff x="743" y="1556"/>
            <a:chExt cx="4131" cy="2464"/>
          </a:xfrm>
        </p:grpSpPr>
        <p:grpSp>
          <p:nvGrpSpPr>
            <p:cNvPr id="28677" name="Group 19">
              <a:extLst>
                <a:ext uri="{FF2B5EF4-FFF2-40B4-BE49-F238E27FC236}">
                  <a16:creationId xmlns:a16="http://schemas.microsoft.com/office/drawing/2014/main" id="{483DF80D-A257-58C2-2413-933BF79D90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3" y="1556"/>
              <a:ext cx="2786" cy="327"/>
              <a:chOff x="743" y="1619"/>
              <a:chExt cx="2786" cy="327"/>
            </a:xfrm>
          </p:grpSpPr>
          <p:sp>
            <p:nvSpPr>
              <p:cNvPr id="28693" name="Text Box 9">
                <a:extLst>
                  <a:ext uri="{FF2B5EF4-FFF2-40B4-BE49-F238E27FC236}">
                    <a16:creationId xmlns:a16="http://schemas.microsoft.com/office/drawing/2014/main" id="{E74D8EF5-28E7-E05C-AF81-61F804001B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" y="1658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latin typeface="Lucida Sans Typewriter" panose="020B0509030504030204" pitchFamily="49" charset="0"/>
                  </a:rPr>
                  <a:t>Bool</a:t>
                </a:r>
              </a:p>
            </p:txBody>
          </p:sp>
          <p:sp>
            <p:nvSpPr>
              <p:cNvPr id="28694" name="Text Box 10">
                <a:extLst>
                  <a:ext uri="{FF2B5EF4-FFF2-40B4-BE49-F238E27FC236}">
                    <a16:creationId xmlns:a16="http://schemas.microsoft.com/office/drawing/2014/main" id="{DDF0342E-7F75-B3D8-9F8A-44907CA502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8" y="1619"/>
                <a:ext cx="16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/>
                  <a:t>-  logical values</a:t>
                </a:r>
              </a:p>
            </p:txBody>
          </p:sp>
        </p:grpSp>
        <p:grpSp>
          <p:nvGrpSpPr>
            <p:cNvPr id="28678" name="Group 20">
              <a:extLst>
                <a:ext uri="{FF2B5EF4-FFF2-40B4-BE49-F238E27FC236}">
                  <a16:creationId xmlns:a16="http://schemas.microsoft.com/office/drawing/2014/main" id="{0D7662B1-7C43-9441-F6A1-36DD8AFF2D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3" y="1983"/>
              <a:ext cx="3133" cy="327"/>
              <a:chOff x="743" y="2124"/>
              <a:chExt cx="3133" cy="327"/>
            </a:xfrm>
          </p:grpSpPr>
          <p:sp>
            <p:nvSpPr>
              <p:cNvPr id="28691" name="Text Box 5">
                <a:extLst>
                  <a:ext uri="{FF2B5EF4-FFF2-40B4-BE49-F238E27FC236}">
                    <a16:creationId xmlns:a16="http://schemas.microsoft.com/office/drawing/2014/main" id="{CAFD884D-4509-8BC2-1CF8-0F9F3083C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" y="2147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latin typeface="Lucida Sans Typewriter" panose="020B0509030504030204" pitchFamily="49" charset="0"/>
                  </a:rPr>
                  <a:t>Char</a:t>
                </a:r>
              </a:p>
            </p:txBody>
          </p:sp>
          <p:sp>
            <p:nvSpPr>
              <p:cNvPr id="28692" name="Text Box 11">
                <a:extLst>
                  <a:ext uri="{FF2B5EF4-FFF2-40B4-BE49-F238E27FC236}">
                    <a16:creationId xmlns:a16="http://schemas.microsoft.com/office/drawing/2014/main" id="{E5F545D4-3BE6-32F4-6294-B3979FDA14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8" y="2124"/>
                <a:ext cx="19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/>
                  <a:t>-  single characters</a:t>
                </a:r>
              </a:p>
            </p:txBody>
          </p:sp>
        </p:grpSp>
        <p:grpSp>
          <p:nvGrpSpPr>
            <p:cNvPr id="28679" name="Group 23">
              <a:extLst>
                <a:ext uri="{FF2B5EF4-FFF2-40B4-BE49-F238E27FC236}">
                  <a16:creationId xmlns:a16="http://schemas.microsoft.com/office/drawing/2014/main" id="{C6AAD514-51FE-AE48-8DA8-3BBC55E01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3" y="3244"/>
              <a:ext cx="4131" cy="327"/>
              <a:chOff x="743" y="3265"/>
              <a:chExt cx="4131" cy="327"/>
            </a:xfrm>
          </p:grpSpPr>
          <p:sp>
            <p:nvSpPr>
              <p:cNvPr id="28689" name="Text Box 6">
                <a:extLst>
                  <a:ext uri="{FF2B5EF4-FFF2-40B4-BE49-F238E27FC236}">
                    <a16:creationId xmlns:a16="http://schemas.microsoft.com/office/drawing/2014/main" id="{1160563A-A71C-6FB7-48E4-5C2B54CB67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" y="3304"/>
                <a:ext cx="928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latin typeface="Lucida Sans Typewriter" panose="020B0509030504030204" pitchFamily="49" charset="0"/>
                  </a:rPr>
                  <a:t>Integer</a:t>
                </a:r>
              </a:p>
            </p:txBody>
          </p:sp>
          <p:sp>
            <p:nvSpPr>
              <p:cNvPr id="28690" name="Text Box 12">
                <a:extLst>
                  <a:ext uri="{FF2B5EF4-FFF2-40B4-BE49-F238E27FC236}">
                    <a16:creationId xmlns:a16="http://schemas.microsoft.com/office/drawing/2014/main" id="{A5606D8B-0293-A0BA-4D5C-6EDE72E7B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8" y="3265"/>
                <a:ext cx="29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/>
                  <a:t>-  arbitrary-precision integers</a:t>
                </a:r>
              </a:p>
            </p:txBody>
          </p:sp>
        </p:grpSp>
        <p:grpSp>
          <p:nvGrpSpPr>
            <p:cNvPr id="28680" name="Group 24">
              <a:extLst>
                <a:ext uri="{FF2B5EF4-FFF2-40B4-BE49-F238E27FC236}">
                  <a16:creationId xmlns:a16="http://schemas.microsoft.com/office/drawing/2014/main" id="{69EBB1F5-A383-1579-F7D7-436B934DA6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3" y="3693"/>
              <a:ext cx="3718" cy="327"/>
              <a:chOff x="743" y="3777"/>
              <a:chExt cx="3718" cy="327"/>
            </a:xfrm>
          </p:grpSpPr>
          <p:sp>
            <p:nvSpPr>
              <p:cNvPr id="28687" name="Text Box 8">
                <a:extLst>
                  <a:ext uri="{FF2B5EF4-FFF2-40B4-BE49-F238E27FC236}">
                    <a16:creationId xmlns:a16="http://schemas.microsoft.com/office/drawing/2014/main" id="{AEE248C2-6779-3DC4-20FE-0E0D1BC31F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" y="3793"/>
                <a:ext cx="696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latin typeface="Lucida Sans Typewriter" panose="020B0509030504030204" pitchFamily="49" charset="0"/>
                  </a:rPr>
                  <a:t>Float</a:t>
                </a:r>
              </a:p>
            </p:txBody>
          </p:sp>
          <p:sp>
            <p:nvSpPr>
              <p:cNvPr id="28688" name="Text Box 13">
                <a:extLst>
                  <a:ext uri="{FF2B5EF4-FFF2-40B4-BE49-F238E27FC236}">
                    <a16:creationId xmlns:a16="http://schemas.microsoft.com/office/drawing/2014/main" id="{D54FA534-8653-2607-97C4-B7605CA854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8" y="3777"/>
                <a:ext cx="25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/>
                  <a:t>-  floating-point numbers</a:t>
                </a:r>
              </a:p>
            </p:txBody>
          </p:sp>
        </p:grpSp>
        <p:grpSp>
          <p:nvGrpSpPr>
            <p:cNvPr id="28681" name="Group 21">
              <a:extLst>
                <a:ext uri="{FF2B5EF4-FFF2-40B4-BE49-F238E27FC236}">
                  <a16:creationId xmlns:a16="http://schemas.microsoft.com/office/drawing/2014/main" id="{DD85BF4A-251B-9FD4-7AB4-A980E797DD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3" y="2410"/>
              <a:ext cx="3483" cy="327"/>
              <a:chOff x="743" y="2463"/>
              <a:chExt cx="3483" cy="327"/>
            </a:xfrm>
          </p:grpSpPr>
          <p:sp>
            <p:nvSpPr>
              <p:cNvPr id="28685" name="Text Box 15">
                <a:extLst>
                  <a:ext uri="{FF2B5EF4-FFF2-40B4-BE49-F238E27FC236}">
                    <a16:creationId xmlns:a16="http://schemas.microsoft.com/office/drawing/2014/main" id="{1EB42C8C-BFD6-9016-9138-9F703EC703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" y="2486"/>
                <a:ext cx="812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latin typeface="Lucida Sans Typewriter" panose="020B0509030504030204" pitchFamily="49" charset="0"/>
                  </a:rPr>
                  <a:t>String</a:t>
                </a:r>
              </a:p>
            </p:txBody>
          </p:sp>
          <p:sp>
            <p:nvSpPr>
              <p:cNvPr id="28686" name="Text Box 16">
                <a:extLst>
                  <a:ext uri="{FF2B5EF4-FFF2-40B4-BE49-F238E27FC236}">
                    <a16:creationId xmlns:a16="http://schemas.microsoft.com/office/drawing/2014/main" id="{3168644B-D51D-45BC-9653-DF07868E70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8" y="2463"/>
                <a:ext cx="234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/>
                  <a:t>-  strings of characters</a:t>
                </a:r>
              </a:p>
            </p:txBody>
          </p:sp>
        </p:grpSp>
        <p:grpSp>
          <p:nvGrpSpPr>
            <p:cNvPr id="28682" name="Group 22">
              <a:extLst>
                <a:ext uri="{FF2B5EF4-FFF2-40B4-BE49-F238E27FC236}">
                  <a16:creationId xmlns:a16="http://schemas.microsoft.com/office/drawing/2014/main" id="{C6FDDDC5-A8A4-5D50-CD2E-E6FB3C09FE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3" y="2838"/>
              <a:ext cx="3765" cy="327"/>
              <a:chOff x="743" y="2807"/>
              <a:chExt cx="3765" cy="327"/>
            </a:xfrm>
          </p:grpSpPr>
          <p:sp>
            <p:nvSpPr>
              <p:cNvPr id="28683" name="Text Box 17">
                <a:extLst>
                  <a:ext uri="{FF2B5EF4-FFF2-40B4-BE49-F238E27FC236}">
                    <a16:creationId xmlns:a16="http://schemas.microsoft.com/office/drawing/2014/main" id="{6B57A5A4-F665-3637-6CF1-1300C3D663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" y="2830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latin typeface="Lucida Sans Typewriter" panose="020B0509030504030204" pitchFamily="49" charset="0"/>
                  </a:rPr>
                  <a:t>Int</a:t>
                </a:r>
              </a:p>
            </p:txBody>
          </p:sp>
          <p:sp>
            <p:nvSpPr>
              <p:cNvPr id="28684" name="Text Box 18">
                <a:extLst>
                  <a:ext uri="{FF2B5EF4-FFF2-40B4-BE49-F238E27FC236}">
                    <a16:creationId xmlns:a16="http://schemas.microsoft.com/office/drawing/2014/main" id="{81479BA1-EDFB-7404-DF2A-6F0E475F4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8" y="2807"/>
                <a:ext cx="26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/>
                  <a:t>-  fixed-precision integers</a:t>
                </a: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>
            <a:extLst>
              <a:ext uri="{FF2B5EF4-FFF2-40B4-BE49-F238E27FC236}">
                <a16:creationId xmlns:a16="http://schemas.microsoft.com/office/drawing/2014/main" id="{59C2F17E-8877-B22C-B554-C01530A120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4695C3-A3B5-48D9-A7BD-E2AA4108344F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en-US" sz="14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DB6AFE2-96DF-7121-2F50-3E125A1D9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Types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8239C355-F574-5206-A703-8191F48CC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2628900"/>
            <a:ext cx="534035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[False,True,False] :: [Bool]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[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a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,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b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,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c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,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d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]  :: [Char]</a:t>
            </a:r>
            <a:endParaRPr kumimoji="0" lang="en-US" altLang="en-US" sz="2400">
              <a:latin typeface="Lucida Sans Typewriter" panose="020B0509030504030204" pitchFamily="49" charset="0"/>
            </a:endParaRPr>
          </a:p>
        </p:txBody>
      </p:sp>
      <p:sp>
        <p:nvSpPr>
          <p:cNvPr id="29700" name="Text Box 5">
            <a:extLst>
              <a:ext uri="{FF2B5EF4-FFF2-40B4-BE49-F238E27FC236}">
                <a16:creationId xmlns:a16="http://schemas.microsoft.com/office/drawing/2014/main" id="{24DA5007-1E9A-F893-4344-E6896FB13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4451350"/>
            <a:ext cx="8226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In general:</a:t>
            </a:r>
          </a:p>
        </p:txBody>
      </p:sp>
      <p:sp>
        <p:nvSpPr>
          <p:cNvPr id="29701" name="Text Box 7">
            <a:extLst>
              <a:ext uri="{FF2B5EF4-FFF2-40B4-BE49-F238E27FC236}">
                <a16:creationId xmlns:a16="http://schemas.microsoft.com/office/drawing/2014/main" id="{14E21346-F649-FB95-A3E0-394F3C7A7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368416"/>
            <a:ext cx="79168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en-US" altLang="en-US" dirty="0">
                <a:latin typeface="Tahoma"/>
                <a:ea typeface="ＭＳ Ｐゴシック"/>
                <a:cs typeface="Tahoma"/>
              </a:rPr>
              <a:t>A </a:t>
            </a:r>
            <a:r>
              <a:rPr kumimoji="0" lang="en-US" altLang="en-US" u="sng" dirty="0">
                <a:latin typeface="Tahoma"/>
                <a:ea typeface="ＭＳ Ｐゴシック"/>
                <a:cs typeface="Tahoma"/>
              </a:rPr>
              <a:t>list</a:t>
            </a:r>
            <a:r>
              <a:rPr kumimoji="0" lang="en-US" altLang="en-US" dirty="0">
                <a:latin typeface="Tahoma"/>
                <a:ea typeface="ＭＳ Ｐゴシック"/>
                <a:cs typeface="Tahoma"/>
              </a:rPr>
              <a:t> is sequence of values of the </a:t>
            </a:r>
            <a:r>
              <a:rPr kumimoji="0" lang="en-US" altLang="en-US" u="sng" dirty="0">
                <a:latin typeface="Tahoma"/>
                <a:ea typeface="ＭＳ Ｐゴシック"/>
                <a:cs typeface="Tahoma"/>
              </a:rPr>
              <a:t>same</a:t>
            </a:r>
            <a:r>
              <a:rPr kumimoji="0" lang="en-US" altLang="en-US" dirty="0">
                <a:latin typeface="Tahoma"/>
                <a:ea typeface="ＭＳ Ｐゴシック"/>
                <a:cs typeface="Tahoma"/>
              </a:rPr>
              <a:t> type:</a:t>
            </a:r>
            <a:br>
              <a:rPr kumimoji="0" lang="en-US" altLang="en-US" dirty="0">
                <a:latin typeface="Tahoma"/>
                <a:ea typeface="ＭＳ Ｐゴシック"/>
                <a:cs typeface="Tahoma"/>
              </a:rPr>
            </a:br>
            <a:r>
              <a:rPr lang="en-US" altLang="en-US" i="1" dirty="0">
                <a:latin typeface="Tahoma"/>
                <a:ea typeface="ＭＳ Ｐゴシック"/>
                <a:cs typeface="Tahoma"/>
              </a:rPr>
              <a:t>  Lists are homogenous!</a:t>
            </a:r>
            <a:endParaRPr lang="en-US" altLang="en-US" dirty="0">
              <a:cs typeface="Tahoma"/>
            </a:endParaRPr>
          </a:p>
        </p:txBody>
      </p:sp>
      <p:sp>
        <p:nvSpPr>
          <p:cNvPr id="29702" name="Text Box 8">
            <a:extLst>
              <a:ext uri="{FF2B5EF4-FFF2-40B4-BE49-F238E27FC236}">
                <a16:creationId xmlns:a16="http://schemas.microsoft.com/office/drawing/2014/main" id="{AADA15D2-39CC-CC71-401D-582530EDA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5495925"/>
            <a:ext cx="738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[t] is the type of lists with elements of type 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1">
            <a:extLst>
              <a:ext uri="{FF2B5EF4-FFF2-40B4-BE49-F238E27FC236}">
                <a16:creationId xmlns:a16="http://schemas.microsoft.com/office/drawing/2014/main" id="{4284ECD5-2D4D-3971-05FB-24A1FB5B29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32BD3B-DB0B-45A3-84C1-68715198D164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en-US" sz="1400"/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5F080A-51F8-FB89-B75F-103E037DC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1357313"/>
            <a:ext cx="81899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The type of a list says nothing about its length:</a:t>
            </a:r>
          </a:p>
        </p:txBody>
      </p:sp>
      <p:sp>
        <p:nvSpPr>
          <p:cNvPr id="30723" name="Text Box 4">
            <a:extLst>
              <a:ext uri="{FF2B5EF4-FFF2-40B4-BE49-F238E27FC236}">
                <a16:creationId xmlns:a16="http://schemas.microsoft.com/office/drawing/2014/main" id="{885E011D-64B7-BC39-1E8D-A34C3706F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25" y="2408238"/>
            <a:ext cx="5340350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[False,True]       :: [Bool]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[False,True,False] :: [Bool]</a:t>
            </a:r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91AD406F-2564-762D-FB85-EE5047F84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4054475"/>
            <a:ext cx="81788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  <p:sp>
        <p:nvSpPr>
          <p:cNvPr id="30725" name="Text Box 6">
            <a:extLst>
              <a:ext uri="{FF2B5EF4-FFF2-40B4-BE49-F238E27FC236}">
                <a16:creationId xmlns:a16="http://schemas.microsoft.com/office/drawing/2014/main" id="{B596FA38-431A-1547-D4AB-5C914611B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25" y="5556250"/>
            <a:ext cx="553085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[[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a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],[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b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,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c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]] :: [[Char]]</a:t>
            </a:r>
            <a:endParaRPr kumimoji="0" lang="en-US" altLang="en-US" sz="2400">
              <a:latin typeface="Lucida Sans Typewriter" panose="020B0509030504030204" pitchFamily="49" charset="0"/>
            </a:endParaRPr>
          </a:p>
        </p:txBody>
      </p:sp>
      <p:sp>
        <p:nvSpPr>
          <p:cNvPr id="30726" name="Text Box 10">
            <a:extLst>
              <a:ext uri="{FF2B5EF4-FFF2-40B4-BE49-F238E27FC236}">
                <a16:creationId xmlns:a16="http://schemas.microsoft.com/office/drawing/2014/main" id="{6A6BD50F-E2C1-3849-EC65-7AE1B49AC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Note:</a:t>
            </a:r>
          </a:p>
        </p:txBody>
      </p:sp>
      <p:sp>
        <p:nvSpPr>
          <p:cNvPr id="30727" name="Rectangle 11">
            <a:extLst>
              <a:ext uri="{FF2B5EF4-FFF2-40B4-BE49-F238E27FC236}">
                <a16:creationId xmlns:a16="http://schemas.microsoft.com/office/drawing/2014/main" id="{8FB61AC9-446D-19DB-8B67-83343DB5E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4084638"/>
            <a:ext cx="8189912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The type of the elements is unrestricted.  For example, we can have lists of lists: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2">
            <a:extLst>
              <a:ext uri="{FF2B5EF4-FFF2-40B4-BE49-F238E27FC236}">
                <a16:creationId xmlns:a16="http://schemas.microsoft.com/office/drawing/2014/main" id="{D59877CC-9A2C-D1B4-FBF1-C77BF8EDFF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0A04CB-C4DC-458C-851A-614C6C4A9F6C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en-US" sz="14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17D2638-8DE9-18B6-CA51-346AA846F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 Types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626962D7-CFAA-4F36-8B85-3F1595F4C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1416041"/>
            <a:ext cx="82661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latin typeface="Tahoma"/>
                <a:ea typeface="ＭＳ Ｐゴシック"/>
                <a:cs typeface="Tahoma"/>
              </a:rPr>
              <a:t>A </a:t>
            </a:r>
            <a:r>
              <a:rPr kumimoji="0" lang="en-US" altLang="en-US" u="sng" dirty="0">
                <a:latin typeface="Tahoma"/>
                <a:ea typeface="ＭＳ Ｐゴシック"/>
                <a:cs typeface="Tahoma"/>
              </a:rPr>
              <a:t>tuple</a:t>
            </a:r>
            <a:r>
              <a:rPr kumimoji="0" lang="en-US" altLang="en-US" dirty="0">
                <a:latin typeface="Tahoma"/>
                <a:ea typeface="ＭＳ Ｐゴシック"/>
                <a:cs typeface="Tahoma"/>
              </a:rPr>
              <a:t> is a sequence of values of </a:t>
            </a:r>
            <a:r>
              <a:rPr kumimoji="0" lang="en-US" altLang="en-US" u="sng" dirty="0">
                <a:latin typeface="Tahoma"/>
                <a:ea typeface="ＭＳ Ｐゴシック"/>
                <a:cs typeface="Tahoma"/>
              </a:rPr>
              <a:t>different</a:t>
            </a:r>
            <a:r>
              <a:rPr kumimoji="0" lang="en-US" altLang="en-US" dirty="0">
                <a:latin typeface="Tahoma"/>
                <a:ea typeface="ＭＳ Ｐゴシック"/>
                <a:cs typeface="Tahoma"/>
              </a:rPr>
              <a:t> types: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i="1" dirty="0">
                <a:latin typeface="Tahoma"/>
                <a:ea typeface="ＭＳ Ｐゴシック"/>
                <a:cs typeface="Tahoma"/>
              </a:rPr>
              <a:t>  Tuples are heterogenous!</a:t>
            </a:r>
            <a:endParaRPr lang="en-US" altLang="en-US" i="1" dirty="0">
              <a:cs typeface="Tahoma"/>
            </a:endParaRP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C2B18949-859A-7554-1845-593ACBCDD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2590800"/>
            <a:ext cx="681355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(False,True)     :: (Bool,Bool)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(False,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a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,True) :: (Bool,Char,Bool)</a:t>
            </a:r>
            <a:endParaRPr kumimoji="0" lang="en-US" altLang="en-US" sz="2400">
              <a:latin typeface="Lucida Sans Typewriter" panose="020B0509030504030204" pitchFamily="49" charset="0"/>
            </a:endParaRPr>
          </a:p>
        </p:txBody>
      </p:sp>
      <p:sp>
        <p:nvSpPr>
          <p:cNvPr id="31749" name="Text Box 7">
            <a:extLst>
              <a:ext uri="{FF2B5EF4-FFF2-40B4-BE49-F238E27FC236}">
                <a16:creationId xmlns:a16="http://schemas.microsoft.com/office/drawing/2014/main" id="{B44F8087-BB56-A8D6-C5C7-5E1D7F14D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4325938"/>
            <a:ext cx="8226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In general:</a:t>
            </a:r>
          </a:p>
        </p:txBody>
      </p:sp>
      <p:sp>
        <p:nvSpPr>
          <p:cNvPr id="31750" name="Text Box 8">
            <a:extLst>
              <a:ext uri="{FF2B5EF4-FFF2-40B4-BE49-F238E27FC236}">
                <a16:creationId xmlns:a16="http://schemas.microsoft.com/office/drawing/2014/main" id="{BEDF198C-674F-46BA-5306-A64BC7F3D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5283200"/>
            <a:ext cx="7385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(t1,t2,…,tn) is the type of n-tuples whose ith components have type ti for any i in 1…n.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>
            <a:extLst>
              <a:ext uri="{FF2B5EF4-FFF2-40B4-BE49-F238E27FC236}">
                <a16:creationId xmlns:a16="http://schemas.microsoft.com/office/drawing/2014/main" id="{8883278E-5215-5C02-F19E-B37ACAD027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72AA4D-1150-43FD-B3C0-BF0D52A621D3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en-US" sz="14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C3C15B6-BCBA-0E77-8198-A51BFB232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1328738"/>
            <a:ext cx="81899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The type of a tuple encodes its size: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A6D9F382-4682-6FA1-1F14-F125B2DD5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2352675"/>
            <a:ext cx="718185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(False,True)       :: (Bool,Bool)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(False,True,False) :: (Bool,Bool,Bool)</a:t>
            </a:r>
          </a:p>
        </p:txBody>
      </p:sp>
      <p:sp>
        <p:nvSpPr>
          <p:cNvPr id="32772" name="Text Box 5">
            <a:extLst>
              <a:ext uri="{FF2B5EF4-FFF2-40B4-BE49-F238E27FC236}">
                <a16:creationId xmlns:a16="http://schemas.microsoft.com/office/drawing/2014/main" id="{320DDA7C-322E-84AC-D1FF-3847F7266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4987925"/>
            <a:ext cx="7418387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(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a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,(False,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b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)) :: (Char,(Bool,Char))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(True,[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a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,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b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])  :: (Bool,[Char])</a:t>
            </a:r>
            <a:endParaRPr kumimoji="0" lang="en-US" altLang="en-US" sz="2400">
              <a:latin typeface="Lucida Sans Typewriter" panose="020B0509030504030204" pitchFamily="49" charset="0"/>
            </a:endParaRPr>
          </a:p>
        </p:txBody>
      </p:sp>
      <p:sp>
        <p:nvSpPr>
          <p:cNvPr id="32773" name="Text Box 6">
            <a:extLst>
              <a:ext uri="{FF2B5EF4-FFF2-40B4-BE49-F238E27FC236}">
                <a16:creationId xmlns:a16="http://schemas.microsoft.com/office/drawing/2014/main" id="{68B25DBB-165C-6B8B-F668-6EEDFE8A9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Note:</a:t>
            </a:r>
          </a:p>
        </p:txBody>
      </p:sp>
      <p:sp>
        <p:nvSpPr>
          <p:cNvPr id="32774" name="Rectangle 7">
            <a:extLst>
              <a:ext uri="{FF2B5EF4-FFF2-40B4-BE49-F238E27FC236}">
                <a16:creationId xmlns:a16="http://schemas.microsoft.com/office/drawing/2014/main" id="{C564BD6B-0FBA-BAF4-20F9-024E9DD0D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4002088"/>
            <a:ext cx="81899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The type of the components is unrestricted: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>
            <a:extLst>
              <a:ext uri="{FF2B5EF4-FFF2-40B4-BE49-F238E27FC236}">
                <a16:creationId xmlns:a16="http://schemas.microsoft.com/office/drawing/2014/main" id="{08DB3242-A761-BDCB-16C7-F29F8DB6DC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0F8605-C914-40A3-B438-4A8EF0580594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en-US" sz="14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474C1F75-7882-6430-74C5-461805897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Tuples and Lists</a:t>
            </a:r>
            <a:endParaRPr lang="en-US" dirty="0"/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417ABFC5-42B5-F53F-6EDA-46D8E5AF2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3626930"/>
            <a:ext cx="6320961" cy="175637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en-US" sz="2400" dirty="0">
                <a:latin typeface="Lucida Sans Typewriter"/>
                <a:ea typeface="ＭＳ Ｐゴシック"/>
                <a:cs typeface="Tahoma"/>
              </a:rPr>
              <a:t>not allowed: [ (1,2), ('</a:t>
            </a:r>
            <a:r>
              <a:rPr lang="en-US" altLang="en-US" sz="2400" dirty="0" err="1">
                <a:latin typeface="Lucida Sans Typewriter"/>
                <a:ea typeface="ＭＳ Ｐゴシック"/>
                <a:cs typeface="Tahoma"/>
              </a:rPr>
              <a:t>a','b</a:t>
            </a:r>
            <a:r>
              <a:rPr lang="en-US" altLang="en-US" sz="2400" dirty="0">
                <a:latin typeface="Lucida Sans Typewriter"/>
                <a:ea typeface="ＭＳ Ｐゴシック"/>
                <a:cs typeface="Tahoma"/>
              </a:rPr>
              <a:t>') ]</a:t>
            </a:r>
            <a:endParaRPr lang="en-US" altLang="en-US">
              <a:latin typeface="Lucida Sans Typewriter"/>
              <a:ea typeface="ＭＳ Ｐゴシック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latin typeface="Lucida Sans Typewriter"/>
                <a:ea typeface="ＭＳ Ｐゴシック"/>
              </a:rPr>
              <a:t>not allowed: [ (1,2), (3,4,5) ]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Lucida Sans Typewriter" panose="020B05090305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en-US" sz="2400" dirty="0">
                <a:latin typeface="Lucida Sans Typewriter"/>
                <a:ea typeface="ＭＳ Ｐゴシック"/>
              </a:rPr>
              <a:t>allowed: [ (1, 'a'), (2, 'b') ]</a:t>
            </a:r>
            <a:endParaRPr lang="en-US" altLang="en-US" sz="2400" dirty="0">
              <a:latin typeface="Lucida Sans Typewriter" panose="020B0509030504030204" pitchFamily="49" charset="0"/>
            </a:endParaRP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26EE4CFB-AEA4-D7A4-DA82-C653F726B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982872"/>
            <a:ext cx="791686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514350" indent="-514350">
              <a:spcBef>
                <a:spcPct val="0"/>
              </a:spcBef>
              <a:buClrTx/>
              <a:buAutoNum type="arabicPeriod"/>
            </a:pPr>
            <a:r>
              <a:rPr lang="en-US" altLang="en-US" dirty="0">
                <a:latin typeface="Tahoma"/>
                <a:ea typeface="ＭＳ Ｐゴシック"/>
                <a:cs typeface="Tahoma"/>
              </a:rPr>
              <a:t>The size of a tuple </a:t>
            </a:r>
            <a:r>
              <a:rPr lang="en-US" altLang="en-US" b="1" dirty="0">
                <a:latin typeface="Tahoma"/>
                <a:ea typeface="ＭＳ Ｐゴシック"/>
                <a:cs typeface="Tahoma"/>
              </a:rPr>
              <a:t>is</a:t>
            </a:r>
            <a:r>
              <a:rPr lang="en-US" altLang="en-US" dirty="0">
                <a:latin typeface="Tahoma"/>
                <a:ea typeface="ＭＳ Ｐゴシック"/>
                <a:cs typeface="Tahoma"/>
              </a:rPr>
              <a:t> part of its type.</a:t>
            </a:r>
          </a:p>
          <a:p>
            <a:pPr marL="514350" indent="-514350">
              <a:spcBef>
                <a:spcPct val="0"/>
              </a:spcBef>
              <a:buClrTx/>
              <a:buAutoNum type="arabicPeriod"/>
            </a:pPr>
            <a:r>
              <a:rPr lang="en-US" altLang="en-US" dirty="0">
                <a:latin typeface="Tahoma"/>
                <a:ea typeface="ＭＳ Ｐゴシック"/>
                <a:cs typeface="Tahoma"/>
              </a:rPr>
              <a:t>Lists are homogenous.</a:t>
            </a:r>
            <a:endParaRPr lang="en-US" altLang="en-US" dirty="0">
              <a:cs typeface="Tahoma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dirty="0">
                <a:latin typeface="Tahoma"/>
                <a:ea typeface="ＭＳ Ｐゴシック"/>
                <a:cs typeface="Tahoma"/>
              </a:rPr>
              <a:t>=&gt; Lists of tuples are only valid when</a:t>
            </a:r>
          </a:p>
          <a:p>
            <a:pPr marL="1257300" lvl="1" indent="-514350">
              <a:spcBef>
                <a:spcPct val="0"/>
              </a:spcBef>
              <a:buClrTx/>
              <a:buFont typeface="Courier New"/>
              <a:buChar char="o"/>
            </a:pPr>
            <a:r>
              <a:rPr lang="en-US" altLang="en-US" dirty="0">
                <a:latin typeface="Tahoma"/>
                <a:ea typeface="ＭＳ Ｐゴシック"/>
                <a:cs typeface="Tahoma"/>
              </a:rPr>
              <a:t>The tuples are the same size</a:t>
            </a:r>
            <a:endParaRPr lang="en-US" altLang="en-US" dirty="0">
              <a:cs typeface="Tahoma"/>
            </a:endParaRPr>
          </a:p>
          <a:p>
            <a:pPr marL="1257300" lvl="1" indent="-514350">
              <a:spcBef>
                <a:spcPct val="0"/>
              </a:spcBef>
              <a:buClrTx/>
              <a:buFont typeface="Courier New"/>
              <a:buChar char="o"/>
            </a:pPr>
            <a:r>
              <a:rPr lang="en-US" altLang="en-US" dirty="0">
                <a:latin typeface="Tahoma"/>
                <a:ea typeface="ＭＳ Ｐゴシック"/>
                <a:cs typeface="Tahoma"/>
              </a:rPr>
              <a:t>The tuples have the same types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>
            <a:extLst>
              <a:ext uri="{FF2B5EF4-FFF2-40B4-BE49-F238E27FC236}">
                <a16:creationId xmlns:a16="http://schemas.microsoft.com/office/drawing/2014/main" id="{99E0F53F-CE44-76A3-67CF-F1500B430F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2B5A2D-72B5-4D4F-929F-B46BB06AB2FD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en-US" sz="14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CCAD6BB-C337-841E-65D0-A0C3E3DDB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Glasgow Haskell Compiler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E1DE68E-28F5-FF2E-ABD5-C29C62C5D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48638" cy="3741738"/>
          </a:xfrm>
        </p:spPr>
        <p:txBody>
          <a:bodyPr/>
          <a:lstStyle/>
          <a:p>
            <a:r>
              <a:rPr lang="en-US" altLang="en-US"/>
              <a:t>GHC is the leading implementation of Haskell, and comprises a compiler and interpreter;</a:t>
            </a:r>
          </a:p>
          <a:p>
            <a:endParaRPr lang="en-US" altLang="en-US"/>
          </a:p>
          <a:p>
            <a:r>
              <a:rPr lang="en-US" altLang="en-US"/>
              <a:t>The interactive nature of the interpreter makes it well suited for teaching and prototyping;</a:t>
            </a:r>
          </a:p>
          <a:p>
            <a:endParaRPr lang="en-US" altLang="en-US"/>
          </a:p>
          <a:p>
            <a:r>
              <a:rPr lang="en-US" altLang="en-US"/>
              <a:t>GHC is freely available from: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BCEA30EB-DC15-7797-BEA6-0E4324E5A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5529263"/>
            <a:ext cx="4635500" cy="461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www.haskell.org/platform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>
            <a:extLst>
              <a:ext uri="{FF2B5EF4-FFF2-40B4-BE49-F238E27FC236}">
                <a16:creationId xmlns:a16="http://schemas.microsoft.com/office/drawing/2014/main" id="{7976587E-9E55-F566-7386-4F1E69F8BB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B4B6D6-5292-489E-A19D-D10E7B2EE4FD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en-US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8FF64C8A-AFC0-7EAB-91D1-070F0180F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35843" name="Text Box 4">
            <a:extLst>
              <a:ext uri="{FF2B5EF4-FFF2-40B4-BE49-F238E27FC236}">
                <a16:creationId xmlns:a16="http://schemas.microsoft.com/office/drawing/2014/main" id="{51B6FA6F-0E12-F3A5-F031-C3800D89B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50" y="1931988"/>
            <a:ext cx="4603750" cy="337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[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a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,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b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,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c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(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a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,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b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,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c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[(False,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0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),(True,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1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)]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([False,True],[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0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,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1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])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[tail,init,reverse]</a:t>
            </a: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16096BFB-2EA6-E29E-FFB9-2862C8468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189038"/>
            <a:ext cx="7459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What are the types of the following values?</a:t>
            </a:r>
          </a:p>
        </p:txBody>
      </p:sp>
      <p:sp>
        <p:nvSpPr>
          <p:cNvPr id="35845" name="Text Box 3">
            <a:extLst>
              <a:ext uri="{FF2B5EF4-FFF2-40B4-BE49-F238E27FC236}">
                <a16:creationId xmlns:a16="http://schemas.microsoft.com/office/drawing/2014/main" id="{C012DAA5-E2FD-BEDA-44F7-9C8D792FF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5619750"/>
            <a:ext cx="7459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(Again, add this to that email.)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1">
            <a:extLst>
              <a:ext uri="{FF2B5EF4-FFF2-40B4-BE49-F238E27FC236}">
                <a16:creationId xmlns:a16="http://schemas.microsoft.com/office/drawing/2014/main" id="{A68765DC-6698-A1DB-2E2A-90FC6D6518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E7C6EB-4A72-443E-A8A5-39414709D191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en-US" sz="14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1F3F5DB-7C5F-D7FA-97B7-4DE818C5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358900"/>
            <a:ext cx="8189912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Tahoma"/>
                <a:ea typeface="ＭＳ Ｐゴシック"/>
                <a:cs typeface="Tahoma"/>
              </a:rPr>
              <a:t>The arrow </a:t>
            </a:r>
            <a:r>
              <a:rPr lang="en-US" dirty="0">
                <a:latin typeface="Times New Roman"/>
                <a:ea typeface="ＭＳ Ｐゴシック"/>
                <a:cs typeface="Times New Roman"/>
              </a:rPr>
              <a:t>→</a:t>
            </a:r>
            <a:r>
              <a:rPr lang="en-US" altLang="en-US" dirty="0">
                <a:latin typeface="Tahoma"/>
                <a:ea typeface="ＭＳ Ｐゴシック"/>
                <a:cs typeface="Tahoma"/>
              </a:rPr>
              <a:t> is typed at the keyboard as -&gt;.</a:t>
            </a:r>
          </a:p>
          <a:p>
            <a:endParaRPr lang="en-US" altLang="en-US"/>
          </a:p>
          <a:p>
            <a:r>
              <a:rPr lang="en-US" altLang="en-US" dirty="0">
                <a:latin typeface="Tahoma"/>
                <a:ea typeface="ＭＳ Ｐゴシック"/>
                <a:cs typeface="Tahoma"/>
              </a:rPr>
              <a:t>The argument and result types are unrestricted.  For example, functions with multiple arguments or results are possible using lists or tuples:</a:t>
            </a:r>
          </a:p>
        </p:txBody>
      </p:sp>
      <p:sp>
        <p:nvSpPr>
          <p:cNvPr id="34820" name="Text Box 10">
            <a:extLst>
              <a:ext uri="{FF2B5EF4-FFF2-40B4-BE49-F238E27FC236}">
                <a16:creationId xmlns:a16="http://schemas.microsoft.com/office/drawing/2014/main" id="{288ED37C-303C-BC30-FAA8-564DD7820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4216400"/>
            <a:ext cx="5456238" cy="20272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add       :: (Int,Int) </a:t>
            </a:r>
            <a:r>
              <a:rPr kumimoji="0"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</a:t>
            </a:r>
            <a:r>
              <a:rPr kumimoji="0" lang="en-US" altLang="en-US" sz="2400">
                <a:latin typeface="Lucida Sans Typewriter" panose="020B0509030504030204" pitchFamily="49" charset="0"/>
              </a:rPr>
              <a:t> Int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add (x,y)  = x+y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zeroto    :: Int </a:t>
            </a:r>
            <a:r>
              <a:rPr kumimoji="0"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 </a:t>
            </a:r>
            <a:r>
              <a:rPr kumimoji="0" lang="en-US" altLang="en-US" sz="2400">
                <a:latin typeface="Lucida Sans Typewriter" panose="020B0509030504030204" pitchFamily="49" charset="0"/>
              </a:rPr>
              <a:t>[Int]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zeroto n   = [0..n]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732B904-94FF-DD48-E754-6EF988D233D7}"/>
              </a:ext>
            </a:extLst>
          </p:cNvPr>
          <p:cNvSpPr txBox="1">
            <a:spLocks noChangeArrowheads="1"/>
          </p:cNvSpPr>
          <p:nvPr/>
        </p:nvSpPr>
        <p:spPr>
          <a:xfrm>
            <a:off x="391682" y="391682"/>
            <a:ext cx="7772400" cy="6858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altLang="en-US" kern="0" dirty="0"/>
              <a:t>Function Type Notation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>
            <a:extLst>
              <a:ext uri="{FF2B5EF4-FFF2-40B4-BE49-F238E27FC236}">
                <a16:creationId xmlns:a16="http://schemas.microsoft.com/office/drawing/2014/main" id="{C8EDB49C-A9E4-E32A-5581-910762F3AD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7A9367-9DBC-42F1-AED2-929DD26B10EB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en-US" sz="1400"/>
          </a:p>
        </p:txBody>
      </p:sp>
      <p:sp>
        <p:nvSpPr>
          <p:cNvPr id="36866" name="Text Box 3">
            <a:extLst>
              <a:ext uri="{FF2B5EF4-FFF2-40B4-BE49-F238E27FC236}">
                <a16:creationId xmlns:a16="http://schemas.microsoft.com/office/drawing/2014/main" id="{E809C565-D228-F0BD-18BB-9FE8449E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73213"/>
            <a:ext cx="8335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en-US" altLang="en-US" dirty="0">
                <a:latin typeface="Tahoma"/>
                <a:ea typeface="ＭＳ Ｐゴシック"/>
                <a:cs typeface="Tahoma"/>
              </a:rPr>
              <a:t>Functions with multiple arguments by default  will return </a:t>
            </a:r>
            <a:r>
              <a:rPr kumimoji="0" lang="en-US" altLang="en-US" u="sng" dirty="0">
                <a:latin typeface="Tahoma"/>
                <a:ea typeface="ＭＳ Ｐゴシック"/>
                <a:cs typeface="Tahoma"/>
              </a:rPr>
              <a:t>functions as results</a:t>
            </a:r>
            <a:r>
              <a:rPr kumimoji="0" lang="en-US" altLang="en-US" dirty="0">
                <a:latin typeface="Tahoma"/>
                <a:ea typeface="ＭＳ Ｐゴシック"/>
                <a:cs typeface="Tahoma"/>
              </a:rPr>
              <a:t>:</a:t>
            </a:r>
          </a:p>
        </p:txBody>
      </p:sp>
      <p:sp>
        <p:nvSpPr>
          <p:cNvPr id="36867" name="Text Box 4">
            <a:extLst>
              <a:ext uri="{FF2B5EF4-FFF2-40B4-BE49-F238E27FC236}">
                <a16:creationId xmlns:a16="http://schemas.microsoft.com/office/drawing/2014/main" id="{84EFC5BC-4FBE-876C-B5A5-E4ED99D26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313" y="2609047"/>
            <a:ext cx="5522532" cy="270753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kumimoji="0" lang="en-US" altLang="en-US" sz="2400" dirty="0" err="1">
                <a:latin typeface="Lucida Sans Typewriter"/>
                <a:ea typeface="ＭＳ Ｐゴシック"/>
              </a:rPr>
              <a:t>myAdd</a:t>
            </a:r>
            <a:r>
              <a:rPr kumimoji="0" lang="en-US" altLang="ja-JP" sz="2400" dirty="0">
                <a:latin typeface="Lucida Sans Typewriter"/>
                <a:ea typeface="ＭＳ Ｐゴシック"/>
              </a:rPr>
              <a:t>    :: Int </a:t>
            </a:r>
            <a:r>
              <a:rPr kumimoji="0" lang="en-US" altLang="ja-JP" sz="2400" dirty="0">
                <a:latin typeface="Lucida Sans Typewriter"/>
                <a:ea typeface="ＭＳ Ｐゴシック"/>
                <a:sym typeface="Symbol" panose="05050102010706020507" pitchFamily="18" charset="2"/>
              </a:rPr>
              <a:t>→</a:t>
            </a:r>
            <a:r>
              <a:rPr kumimoji="0" lang="en-US" altLang="ja-JP" sz="2400" dirty="0">
                <a:latin typeface="Lucida Sans Typewriter"/>
                <a:ea typeface="ＭＳ Ｐゴシック"/>
              </a:rPr>
              <a:t> Int </a:t>
            </a:r>
            <a:r>
              <a:rPr kumimoji="0" lang="en-US" altLang="ja-JP" sz="2400" dirty="0">
                <a:latin typeface="Lucida Sans Typewriter"/>
                <a:ea typeface="ＭＳ Ｐゴシック"/>
                <a:sym typeface="Symbol" panose="05050102010706020507" pitchFamily="18" charset="2"/>
              </a:rPr>
              <a:t>→ Int</a:t>
            </a:r>
            <a:endParaRPr kumimoji="0" lang="en-US" altLang="ja-JP" sz="2400" dirty="0">
              <a:latin typeface="Lucida Sans Typewriter"/>
              <a:ea typeface="ＭＳ Ｐゴシック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err="1">
                <a:latin typeface="Lucida Sans Typewriter"/>
                <a:ea typeface="ＭＳ Ｐゴシック"/>
              </a:rPr>
              <a:t>myAdd</a:t>
            </a:r>
            <a:r>
              <a:rPr kumimoji="0" lang="en-US" altLang="ja-JP" sz="2400" dirty="0">
                <a:latin typeface="Lucida Sans Typewriter"/>
                <a:ea typeface="ＭＳ Ｐゴシック"/>
              </a:rPr>
              <a:t> x y = </a:t>
            </a:r>
            <a:r>
              <a:rPr kumimoji="0" lang="en-US" altLang="ja-JP" sz="2400" err="1">
                <a:latin typeface="Lucida Sans Typewriter"/>
                <a:ea typeface="ＭＳ Ｐゴシック"/>
              </a:rPr>
              <a:t>x+y</a:t>
            </a:r>
            <a:endParaRPr lang="en-US" altLang="ja-JP" sz="2400">
              <a:latin typeface="Lucida Sans Typewriter"/>
              <a:ea typeface="ＭＳ Ｐゴシック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ja-JP" sz="2400" dirty="0">
              <a:latin typeface="Lucida Sans Typewriter"/>
              <a:ea typeface="ＭＳ Ｐゴシック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ja-JP" sz="2400" dirty="0">
                <a:latin typeface="Lucida Sans Typewriter"/>
                <a:ea typeface="ＭＳ Ｐゴシック"/>
              </a:rPr>
              <a:t>z = </a:t>
            </a:r>
            <a:r>
              <a:rPr lang="en-US" altLang="ja-JP" sz="2400" dirty="0" err="1">
                <a:latin typeface="Lucida Sans Typewriter"/>
                <a:ea typeface="ＭＳ Ｐゴシック"/>
              </a:rPr>
              <a:t>myAdd</a:t>
            </a:r>
            <a:r>
              <a:rPr lang="en-US" altLang="ja-JP" sz="2400" dirty="0">
                <a:latin typeface="Lucida Sans Typewriter"/>
                <a:ea typeface="ＭＳ Ｐゴシック"/>
              </a:rPr>
              <a:t> 42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ja-JP" sz="2400" dirty="0">
                <a:latin typeface="Lucida Sans Typewriter"/>
                <a:ea typeface="ＭＳ Ｐゴシック"/>
              </a:rPr>
              <a:t>:type z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ja-JP" sz="2400" dirty="0">
                <a:latin typeface="Lucida Sans Typewriter"/>
                <a:ea typeface="ＭＳ Ｐゴシック"/>
              </a:rPr>
              <a:t>z :: Int </a:t>
            </a:r>
            <a:r>
              <a:rPr lang="en-US" sz="2400" dirty="0">
                <a:latin typeface="Tahoma"/>
                <a:ea typeface="Tahoma"/>
                <a:cs typeface="Tahoma"/>
              </a:rPr>
              <a:t>→ Int</a:t>
            </a:r>
            <a:endParaRPr lang="en-US" altLang="ja-JP" sz="2400" dirty="0">
              <a:latin typeface="Lucida Sans Typewriter"/>
              <a:ea typeface="ＭＳ Ｐゴシック"/>
            </a:endParaRPr>
          </a:p>
        </p:txBody>
      </p:sp>
      <p:sp>
        <p:nvSpPr>
          <p:cNvPr id="36868" name="AutoShape 5">
            <a:extLst>
              <a:ext uri="{FF2B5EF4-FFF2-40B4-BE49-F238E27FC236}">
                <a16:creationId xmlns:a16="http://schemas.microsoft.com/office/drawing/2014/main" id="{B807945C-2509-D745-E369-7D3C906B6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42" y="5326611"/>
            <a:ext cx="7716837" cy="1531938"/>
          </a:xfrm>
          <a:prstGeom prst="wedgeRoundRectCallout">
            <a:avLst>
              <a:gd name="adj1" fmla="val -28583"/>
              <a:gd name="adj2" fmla="val -89060"/>
              <a:gd name="adj3" fmla="val 16667"/>
            </a:avLst>
          </a:prstGeom>
          <a:noFill/>
          <a:ln w="12700" cap="sq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en-US" altLang="en-US" err="1">
                <a:latin typeface="Tahoma"/>
                <a:ea typeface="ＭＳ Ｐゴシック"/>
                <a:cs typeface="Tahoma"/>
              </a:rPr>
              <a:t>myAdd</a:t>
            </a:r>
            <a:r>
              <a:rPr kumimoji="0" lang="en-US" altLang="en-US" dirty="0">
                <a:latin typeface="Tahoma"/>
                <a:ea typeface="ＭＳ Ｐゴシック"/>
                <a:cs typeface="Tahoma"/>
              </a:rPr>
              <a:t> </a:t>
            </a:r>
            <a:r>
              <a:rPr kumimoji="0" lang="en-US" altLang="ja-JP" dirty="0">
                <a:latin typeface="Tahoma"/>
                <a:ea typeface="ＭＳ Ｐゴシック"/>
                <a:cs typeface="Tahoma"/>
              </a:rPr>
              <a:t>takes an integer x and returns a </a:t>
            </a:r>
            <a:r>
              <a:rPr kumimoji="0" lang="en-US" altLang="ja-JP">
                <a:latin typeface="Tahoma"/>
                <a:ea typeface="ＭＳ Ｐゴシック"/>
                <a:cs typeface="Tahoma"/>
              </a:rPr>
              <a:t>function </a:t>
            </a:r>
            <a:r>
              <a:rPr kumimoji="0" lang="en-US" altLang="ja-JP" u="sng" err="1">
                <a:latin typeface="Tahoma"/>
                <a:ea typeface="ＭＳ Ｐゴシック"/>
                <a:cs typeface="Tahoma"/>
              </a:rPr>
              <a:t>myAdd</a:t>
            </a:r>
            <a:r>
              <a:rPr kumimoji="0" lang="en-US" altLang="ja-JP" u="sng" dirty="0">
                <a:latin typeface="Tahoma"/>
                <a:ea typeface="ＭＳ Ｐゴシック"/>
                <a:cs typeface="Tahoma"/>
              </a:rPr>
              <a:t> x</a:t>
            </a:r>
            <a:r>
              <a:rPr kumimoji="0" lang="en-US" altLang="ja-JP" dirty="0">
                <a:latin typeface="Tahoma"/>
                <a:ea typeface="ＭＳ Ｐゴシック"/>
                <a:cs typeface="Tahoma"/>
              </a:rPr>
              <a:t>.  In turn, this function takes an integer y and returns the result </a:t>
            </a:r>
            <a:r>
              <a:rPr kumimoji="0" lang="en-US" altLang="ja-JP" err="1">
                <a:latin typeface="Tahoma"/>
                <a:ea typeface="ＭＳ Ｐゴシック"/>
                <a:cs typeface="Tahoma"/>
              </a:rPr>
              <a:t>x+y</a:t>
            </a:r>
            <a:r>
              <a:rPr kumimoji="0" lang="en-US" altLang="ja-JP" dirty="0">
                <a:latin typeface="Tahoma"/>
                <a:ea typeface="ＭＳ Ｐゴシック"/>
                <a:cs typeface="Tahoma"/>
              </a:rPr>
              <a:t>.</a:t>
            </a:r>
            <a:endParaRPr lang="en-US" altLang="en-US" dirty="0">
              <a:latin typeface="Tahoma"/>
              <a:ea typeface="ＭＳ Ｐゴシック"/>
              <a:cs typeface="Tahoma"/>
            </a:endParaRP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D9243A39-A440-2B35-D3DB-2A7C4C768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3047" y="658738"/>
            <a:ext cx="7772400" cy="685800"/>
          </a:xfrm>
          <a:noFill/>
        </p:spPr>
        <p:txBody>
          <a:bodyPr/>
          <a:lstStyle/>
          <a:p>
            <a:r>
              <a:rPr lang="en-US" altLang="en-US" dirty="0"/>
              <a:t>Curried Functions</a:t>
            </a:r>
            <a:br>
              <a:rPr lang="en-US" altLang="en-US" dirty="0"/>
            </a:br>
            <a:r>
              <a:rPr lang="en-US" altLang="en-US" dirty="0"/>
              <a:t>(Partial Application)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1">
            <a:extLst>
              <a:ext uri="{FF2B5EF4-FFF2-40B4-BE49-F238E27FC236}">
                <a16:creationId xmlns:a16="http://schemas.microsoft.com/office/drawing/2014/main" id="{356B5712-ABC6-C29E-7482-217FC2C7EE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E6FA84-5F4F-4993-966D-A7BB012C600C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en-US" sz="14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AF21D022-2A46-554D-7468-1BA968205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295400"/>
            <a:ext cx="8239125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Tahoma"/>
                <a:ea typeface="ＭＳ Ｐゴシック"/>
                <a:cs typeface="Tahoma"/>
              </a:rPr>
              <a:t>add and add</a:t>
            </a:r>
            <a:r>
              <a:rPr lang="ja-JP" altLang="en-US">
                <a:latin typeface="Tahoma"/>
                <a:ea typeface="ＭＳ Ｐゴシック"/>
                <a:cs typeface="Tahoma"/>
              </a:rPr>
              <a:t>’</a:t>
            </a:r>
            <a:r>
              <a:rPr lang="en-US" altLang="ja-JP" dirty="0">
                <a:latin typeface="Tahoma"/>
                <a:ea typeface="ＭＳ Ｐゴシック"/>
                <a:cs typeface="Tahoma"/>
              </a:rPr>
              <a:t> produce the same final result, but add takes its two arguments at the same time, whereas add' takes them one at a time:</a:t>
            </a:r>
            <a:endParaRPr lang="en-US" altLang="en-US" dirty="0">
              <a:latin typeface="Tahoma"/>
              <a:ea typeface="ＭＳ Ｐゴシック"/>
              <a:cs typeface="Tahoma"/>
            </a:endParaRP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8C476779-701D-90F6-F9B6-A285C90D4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Note:</a:t>
            </a:r>
          </a:p>
        </p:txBody>
      </p:sp>
      <p:sp>
        <p:nvSpPr>
          <p:cNvPr id="37892" name="Rectangle 7">
            <a:extLst>
              <a:ext uri="{FF2B5EF4-FFF2-40B4-BE49-F238E27FC236}">
                <a16:creationId xmlns:a16="http://schemas.microsoft.com/office/drawing/2014/main" id="{F105933F-5114-66F7-A683-7B18ADFBC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4986338"/>
            <a:ext cx="8012112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Functions that take their arguments one at a time are called </a:t>
            </a:r>
            <a:r>
              <a:rPr lang="en-US" altLang="en-US" u="sng"/>
              <a:t>curried</a:t>
            </a:r>
            <a:r>
              <a:rPr lang="en-US" altLang="en-US"/>
              <a:t> functions, celebrating the work of Haskell Curry on such functions.</a:t>
            </a:r>
          </a:p>
        </p:txBody>
      </p:sp>
      <p:sp>
        <p:nvSpPr>
          <p:cNvPr id="37893" name="Text Box 8">
            <a:extLst>
              <a:ext uri="{FF2B5EF4-FFF2-40B4-BE49-F238E27FC236}">
                <a16:creationId xmlns:a16="http://schemas.microsoft.com/office/drawing/2014/main" id="{5B3EA41F-06C6-B06B-4F78-9A7D0635F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3" y="3210085"/>
            <a:ext cx="4644220" cy="129984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kumimoji="0" lang="en-US" altLang="en-US" sz="2400" dirty="0">
                <a:latin typeface="Lucida Sans Typewriter"/>
                <a:ea typeface="ＭＳ Ｐゴシック"/>
              </a:rPr>
              <a:t>add  :: (</a:t>
            </a:r>
            <a:r>
              <a:rPr kumimoji="0" lang="en-US" altLang="en-US" sz="2400" dirty="0" err="1">
                <a:latin typeface="Lucida Sans Typewriter"/>
                <a:ea typeface="ＭＳ Ｐゴシック"/>
              </a:rPr>
              <a:t>Int,Int</a:t>
            </a:r>
            <a:r>
              <a:rPr kumimoji="0" lang="en-US" altLang="en-US" sz="2400" dirty="0">
                <a:latin typeface="Lucida Sans Typewriter"/>
                <a:ea typeface="ＭＳ Ｐゴシック"/>
              </a:rPr>
              <a:t>) </a:t>
            </a:r>
            <a:r>
              <a:rPr kumimoji="0" lang="en-US" altLang="en-US" sz="2400" dirty="0">
                <a:latin typeface="Lucida Sans Typewriter"/>
                <a:ea typeface="ＭＳ Ｐゴシック"/>
                <a:sym typeface="Symbol" panose="05050102010706020507" pitchFamily="18" charset="2"/>
              </a:rPr>
              <a:t>→ Int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kumimoji="0" lang="en-US" altLang="en-US" sz="2400" dirty="0">
                <a:latin typeface="Lucida Sans Typewriter"/>
                <a:ea typeface="ＭＳ Ｐゴシック"/>
              </a:rPr>
              <a:t>add' </a:t>
            </a:r>
            <a:r>
              <a:rPr kumimoji="0" lang="en-US" altLang="ja-JP" sz="2400" dirty="0">
                <a:latin typeface="Lucida Sans Typewriter"/>
                <a:ea typeface="ＭＳ Ｐゴシック"/>
              </a:rPr>
              <a:t>:: Int </a:t>
            </a:r>
            <a:r>
              <a:rPr kumimoji="0" lang="en-US" altLang="ja-JP" sz="2400" dirty="0">
                <a:latin typeface="Lucida Sans Typewriter"/>
                <a:ea typeface="ＭＳ Ｐゴシック"/>
                <a:sym typeface="Symbol" panose="05050102010706020507" pitchFamily="18" charset="2"/>
              </a:rPr>
              <a:t>→</a:t>
            </a:r>
            <a:r>
              <a:rPr kumimoji="0" lang="en-US" altLang="ja-JP" sz="2400" dirty="0">
                <a:latin typeface="Lucida Sans Typewriter"/>
                <a:ea typeface="ＭＳ Ｐゴシック"/>
              </a:rPr>
              <a:t> Int </a:t>
            </a:r>
            <a:r>
              <a:rPr kumimoji="0" lang="en-US" altLang="ja-JP" sz="2400" dirty="0">
                <a:latin typeface="Lucida Sans Typewriter"/>
                <a:ea typeface="ＭＳ Ｐゴシック"/>
                <a:sym typeface="Symbol" panose="05050102010706020507" pitchFamily="18" charset="2"/>
              </a:rPr>
              <a:t>→ Int </a:t>
            </a:r>
            <a:endParaRPr kumimoji="0" lang="en-US" altLang="en-US" sz="2400" dirty="0">
              <a:latin typeface="Lucida Sans Typewriter"/>
              <a:ea typeface="ＭＳ Ｐゴシック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1">
            <a:extLst>
              <a:ext uri="{FF2B5EF4-FFF2-40B4-BE49-F238E27FC236}">
                <a16:creationId xmlns:a16="http://schemas.microsoft.com/office/drawing/2014/main" id="{64806540-E41E-4FF7-51EE-8422712B00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741ED3-E639-4E3D-BFA3-C893399079BA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en-US" sz="1400"/>
          </a:p>
        </p:txBody>
      </p:sp>
      <p:sp>
        <p:nvSpPr>
          <p:cNvPr id="38914" name="Rectangle 1026">
            <a:extLst>
              <a:ext uri="{FF2B5EF4-FFF2-40B4-BE49-F238E27FC236}">
                <a16:creationId xmlns:a16="http://schemas.microsoft.com/office/drawing/2014/main" id="{B819FD7D-A43E-4A7B-8C88-9EA13DFBB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554038"/>
            <a:ext cx="82391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Functions with more than two arguments can be curried by returning nested functions:</a:t>
            </a:r>
          </a:p>
        </p:txBody>
      </p:sp>
      <p:sp>
        <p:nvSpPr>
          <p:cNvPr id="38915" name="Text Box 1030">
            <a:extLst>
              <a:ext uri="{FF2B5EF4-FFF2-40B4-BE49-F238E27FC236}">
                <a16:creationId xmlns:a16="http://schemas.microsoft.com/office/drawing/2014/main" id="{28885726-86D1-61E1-FDB9-A5AF1F0DC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2184400"/>
            <a:ext cx="7529513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mult      :: Int </a:t>
            </a:r>
            <a:r>
              <a:rPr kumimoji="0"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</a:t>
            </a:r>
            <a:r>
              <a:rPr kumimoji="0" lang="en-US" altLang="en-US" sz="2400">
                <a:latin typeface="Lucida Sans Typewriter" panose="020B0509030504030204" pitchFamily="49" charset="0"/>
              </a:rPr>
              <a:t> (Int </a:t>
            </a:r>
            <a:r>
              <a:rPr kumimoji="0"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 (</a:t>
            </a:r>
            <a:r>
              <a:rPr kumimoji="0" lang="en-US" altLang="en-US" sz="2400">
                <a:latin typeface="Lucida Sans Typewriter" panose="020B0509030504030204" pitchFamily="49" charset="0"/>
              </a:rPr>
              <a:t>Int </a:t>
            </a:r>
            <a:r>
              <a:rPr kumimoji="0"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 Int))</a:t>
            </a: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mult x y z = x*y*z</a:t>
            </a:r>
          </a:p>
        </p:txBody>
      </p:sp>
      <p:sp>
        <p:nvSpPr>
          <p:cNvPr id="38916" name="AutoShape 1040">
            <a:extLst>
              <a:ext uri="{FF2B5EF4-FFF2-40B4-BE49-F238E27FC236}">
                <a16:creationId xmlns:a16="http://schemas.microsoft.com/office/drawing/2014/main" id="{5C7E9765-4E67-AD36-163D-57924A277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4440238"/>
            <a:ext cx="8077200" cy="1949450"/>
          </a:xfrm>
          <a:prstGeom prst="wedgeRoundRectCallout">
            <a:avLst>
              <a:gd name="adj1" fmla="val -28162"/>
              <a:gd name="adj2" fmla="val -9562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mult takes an integer x and returns a function </a:t>
            </a:r>
            <a:r>
              <a:rPr kumimoji="0" lang="en-US" altLang="en-US" u="sng"/>
              <a:t>mult x</a:t>
            </a:r>
            <a:r>
              <a:rPr kumimoji="0" lang="en-US" altLang="en-US"/>
              <a:t>, which in turn takes an integer y and returns a function </a:t>
            </a:r>
            <a:r>
              <a:rPr kumimoji="0" lang="en-US" altLang="en-US" u="sng"/>
              <a:t>mult x y</a:t>
            </a:r>
            <a:r>
              <a:rPr kumimoji="0" lang="en-US" altLang="en-US"/>
              <a:t>, which finally takes an integer z and returns the result x*y*z.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2">
            <a:extLst>
              <a:ext uri="{FF2B5EF4-FFF2-40B4-BE49-F238E27FC236}">
                <a16:creationId xmlns:a16="http://schemas.microsoft.com/office/drawing/2014/main" id="{5C5AA036-36FE-D45D-C9B8-88A1469E50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906289-FAD2-48B8-99D6-DF8D1EF4614F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en-US" sz="14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7EF7013-F86D-3945-1E98-3D1967BD8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Currying Useful?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121A82AD-CFA4-E0FC-3044-0991C315D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1531938"/>
            <a:ext cx="8205787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Curried functions are more flexible than functions on tuples, because useful functions can often be made by </a:t>
            </a:r>
            <a:r>
              <a:rPr kumimoji="0" lang="en-US" altLang="en-US" u="sng"/>
              <a:t>partially applying</a:t>
            </a:r>
            <a:r>
              <a:rPr kumimoji="0" lang="en-US" altLang="en-US"/>
              <a:t> a curried function.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For example: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1CF5C4F8-039B-EEA4-F30E-15DB50D04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3" y="4333875"/>
            <a:ext cx="4575175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add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 1 :: Int </a:t>
            </a:r>
            <a:r>
              <a:rPr kumimoji="0" lang="en-US" altLang="ja-JP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 Int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take 5 :: [Int] </a:t>
            </a:r>
            <a:r>
              <a:rPr kumimoji="0"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</a:t>
            </a:r>
            <a:r>
              <a:rPr kumimoji="0" lang="en-US" altLang="en-US" sz="2400">
                <a:latin typeface="Lucida Sans Typewriter" panose="020B0509030504030204" pitchFamily="49" charset="0"/>
              </a:rPr>
              <a:t> [Int]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drop 5 :: [Int] </a:t>
            </a:r>
            <a:r>
              <a:rPr kumimoji="0"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</a:t>
            </a:r>
            <a:r>
              <a:rPr kumimoji="0" lang="en-US" altLang="en-US" sz="2400">
                <a:latin typeface="Lucida Sans Typewriter" panose="020B0509030504030204" pitchFamily="49" charset="0"/>
              </a:rPr>
              <a:t> [Int]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B575-1AA5-072D-4856-0D36A224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B2205-E395-6C30-8958-8C0C662D59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625CA-5EF3-4E3A-BA45-CF85A532F54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DD97CBA-12AD-8B8E-6B8E-30D35D7E3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344" y="3282504"/>
            <a:ext cx="4575175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US" altLang="ja-JP" sz="2400" dirty="0">
                <a:latin typeface="Lucida Sans Typewriter"/>
                <a:ea typeface="ＭＳ Ｐゴシック"/>
              </a:rPr>
              <a:t>mul5 x = 5 * x</a:t>
            </a:r>
            <a:endParaRPr lang="en-US" altLang="ja-JP" sz="2400" dirty="0">
              <a:latin typeface="Lucida Sans Typewriter" panose="020B0509030504030204" pitchFamily="49" charset="0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en-US" altLang="ja-JP" sz="2400" dirty="0">
                <a:latin typeface="Lucida Sans Typewriter"/>
                <a:ea typeface="ＭＳ Ｐゴシック"/>
              </a:rPr>
              <a:t>map mul5 [1, 2, 3]=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ja-JP" sz="2400" dirty="0">
                <a:latin typeface="Lucida Sans Typewriter"/>
                <a:ea typeface="ＭＳ Ｐゴシック"/>
              </a:rPr>
              <a:t>   [5, 10, 15]</a:t>
            </a:r>
            <a:endParaRPr lang="en-US" altLang="ja-JP" sz="2400" dirty="0">
              <a:latin typeface="Lucida Sans Typewriter" panose="020B0509030504030204" pitchFamily="49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5F414B6-25E1-4F5A-9129-BF8CFE6CD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77" y="1278293"/>
            <a:ext cx="820578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0" lang="en-US" altLang="en-US" i="1" dirty="0">
                <a:latin typeface="Tahoma"/>
                <a:ea typeface="ＭＳ Ｐゴシック"/>
                <a:cs typeface="Tahoma"/>
              </a:rPr>
              <a:t>map </a:t>
            </a:r>
            <a:r>
              <a:rPr kumimoji="0" lang="en-US" altLang="en-US" dirty="0">
                <a:latin typeface="Tahoma"/>
                <a:ea typeface="ＭＳ Ｐゴシック"/>
                <a:cs typeface="Tahoma"/>
              </a:rPr>
              <a:t>takes a function and list, and applies the function to every element of the list.</a:t>
            </a:r>
          </a:p>
          <a:p>
            <a:pPr>
              <a:spcBef>
                <a:spcPct val="0"/>
              </a:spcBef>
              <a:buNone/>
            </a:pPr>
            <a:endParaRPr lang="en-US" altLang="en-US" dirty="0">
              <a:cs typeface="Tahoma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Tahoma"/>
                <a:ea typeface="ＭＳ Ｐゴシック"/>
                <a:cs typeface="Tahoma"/>
              </a:rPr>
              <a:t>The following are equivalent:</a:t>
            </a:r>
            <a:endParaRPr lang="en-US" altLang="en-US" dirty="0">
              <a:cs typeface="Tahoma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4A54FF7-DFEB-5FD3-99F1-5F4A27110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344" y="5325880"/>
            <a:ext cx="4575175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US" altLang="ja-JP" sz="2400" dirty="0">
                <a:latin typeface="Lucida Sans Typewriter"/>
                <a:ea typeface="ＭＳ Ｐゴシック"/>
              </a:rPr>
              <a:t>map (5*) [1, 2, 3]=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ja-JP" sz="2400" dirty="0">
                <a:latin typeface="Lucida Sans Typewriter"/>
                <a:ea typeface="ＭＳ Ｐゴシック"/>
              </a:rPr>
              <a:t>   [5, 10, 15]</a:t>
            </a:r>
            <a:endParaRPr lang="en-US" altLang="ja-JP" sz="24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666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3">
            <a:extLst>
              <a:ext uri="{FF2B5EF4-FFF2-40B4-BE49-F238E27FC236}">
                <a16:creationId xmlns:a16="http://schemas.microsoft.com/office/drawing/2014/main" id="{88CF341F-E5CA-301B-0A33-1153BA3B8C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5F6AF7-F882-4401-A488-E2F6047FF588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en-US" sz="14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D3735EBD-0C1F-CB13-1139-CFBF572CE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Currying Conventions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7E245F4-5F9E-7471-578E-8392CB165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2925" y="2943225"/>
            <a:ext cx="7388225" cy="636588"/>
          </a:xfrm>
        </p:spPr>
        <p:txBody>
          <a:bodyPr/>
          <a:lstStyle/>
          <a:p>
            <a:r>
              <a:rPr lang="en-US" altLang="en-US"/>
              <a:t>The arrow </a:t>
            </a:r>
            <a:r>
              <a:rPr lang="en-US" altLang="en-US">
                <a:latin typeface="Lucida Sans Typewriter" panose="020B0509030504030204" pitchFamily="49" charset="0"/>
                <a:sym typeface="Symbol" panose="05050102010706020507" pitchFamily="18" charset="2"/>
              </a:rPr>
              <a:t>→</a:t>
            </a:r>
            <a:r>
              <a:rPr lang="en-US" altLang="en-US"/>
              <a:t> associates to the </a:t>
            </a:r>
            <a:r>
              <a:rPr lang="en-US" altLang="en-US" u="sng"/>
              <a:t>right</a:t>
            </a:r>
            <a:r>
              <a:rPr lang="en-US" altLang="en-US"/>
              <a:t>.</a:t>
            </a:r>
          </a:p>
        </p:txBody>
      </p:sp>
      <p:sp>
        <p:nvSpPr>
          <p:cNvPr id="40964" name="Text Box 6">
            <a:extLst>
              <a:ext uri="{FF2B5EF4-FFF2-40B4-BE49-F238E27FC236}">
                <a16:creationId xmlns:a16="http://schemas.microsoft.com/office/drawing/2014/main" id="{8A56C917-BBC1-4811-58E7-F0A1E2E6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675" y="4130675"/>
            <a:ext cx="458311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Int </a:t>
            </a:r>
            <a:r>
              <a:rPr kumimoji="0"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</a:t>
            </a:r>
            <a:r>
              <a:rPr kumimoji="0" lang="en-US" altLang="en-US" sz="2400">
                <a:latin typeface="Lucida Sans Typewriter" panose="020B0509030504030204" pitchFamily="49" charset="0"/>
              </a:rPr>
              <a:t> Int </a:t>
            </a:r>
            <a:r>
              <a:rPr kumimoji="0"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</a:t>
            </a:r>
            <a:r>
              <a:rPr kumimoji="0" lang="en-US" altLang="en-US" sz="2400">
                <a:latin typeface="Lucida Sans Typewriter" panose="020B0509030504030204" pitchFamily="49" charset="0"/>
              </a:rPr>
              <a:t> Int </a:t>
            </a:r>
            <a:r>
              <a:rPr kumimoji="0"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</a:t>
            </a:r>
            <a:r>
              <a:rPr kumimoji="0" lang="en-US" altLang="en-US" sz="2400">
                <a:latin typeface="Lucida Sans Typewriter" panose="020B0509030504030204" pitchFamily="49" charset="0"/>
              </a:rPr>
              <a:t> Int </a:t>
            </a:r>
          </a:p>
        </p:txBody>
      </p:sp>
      <p:sp>
        <p:nvSpPr>
          <p:cNvPr id="40965" name="Text Box 13">
            <a:extLst>
              <a:ext uri="{FF2B5EF4-FFF2-40B4-BE49-F238E27FC236}">
                <a16:creationId xmlns:a16="http://schemas.microsoft.com/office/drawing/2014/main" id="{15C30A13-36D7-8FCF-F471-BE05D037B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1458913"/>
            <a:ext cx="83867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To avoid excess parentheses when using curried functions, two simple conventions are adopted:</a:t>
            </a:r>
          </a:p>
        </p:txBody>
      </p:sp>
      <p:sp>
        <p:nvSpPr>
          <p:cNvPr id="40966" name="AutoShape 14">
            <a:extLst>
              <a:ext uri="{FF2B5EF4-FFF2-40B4-BE49-F238E27FC236}">
                <a16:creationId xmlns:a16="http://schemas.microsoft.com/office/drawing/2014/main" id="{9F218D1D-0860-CA7D-17FB-88EA7323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5732463"/>
            <a:ext cx="5824538" cy="566737"/>
          </a:xfrm>
          <a:prstGeom prst="wedgeRoundRectCallout">
            <a:avLst>
              <a:gd name="adj1" fmla="val -25634"/>
              <a:gd name="adj2" fmla="val -18361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Means Int </a:t>
            </a:r>
            <a:r>
              <a:rPr kumimoji="0"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</a:t>
            </a:r>
            <a:r>
              <a:rPr kumimoji="0" lang="en-US" altLang="en-US"/>
              <a:t> (Int </a:t>
            </a:r>
            <a:r>
              <a:rPr kumimoji="0"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</a:t>
            </a:r>
            <a:r>
              <a:rPr kumimoji="0" lang="en-US" altLang="en-US"/>
              <a:t> (Int </a:t>
            </a:r>
            <a:r>
              <a:rPr kumimoji="0"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</a:t>
            </a:r>
            <a:r>
              <a:rPr kumimoji="0" lang="en-US" altLang="en-US"/>
              <a:t> Int)).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1">
            <a:extLst>
              <a:ext uri="{FF2B5EF4-FFF2-40B4-BE49-F238E27FC236}">
                <a16:creationId xmlns:a16="http://schemas.microsoft.com/office/drawing/2014/main" id="{611931CE-A3A7-4657-2F96-6430D1BE96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93456E8-98EF-4C8B-97DC-C9E075EF2946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en-US" sz="14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64C295B-D341-B8DC-1396-7EC1CCA41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519113"/>
            <a:ext cx="8178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As a consequence, it is then natural for function application to associate to the </a:t>
            </a:r>
            <a:r>
              <a:rPr lang="en-US" altLang="en-US" u="sng"/>
              <a:t>left</a:t>
            </a:r>
            <a:r>
              <a:rPr lang="en-US" altLang="en-US"/>
              <a:t>.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186D39F3-F9BA-DD8D-3A0F-B3136FC23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2179638"/>
            <a:ext cx="20256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mult x y z</a:t>
            </a:r>
          </a:p>
        </p:txBody>
      </p:sp>
      <p:sp>
        <p:nvSpPr>
          <p:cNvPr id="41988" name="AutoShape 4">
            <a:extLst>
              <a:ext uri="{FF2B5EF4-FFF2-40B4-BE49-F238E27FC236}">
                <a16:creationId xmlns:a16="http://schemas.microsoft.com/office/drawing/2014/main" id="{CF38F0AE-F69C-800F-2C8B-26B9A5ED1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803650"/>
            <a:ext cx="4016375" cy="566738"/>
          </a:xfrm>
          <a:prstGeom prst="wedgeRoundRectCallout">
            <a:avLst>
              <a:gd name="adj1" fmla="val -26009"/>
              <a:gd name="adj2" fmla="val -18137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Means ((mult x) y) z.</a:t>
            </a: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06CB2699-8BB2-5339-FA91-9D9224C81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324475"/>
            <a:ext cx="8302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Unless tupling is explicitly required, all functions in Haskell are normally defined in curried form.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2">
            <a:extLst>
              <a:ext uri="{FF2B5EF4-FFF2-40B4-BE49-F238E27FC236}">
                <a16:creationId xmlns:a16="http://schemas.microsoft.com/office/drawing/2014/main" id="{016216E9-2CEF-7D82-DDEC-A09CA7033B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7F022F-D3D9-4499-BE36-E1CDA6C6EAF5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kumimoji="0" lang="en-US" altLang="en-US" sz="14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03D4177-BA31-21FF-B6D1-12F75564B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Polymorphic Functions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F554AD2F-E56D-33FB-B6A3-900FC6E0B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1473200"/>
            <a:ext cx="81454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A function is called </a:t>
            </a:r>
            <a:r>
              <a:rPr kumimoji="0" lang="en-US" altLang="en-US" u="sng"/>
              <a:t>polymorphic</a:t>
            </a:r>
            <a:r>
              <a:rPr kumimoji="0" lang="en-US" altLang="en-US"/>
              <a:t> (</a:t>
            </a:r>
            <a:r>
              <a:rPr kumimoji="0" lang="ja-JP" altLang="en-US"/>
              <a:t>“</a:t>
            </a:r>
            <a:r>
              <a:rPr kumimoji="0" lang="en-US" altLang="ja-JP"/>
              <a:t>of many forms</a:t>
            </a:r>
            <a:r>
              <a:rPr kumimoji="0" lang="ja-JP" altLang="en-US"/>
              <a:t>”</a:t>
            </a:r>
            <a:r>
              <a:rPr kumimoji="0" lang="en-US" altLang="ja-JP"/>
              <a:t>) if its type contains one or more type variables.</a:t>
            </a:r>
            <a:endParaRPr kumimoji="0" lang="en-US" altLang="en-US"/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E1D652A2-2DBF-6381-08AC-1DFCAD675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3208338"/>
            <a:ext cx="37988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length :: [a] </a:t>
            </a:r>
            <a:r>
              <a:rPr kumimoji="0"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</a:t>
            </a:r>
            <a:r>
              <a:rPr kumimoji="0" lang="en-US" altLang="en-US" sz="2400">
                <a:latin typeface="Lucida Sans Typewriter" panose="020B0509030504030204" pitchFamily="49" charset="0"/>
              </a:rPr>
              <a:t> Int</a:t>
            </a:r>
          </a:p>
        </p:txBody>
      </p:sp>
      <p:sp>
        <p:nvSpPr>
          <p:cNvPr id="43013" name="AutoShape 5">
            <a:extLst>
              <a:ext uri="{FF2B5EF4-FFF2-40B4-BE49-F238E27FC236}">
                <a16:creationId xmlns:a16="http://schemas.microsoft.com/office/drawing/2014/main" id="{C9D36472-17A2-8BAE-24F9-CCF4D3FB4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4935538"/>
            <a:ext cx="6938962" cy="1028700"/>
          </a:xfrm>
          <a:prstGeom prst="wedgeRoundRectCallout">
            <a:avLst>
              <a:gd name="adj1" fmla="val -29912"/>
              <a:gd name="adj2" fmla="val -13922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for any type a, length takes a list of values of type a and returns an integer.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>
            <a:extLst>
              <a:ext uri="{FF2B5EF4-FFF2-40B4-BE49-F238E27FC236}">
                <a16:creationId xmlns:a16="http://schemas.microsoft.com/office/drawing/2014/main" id="{CA5B0763-A749-72DD-32C8-A243F608D4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55411B-FF62-4580-B0AF-2AEA1A418A50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en-US" sz="14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66C2748-5DC0-0F9B-A5BB-DD094191D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Starting GHC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AFED0F7C-20FF-AA26-5409-558D9776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3116263"/>
            <a:ext cx="7726362" cy="2960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kumimoji="0" lang="en-US" altLang="en-US" sz="1600">
                <a:latin typeface="Lucida Sans Typewriter" panose="020B0509030504030204" pitchFamily="49" charset="0"/>
              </a:rPr>
              <a:t>% ghci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kumimoji="0" lang="en-US" altLang="en-US" sz="1600">
              <a:latin typeface="Lucida Sans Typewriter" panose="020B0509030504030204" pitchFamily="49" charset="0"/>
            </a:endParaRP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kumimoji="0" lang="en-US" altLang="en-US" sz="1600">
                <a:latin typeface="Lucida Sans Typewriter" panose="020B0509030504030204" pitchFamily="49" charset="0"/>
              </a:rPr>
              <a:t>GHCi, version 7.4.1: http://www.haskell.org/ghc/  :? for help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kumimoji="0" lang="en-US" altLang="en-US" sz="1600">
                <a:latin typeface="Lucida Sans Typewriter" panose="020B0509030504030204" pitchFamily="49" charset="0"/>
              </a:rPr>
              <a:t>Loading package ghc-prim ... linking ... done.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kumimoji="0" lang="en-US" altLang="en-US" sz="1600">
                <a:latin typeface="Lucida Sans Typewriter" panose="020B0509030504030204" pitchFamily="49" charset="0"/>
              </a:rPr>
              <a:t>Loading package integer-gmp ... linking ... done.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kumimoji="0" lang="en-US" altLang="en-US" sz="1600">
                <a:latin typeface="Lucida Sans Typewriter" panose="020B0509030504030204" pitchFamily="49" charset="0"/>
              </a:rPr>
              <a:t>Loading package base ... linking ... done.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kumimoji="0" lang="en-US" altLang="en-US" sz="1600">
              <a:latin typeface="Lucida Sans Typewriter" panose="020B0509030504030204" pitchFamily="49" charset="0"/>
            </a:endParaRP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kumimoji="0" lang="en-US" altLang="en-US" sz="1600">
                <a:latin typeface="Lucida Sans Typewriter" panose="020B0509030504030204" pitchFamily="49" charset="0"/>
              </a:rPr>
              <a:t>Prelude&gt; 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8A077C2D-DAC8-0C09-430C-D4A080D7F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555750"/>
            <a:ext cx="8334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The GHC interpreter can be started from the Unix command prompt % by simply typing </a:t>
            </a:r>
            <a:r>
              <a:rPr kumimoji="0" lang="en-US" altLang="en-US" u="sng"/>
              <a:t>ghci</a:t>
            </a:r>
            <a:r>
              <a:rPr kumimoji="0" lang="en-US" altLang="en-US"/>
              <a:t>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1">
            <a:extLst>
              <a:ext uri="{FF2B5EF4-FFF2-40B4-BE49-F238E27FC236}">
                <a16:creationId xmlns:a16="http://schemas.microsoft.com/office/drawing/2014/main" id="{74F4B437-0846-5EF9-D92D-0A88C4C237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A057D4-B7E1-4621-931B-418F1AFCFA78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kumimoji="0" lang="en-US" altLang="en-US" sz="14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A92BF290-9233-FE5F-437C-86A919698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336675"/>
            <a:ext cx="82391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Type variables can be instantiated to different types in different circumstances: 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BDB861A3-E77B-46D2-CCC2-0E82697A9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4222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Note: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DB59144A-BFD2-4DD6-1A43-AF1226941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5307013"/>
            <a:ext cx="82391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Type variables must begin with a lower-case letter, and are usually named a, b, c, etc.</a:t>
            </a: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A46E04ED-6D71-904A-D695-9EE1A5881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2771775"/>
            <a:ext cx="4051300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&gt; length [False,True]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&gt; length [1,2,3,4]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4</a:t>
            </a:r>
            <a:endParaRPr kumimoji="0" lang="en-US" altLang="en-US" sz="2400">
              <a:latin typeface="Lucida Sans Typewriter" panose="020B0509030504030204" pitchFamily="49" charset="0"/>
              <a:sym typeface="Symbol" panose="05050102010706020507" pitchFamily="18" charset="2"/>
            </a:endParaRPr>
          </a:p>
        </p:txBody>
      </p:sp>
      <p:sp>
        <p:nvSpPr>
          <p:cNvPr id="44038" name="AutoShape 6">
            <a:extLst>
              <a:ext uri="{FF2B5EF4-FFF2-40B4-BE49-F238E27FC236}">
                <a16:creationId xmlns:a16="http://schemas.microsoft.com/office/drawing/2014/main" id="{AD96831C-419F-54DD-5026-0678F1D9F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2879725"/>
            <a:ext cx="1774825" cy="566738"/>
          </a:xfrm>
          <a:prstGeom prst="wedgeRoundRectCallout">
            <a:avLst>
              <a:gd name="adj1" fmla="val -82468"/>
              <a:gd name="adj2" fmla="val 1330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a = Bool</a:t>
            </a:r>
          </a:p>
        </p:txBody>
      </p:sp>
      <p:sp>
        <p:nvSpPr>
          <p:cNvPr id="44039" name="AutoShape 7">
            <a:extLst>
              <a:ext uri="{FF2B5EF4-FFF2-40B4-BE49-F238E27FC236}">
                <a16:creationId xmlns:a16="http://schemas.microsoft.com/office/drawing/2014/main" id="{88AF8A15-D025-1679-73B0-4C0D398B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4256088"/>
            <a:ext cx="1774825" cy="566737"/>
          </a:xfrm>
          <a:prstGeom prst="wedgeRoundRectCallout">
            <a:avLst>
              <a:gd name="adj1" fmla="val -83454"/>
              <a:gd name="adj2" fmla="val -239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a = Int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1">
            <a:extLst>
              <a:ext uri="{FF2B5EF4-FFF2-40B4-BE49-F238E27FC236}">
                <a16:creationId xmlns:a16="http://schemas.microsoft.com/office/drawing/2014/main" id="{D636B8DE-75E4-5CEA-BD93-E42088BD27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A899892-2B98-493A-96CA-603DE29A8BB9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kumimoji="0" lang="en-US" altLang="en-US" sz="1400"/>
          </a:p>
        </p:txBody>
      </p:sp>
      <p:sp>
        <p:nvSpPr>
          <p:cNvPr id="45058" name="Rectangle 2050">
            <a:extLst>
              <a:ext uri="{FF2B5EF4-FFF2-40B4-BE49-F238E27FC236}">
                <a16:creationId xmlns:a16="http://schemas.microsoft.com/office/drawing/2014/main" id="{D2106B77-DE63-4AA1-14DD-CDFA6B2D9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3" y="557213"/>
            <a:ext cx="823912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Many of the functions defined in the standard prelude are polymorphic.  For example: </a:t>
            </a:r>
          </a:p>
        </p:txBody>
      </p:sp>
      <p:sp>
        <p:nvSpPr>
          <p:cNvPr id="45059" name="Text Box 2051">
            <a:extLst>
              <a:ext uri="{FF2B5EF4-FFF2-40B4-BE49-F238E27FC236}">
                <a16:creationId xmlns:a16="http://schemas.microsoft.com/office/drawing/2014/main" id="{5A377D42-8775-FD34-7DFA-7E2667290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3716" y="1717853"/>
            <a:ext cx="5470525" cy="3889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fst  :: (a,b) </a:t>
            </a:r>
            <a:r>
              <a:rPr kumimoji="0"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</a:t>
            </a:r>
            <a:r>
              <a:rPr kumimoji="0" lang="en-US" altLang="en-US" sz="2400">
                <a:latin typeface="Lucida Sans Typewriter" panose="020B0509030504030204" pitchFamily="49" charset="0"/>
              </a:rPr>
              <a:t> a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head :: [a] </a:t>
            </a:r>
            <a:r>
              <a:rPr kumimoji="0"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</a:t>
            </a:r>
            <a:r>
              <a:rPr kumimoji="0" lang="en-US" altLang="en-US" sz="2400">
                <a:latin typeface="Lucida Sans Typewriter" panose="020B0509030504030204" pitchFamily="49" charset="0"/>
              </a:rPr>
              <a:t> a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take :: Int </a:t>
            </a:r>
            <a:r>
              <a:rPr kumimoji="0"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</a:t>
            </a:r>
            <a:r>
              <a:rPr kumimoji="0" lang="en-US" altLang="en-US" sz="2400">
                <a:latin typeface="Lucida Sans Typewriter" panose="020B0509030504030204" pitchFamily="49" charset="0"/>
              </a:rPr>
              <a:t> [a] </a:t>
            </a:r>
            <a:r>
              <a:rPr kumimoji="0"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</a:t>
            </a:r>
            <a:r>
              <a:rPr kumimoji="0" lang="en-US" altLang="en-US" sz="2400">
                <a:latin typeface="Lucida Sans Typewriter" panose="020B0509030504030204" pitchFamily="49" charset="0"/>
              </a:rPr>
              <a:t> [a]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zip  :: [a] </a:t>
            </a:r>
            <a:r>
              <a:rPr kumimoji="0"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</a:t>
            </a:r>
            <a:r>
              <a:rPr kumimoji="0" lang="en-US" altLang="en-US" sz="2400">
                <a:latin typeface="Lucida Sans Typewriter" panose="020B0509030504030204" pitchFamily="49" charset="0"/>
              </a:rPr>
              <a:t> [b] </a:t>
            </a:r>
            <a:r>
              <a:rPr kumimoji="0"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</a:t>
            </a:r>
            <a:r>
              <a:rPr kumimoji="0" lang="en-US" altLang="en-US" sz="2400">
                <a:latin typeface="Lucida Sans Typewriter" panose="020B0509030504030204" pitchFamily="49" charset="0"/>
              </a:rPr>
              <a:t> [(a,b)]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id   :: a </a:t>
            </a:r>
            <a:r>
              <a:rPr kumimoji="0"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→</a:t>
            </a:r>
            <a:r>
              <a:rPr kumimoji="0" lang="en-US" altLang="en-US" sz="2400">
                <a:latin typeface="Lucida Sans Typewriter" panose="020B0509030504030204" pitchFamily="49" charset="0"/>
              </a:rPr>
              <a:t> a</a:t>
            </a:r>
          </a:p>
        </p:txBody>
      </p:sp>
      <p:sp>
        <p:nvSpPr>
          <p:cNvPr id="2" name="Rectangle 2050">
            <a:extLst>
              <a:ext uri="{FF2B5EF4-FFF2-40B4-BE49-F238E27FC236}">
                <a16:creationId xmlns:a16="http://schemas.microsoft.com/office/drawing/2014/main" id="{7EB23A0B-7DE5-FADB-3B69-3EFB63601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3" y="5695372"/>
            <a:ext cx="823912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latin typeface="Tahoma"/>
                <a:ea typeface="ＭＳ Ｐゴシック"/>
                <a:cs typeface="Tahoma"/>
              </a:rPr>
              <a:t>Note: Two types </a:t>
            </a:r>
            <a:r>
              <a:rPr lang="en-US" altLang="en-US" i="1" dirty="0">
                <a:latin typeface="Tahoma"/>
                <a:ea typeface="ＭＳ Ｐゴシック"/>
                <a:cs typeface="Tahoma"/>
              </a:rPr>
              <a:t>a</a:t>
            </a:r>
            <a:r>
              <a:rPr lang="en-US" altLang="en-US" dirty="0">
                <a:latin typeface="Tahoma"/>
                <a:ea typeface="ＭＳ Ｐゴシック"/>
                <a:cs typeface="Tahoma"/>
              </a:rPr>
              <a:t> and </a:t>
            </a:r>
            <a:r>
              <a:rPr lang="en-US" altLang="en-US" i="1" dirty="0">
                <a:latin typeface="Tahoma"/>
                <a:ea typeface="ＭＳ Ｐゴシック"/>
                <a:cs typeface="Tahoma"/>
              </a:rPr>
              <a:t>b</a:t>
            </a:r>
            <a:r>
              <a:rPr lang="en-US" altLang="en-US" dirty="0">
                <a:latin typeface="Tahoma"/>
                <a:ea typeface="ＭＳ Ｐゴシック"/>
                <a:cs typeface="Tahoma"/>
              </a:rPr>
              <a:t> </a:t>
            </a:r>
            <a:r>
              <a:rPr lang="en-US" altLang="en-US" b="1" i="1" dirty="0">
                <a:latin typeface="Tahoma"/>
                <a:ea typeface="ＭＳ Ｐゴシック"/>
                <a:cs typeface="Tahoma"/>
              </a:rPr>
              <a:t>may</a:t>
            </a:r>
            <a:r>
              <a:rPr lang="en-US" altLang="en-US" i="1" dirty="0">
                <a:latin typeface="Tahoma"/>
                <a:ea typeface="ＭＳ Ｐゴシック"/>
                <a:cs typeface="Tahoma"/>
              </a:rPr>
              <a:t> </a:t>
            </a:r>
            <a:r>
              <a:rPr lang="en-US" altLang="en-US" dirty="0">
                <a:latin typeface="Tahoma"/>
                <a:ea typeface="ＭＳ Ｐゴシック"/>
                <a:cs typeface="Tahoma"/>
              </a:rPr>
              <a:t>be the same type, but </a:t>
            </a:r>
            <a:r>
              <a:rPr lang="en-US" altLang="en-US" b="1" i="1" dirty="0">
                <a:latin typeface="Tahoma"/>
                <a:ea typeface="ＭＳ Ｐゴシック"/>
                <a:cs typeface="Tahoma"/>
              </a:rPr>
              <a:t>don't have to be</a:t>
            </a:r>
            <a:r>
              <a:rPr lang="en-US" altLang="en-US" dirty="0">
                <a:latin typeface="Tahoma"/>
                <a:ea typeface="ＭＳ Ｐゴシック"/>
                <a:cs typeface="Tahoma"/>
              </a:rPr>
              <a:t>. 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2">
            <a:extLst>
              <a:ext uri="{FF2B5EF4-FFF2-40B4-BE49-F238E27FC236}">
                <a16:creationId xmlns:a16="http://schemas.microsoft.com/office/drawing/2014/main" id="{4DD27F10-EAC8-255C-FD78-57F672ADB3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3CF3B2-5C21-4408-AD22-60EF4843728B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kumimoji="0" lang="en-US" altLang="en-US" sz="1400"/>
          </a:p>
        </p:txBody>
      </p:sp>
      <p:sp>
        <p:nvSpPr>
          <p:cNvPr id="46082" name="Text Box 3">
            <a:extLst>
              <a:ext uri="{FF2B5EF4-FFF2-40B4-BE49-F238E27FC236}">
                <a16:creationId xmlns:a16="http://schemas.microsoft.com/office/drawing/2014/main" id="{6E473BF7-BAD4-6B86-24AD-556AB149B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1181100"/>
            <a:ext cx="83359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As already discussed, Haskell has extraordinary range capability on lists:</a:t>
            </a:r>
          </a:p>
        </p:txBody>
      </p:sp>
      <p:sp>
        <p:nvSpPr>
          <p:cNvPr id="46083" name="Text Box 4">
            <a:extLst>
              <a:ext uri="{FF2B5EF4-FFF2-40B4-BE49-F238E27FC236}">
                <a16:creationId xmlns:a16="http://schemas.microsoft.com/office/drawing/2014/main" id="{B46CFA56-15E4-C6F2-A444-2F11EA30B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2151063"/>
            <a:ext cx="7045325" cy="451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nl-NL" altLang="en-US" sz="2400">
                <a:latin typeface="Lucida Sans Typewriter" panose="020B0509030504030204" pitchFamily="49" charset="0"/>
              </a:rPr>
              <a:t>ghci&gt; [1..15]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nl-NL" altLang="en-US" sz="2400">
                <a:latin typeface="Lucida Sans Typewriter" panose="020B0509030504030204" pitchFamily="49" charset="0"/>
              </a:rPr>
              <a:t>[1,2,3,4,5,6,7,8,9,10,11,12,13,14,15]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nl-NL" altLang="en-US" sz="2400">
                <a:latin typeface="Lucida Sans Typewriter" panose="020B0509030504030204" pitchFamily="49" charset="0"/>
              </a:rPr>
              <a:t>ghci&gt; ['a'..'z']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nl-NL" altLang="en-US" sz="2400">
                <a:latin typeface="Lucida Sans Typewriter" panose="020B0509030504030204" pitchFamily="49" charset="0"/>
              </a:rPr>
              <a:t>"abcdefghijklmnopqrstuvwxyz"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nl-NL" altLang="en-US" sz="2400">
                <a:latin typeface="Lucida Sans Typewriter" panose="020B0509030504030204" pitchFamily="49" charset="0"/>
              </a:rPr>
              <a:t>ghci&gt; ['K'..'Z']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nl-NL" altLang="en-US" sz="2400">
                <a:latin typeface="Lucida Sans Typewriter" panose="020B0509030504030204" pitchFamily="49" charset="0"/>
              </a:rPr>
              <a:t>"KLMNOPQRSTUVWXYZ”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nl-NL" altLang="en-US" sz="2400">
                <a:latin typeface="Lucida Sans Typewriter" panose="020B0509030504030204" pitchFamily="49" charset="0"/>
              </a:rPr>
              <a:t>ghci&gt; [2,4..20]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nl-NL" altLang="en-US" sz="2400">
                <a:latin typeface="Lucida Sans Typewriter" panose="020B0509030504030204" pitchFamily="49" charset="0"/>
              </a:rPr>
              <a:t>[2,4,6,8,10,12,14,16,18,20]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nl-NL" altLang="en-US" sz="2400">
                <a:latin typeface="Lucida Sans Typewriter" panose="020B0509030504030204" pitchFamily="49" charset="0"/>
              </a:rPr>
              <a:t>ghci&gt; [3,6..20]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nl-NL" altLang="en-US" sz="2400">
                <a:latin typeface="Lucida Sans Typewriter" panose="020B0509030504030204" pitchFamily="49" charset="0"/>
              </a:rPr>
              <a:t>[3,6,9,12,15,18] </a:t>
            </a:r>
            <a:endParaRPr kumimoji="0" lang="en-US" altLang="en-US" sz="2400">
              <a:latin typeface="Lucida Sans Typewriter" panose="020B0509030504030204" pitchFamily="49" charset="0"/>
            </a:endParaRPr>
          </a:p>
        </p:txBody>
      </p:sp>
      <p:sp>
        <p:nvSpPr>
          <p:cNvPr id="46084" name="Rectangle 7">
            <a:extLst>
              <a:ext uri="{FF2B5EF4-FFF2-40B4-BE49-F238E27FC236}">
                <a16:creationId xmlns:a16="http://schemas.microsoft.com/office/drawing/2014/main" id="{84A45BE8-548A-D2B4-4186-047C7652C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Ranges in Haskell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2">
            <a:extLst>
              <a:ext uri="{FF2B5EF4-FFF2-40B4-BE49-F238E27FC236}">
                <a16:creationId xmlns:a16="http://schemas.microsoft.com/office/drawing/2014/main" id="{31EEAAB6-C30C-DF48-A777-AFC0C0C40E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34857E-7205-42CF-8E19-ED2F53443044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kumimoji="0" lang="en-US" altLang="en-US" sz="1400"/>
          </a:p>
        </p:txBody>
      </p:sp>
      <p:sp>
        <p:nvSpPr>
          <p:cNvPr id="47106" name="Text Box 3">
            <a:extLst>
              <a:ext uri="{FF2B5EF4-FFF2-40B4-BE49-F238E27FC236}">
                <a16:creationId xmlns:a16="http://schemas.microsoft.com/office/drawing/2014/main" id="{2840F0FD-ABAF-D687-E7C2-617FB378D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1397000"/>
            <a:ext cx="8335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But be careful:</a:t>
            </a:r>
          </a:p>
        </p:txBody>
      </p:sp>
      <p:sp>
        <p:nvSpPr>
          <p:cNvPr id="47107" name="Text Box 4">
            <a:extLst>
              <a:ext uri="{FF2B5EF4-FFF2-40B4-BE49-F238E27FC236}">
                <a16:creationId xmlns:a16="http://schemas.microsoft.com/office/drawing/2014/main" id="{0D732E88-F349-F005-83E9-F25941391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2312988"/>
            <a:ext cx="8683625" cy="8207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Lucida Sans Typewriter" panose="020B0509030504030204" pitchFamily="49" charset="0"/>
              </a:rPr>
              <a:t>ghci&gt; [0.1, 0.3 .. 1]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Lucida Sans Typewriter" panose="020B0509030504030204" pitchFamily="49" charset="0"/>
              </a:rPr>
              <a:t>[0.1,0.3,0.5,0.7,0.8999999999999999,1.0999999999999999] </a:t>
            </a:r>
          </a:p>
        </p:txBody>
      </p:sp>
      <p:sp>
        <p:nvSpPr>
          <p:cNvPr id="47108" name="Rectangle 7">
            <a:extLst>
              <a:ext uri="{FF2B5EF4-FFF2-40B4-BE49-F238E27FC236}">
                <a16:creationId xmlns:a16="http://schemas.microsoft.com/office/drawing/2014/main" id="{A52AA809-5336-9E83-6BB9-F8B652D71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Ranges in Haskell</a:t>
            </a:r>
          </a:p>
        </p:txBody>
      </p:sp>
      <p:sp>
        <p:nvSpPr>
          <p:cNvPr id="47109" name="Text Box 3">
            <a:extLst>
              <a:ext uri="{FF2B5EF4-FFF2-40B4-BE49-F238E27FC236}">
                <a16:creationId xmlns:a16="http://schemas.microsoft.com/office/drawing/2014/main" id="{A57337F3-13B9-D5AB-8317-58BF9891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538538"/>
            <a:ext cx="83359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(I’d recommend just avoiding floating point in any range expression in a list – imprecision is just too hard to predict.)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2">
            <a:extLst>
              <a:ext uri="{FF2B5EF4-FFF2-40B4-BE49-F238E27FC236}">
                <a16:creationId xmlns:a16="http://schemas.microsoft.com/office/drawing/2014/main" id="{3B5CB58E-787A-94A6-9B5E-5C05BA7DE2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3EE07F-C614-4315-8FE9-A52A4D18914A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kumimoji="0" lang="en-US" altLang="en-US" sz="1400"/>
          </a:p>
        </p:txBody>
      </p:sp>
      <p:sp>
        <p:nvSpPr>
          <p:cNvPr id="48130" name="Text Box 3">
            <a:extLst>
              <a:ext uri="{FF2B5EF4-FFF2-40B4-BE49-F238E27FC236}">
                <a16:creationId xmlns:a16="http://schemas.microsoft.com/office/drawing/2014/main" id="{B8D60C7E-6D40-98BB-CE56-A8C5C429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169988"/>
            <a:ext cx="8321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Can be very handy – these are equivalent:</a:t>
            </a:r>
          </a:p>
        </p:txBody>
      </p:sp>
      <p:sp>
        <p:nvSpPr>
          <p:cNvPr id="48131" name="Text Box 4">
            <a:extLst>
              <a:ext uri="{FF2B5EF4-FFF2-40B4-BE49-F238E27FC236}">
                <a16:creationId xmlns:a16="http://schemas.microsoft.com/office/drawing/2014/main" id="{CABFF8D7-B237-1F60-5AA0-4D6F6011E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680" y="1911263"/>
            <a:ext cx="5460658" cy="79438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kumimoji="0" lang="en-US" altLang="en-US" sz="2000" dirty="0">
                <a:latin typeface="Lucida Sans Typewriter"/>
                <a:ea typeface="ＭＳ Ｐゴシック"/>
              </a:rPr>
              <a:t>[13,26..24*13]    --closed list</a:t>
            </a:r>
            <a:endParaRPr kumimoji="0" lang="en-US" altLang="en-US" sz="2000" dirty="0">
              <a:latin typeface="Lucida Sans Typewriter" panose="020B05090305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kumimoji="0" lang="en-US" altLang="en-US" sz="2000" dirty="0">
                <a:latin typeface="Lucida Sans Typewriter"/>
                <a:ea typeface="ＭＳ Ｐゴシック"/>
              </a:rPr>
              <a:t>take 24 [13,26..] --infinite list</a:t>
            </a:r>
            <a:endParaRPr lang="en-US" altLang="en-US" sz="2000" dirty="0">
              <a:latin typeface="Lucida Sans Typewriter"/>
              <a:ea typeface="ＭＳ Ｐゴシック"/>
            </a:endParaRPr>
          </a:p>
        </p:txBody>
      </p:sp>
      <p:sp>
        <p:nvSpPr>
          <p:cNvPr id="48132" name="Rectangle 7">
            <a:extLst>
              <a:ext uri="{FF2B5EF4-FFF2-40B4-BE49-F238E27FC236}">
                <a16:creationId xmlns:a16="http://schemas.microsoft.com/office/drawing/2014/main" id="{B543AB40-B80E-E533-AF16-8BAA12700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Infinite Lists</a:t>
            </a:r>
          </a:p>
        </p:txBody>
      </p:sp>
      <p:sp>
        <p:nvSpPr>
          <p:cNvPr id="48133" name="Text Box 3">
            <a:extLst>
              <a:ext uri="{FF2B5EF4-FFF2-40B4-BE49-F238E27FC236}">
                <a16:creationId xmlns:a16="http://schemas.microsoft.com/office/drawing/2014/main" id="{33514B36-EEC3-AD5D-7B4F-DED56F1A2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967038"/>
            <a:ext cx="83359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A few useful infinite list functions:</a:t>
            </a:r>
          </a:p>
        </p:txBody>
      </p:sp>
      <p:sp>
        <p:nvSpPr>
          <p:cNvPr id="48134" name="TextBox 1">
            <a:extLst>
              <a:ext uri="{FF2B5EF4-FFF2-40B4-BE49-F238E27FC236}">
                <a16:creationId xmlns:a16="http://schemas.microsoft.com/office/drawing/2014/main" id="{113CB827-3DDE-9068-758C-8D4FBE032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50" y="6029325"/>
            <a:ext cx="184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sp>
        <p:nvSpPr>
          <p:cNvPr id="48135" name="Text Box 4">
            <a:extLst>
              <a:ext uri="{FF2B5EF4-FFF2-40B4-BE49-F238E27FC236}">
                <a16:creationId xmlns:a16="http://schemas.microsoft.com/office/drawing/2014/main" id="{0F1605C6-BEBA-B317-0621-93A10CD84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3613150"/>
            <a:ext cx="4667250" cy="2667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Lucida Sans Typewriter" panose="020B0509030504030204" pitchFamily="49" charset="0"/>
              </a:rPr>
              <a:t>ghci&gt; take 10 (cycle [1,2,3])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Lucida Sans Typewriter" panose="020B0509030504030204" pitchFamily="49" charset="0"/>
              </a:rPr>
              <a:t>[1,2,3,1,2,3,1,2,3,1]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Lucida Sans Typewriter" panose="020B0509030504030204" pitchFamily="49" charset="0"/>
              </a:rPr>
              <a:t>ghci&gt; take 12 (cycle "LOL ")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Lucida Sans Typewriter" panose="020B0509030504030204" pitchFamily="49" charset="0"/>
              </a:rPr>
              <a:t>"LOL LOL LOL "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000">
              <a:latin typeface="Lucida Sans Typewriter" panose="020B05090305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Lucida Sans Typewriter" panose="020B0509030504030204" pitchFamily="49" charset="0"/>
              </a:rPr>
              <a:t>ghci&gt; take 10 (repeat 5)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Lucida Sans Typewriter" panose="020B0509030504030204" pitchFamily="49" charset="0"/>
              </a:rPr>
              <a:t>[5,5,5,5,5,5,5,5,5,5]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2">
            <a:extLst>
              <a:ext uri="{FF2B5EF4-FFF2-40B4-BE49-F238E27FC236}">
                <a16:creationId xmlns:a16="http://schemas.microsoft.com/office/drawing/2014/main" id="{A11F893E-19BB-53CA-1030-D5E29D9549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4D298D-6650-49F6-89EA-24D7868A031C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kumimoji="0" lang="en-US" altLang="en-US" sz="1400"/>
          </a:p>
        </p:txBody>
      </p:sp>
      <p:sp>
        <p:nvSpPr>
          <p:cNvPr id="49154" name="Text Box 3">
            <a:extLst>
              <a:ext uri="{FF2B5EF4-FFF2-40B4-BE49-F238E27FC236}">
                <a16:creationId xmlns:a16="http://schemas.microsoft.com/office/drawing/2014/main" id="{8110803A-8A96-0A71-EEA8-D6078F0E6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1155700"/>
            <a:ext cx="8323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Very similar to standard set theory list notation:</a:t>
            </a:r>
          </a:p>
        </p:txBody>
      </p:sp>
      <p:sp>
        <p:nvSpPr>
          <p:cNvPr id="49155" name="Text Box 4">
            <a:extLst>
              <a:ext uri="{FF2B5EF4-FFF2-40B4-BE49-F238E27FC236}">
                <a16:creationId xmlns:a16="http://schemas.microsoft.com/office/drawing/2014/main" id="{BFD2C943-87F6-7740-DB2C-64675C7E6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1817688"/>
            <a:ext cx="4357687" cy="8207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fr-FR" altLang="en-US" sz="2000">
                <a:latin typeface="Lucida Sans Typewriter" panose="020B0509030504030204" pitchFamily="49" charset="0"/>
              </a:rPr>
              <a:t>ghci&gt; [x*2 | x &lt;- [1..10]]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fr-FR" altLang="en-US" sz="2000">
                <a:latin typeface="Lucida Sans Typewriter" panose="020B0509030504030204" pitchFamily="49" charset="0"/>
              </a:rPr>
              <a:t>[2,4,6,8,10,12,14,16,18,20] </a:t>
            </a:r>
            <a:endParaRPr kumimoji="0" lang="en-US" altLang="en-US" sz="2000">
              <a:latin typeface="Lucida Sans Typewriter" panose="020B0509030504030204" pitchFamily="49" charset="0"/>
            </a:endParaRPr>
          </a:p>
        </p:txBody>
      </p:sp>
      <p:sp>
        <p:nvSpPr>
          <p:cNvPr id="49156" name="Rectangle 7">
            <a:extLst>
              <a:ext uri="{FF2B5EF4-FFF2-40B4-BE49-F238E27FC236}">
                <a16:creationId xmlns:a16="http://schemas.microsoft.com/office/drawing/2014/main" id="{5FB0F055-6DCE-8496-4B9A-63C7D0412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List Comprehensions</a:t>
            </a:r>
          </a:p>
        </p:txBody>
      </p:sp>
      <p:sp>
        <p:nvSpPr>
          <p:cNvPr id="49157" name="Text Box 3">
            <a:extLst>
              <a:ext uri="{FF2B5EF4-FFF2-40B4-BE49-F238E27FC236}">
                <a16:creationId xmlns:a16="http://schemas.microsoft.com/office/drawing/2014/main" id="{F820E10F-423E-FA52-34E1-35161A970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2992438"/>
            <a:ext cx="8335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Can even add predicates to the comprehension:</a:t>
            </a:r>
          </a:p>
        </p:txBody>
      </p:sp>
      <p:sp>
        <p:nvSpPr>
          <p:cNvPr id="49158" name="TextBox 1">
            <a:extLst>
              <a:ext uri="{FF2B5EF4-FFF2-40B4-BE49-F238E27FC236}">
                <a16:creationId xmlns:a16="http://schemas.microsoft.com/office/drawing/2014/main" id="{CB185230-811B-F918-19B2-16856847E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50" y="6029325"/>
            <a:ext cx="184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sp>
        <p:nvSpPr>
          <p:cNvPr id="49159" name="Text Box 4">
            <a:extLst>
              <a:ext uri="{FF2B5EF4-FFF2-40B4-BE49-F238E27FC236}">
                <a16:creationId xmlns:a16="http://schemas.microsoft.com/office/drawing/2014/main" id="{73BF7650-C1FF-804B-2876-1B80EB408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729038"/>
            <a:ext cx="6829425" cy="19288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fr-FR" altLang="en-US" sz="2000">
                <a:latin typeface="Lucida Sans Typewriter" panose="020B0509030504030204" pitchFamily="49" charset="0"/>
              </a:rPr>
              <a:t>ghci&gt; [x*2 | x &lt;- [1..10], x*2 &gt;= 12]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fr-FR" altLang="en-US" sz="2000">
                <a:latin typeface="Lucida Sans Typewriter" panose="020B0509030504030204" pitchFamily="49" charset="0"/>
              </a:rPr>
              <a:t>[12,14,16,18,20]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kumimoji="0" lang="fr-FR" altLang="en-US" sz="2000">
              <a:latin typeface="Lucida Sans Typewriter" panose="020B05090305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fr-FR" altLang="en-US" sz="2000">
                <a:latin typeface="Lucida Sans Typewriter" panose="020B0509030504030204" pitchFamily="49" charset="0"/>
              </a:rPr>
              <a:t>ghci&gt; [ x | x &lt;- [50..100], x `mod` 7 == 3]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fr-FR" altLang="en-US" sz="2000">
                <a:latin typeface="Lucida Sans Typewriter" panose="020B0509030504030204" pitchFamily="49" charset="0"/>
              </a:rPr>
              <a:t>[52,59,66,73,80,87,94] </a:t>
            </a:r>
            <a:endParaRPr kumimoji="0" lang="en-US" altLang="en-US" sz="200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2">
            <a:extLst>
              <a:ext uri="{FF2B5EF4-FFF2-40B4-BE49-F238E27FC236}">
                <a16:creationId xmlns:a16="http://schemas.microsoft.com/office/drawing/2014/main" id="{40FDD9C3-231A-0E7F-2A7C-873A83B3CA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CA3645-4F5C-4E1E-8BD0-722F1AE1BA41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kumimoji="0" lang="en-US" altLang="en-US" sz="1400"/>
          </a:p>
        </p:txBody>
      </p:sp>
      <p:sp>
        <p:nvSpPr>
          <p:cNvPr id="50178" name="Text Box 3">
            <a:extLst>
              <a:ext uri="{FF2B5EF4-FFF2-40B4-BE49-F238E27FC236}">
                <a16:creationId xmlns:a16="http://schemas.microsoft.com/office/drawing/2014/main" id="{A6762F8C-1EA3-A22C-EF36-ED5EDEFCE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1155700"/>
            <a:ext cx="8321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Can even combine lists: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44FAC250-6F60-F2B2-B266-2AC9B5C5E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784350"/>
            <a:ext cx="8256587" cy="40687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ghci&gt; let nouns = ["hobo","frog","pope"]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ghci&gt; let adjectives =     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        ["lazy","grouchy","scheming"]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ghci&gt; [adjective ++ " " ++ noun | adjective         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        &lt;- adjectives, noun &lt;- nouns]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["lazy hobo","lazy frog","lazy pope","grouchy hobo","grouchy frog",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"grouchy pope","scheming hobo","scheming frog","scheming pope"] </a:t>
            </a:r>
          </a:p>
        </p:txBody>
      </p:sp>
      <p:sp>
        <p:nvSpPr>
          <p:cNvPr id="50180" name="Rectangle 7">
            <a:extLst>
              <a:ext uri="{FF2B5EF4-FFF2-40B4-BE49-F238E27FC236}">
                <a16:creationId xmlns:a16="http://schemas.microsoft.com/office/drawing/2014/main" id="{80EBC6AC-AC6B-DCAD-6283-5091C8FE6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List Comprehensions</a:t>
            </a:r>
          </a:p>
        </p:txBody>
      </p:sp>
      <p:sp>
        <p:nvSpPr>
          <p:cNvPr id="50181" name="TextBox 1">
            <a:extLst>
              <a:ext uri="{FF2B5EF4-FFF2-40B4-BE49-F238E27FC236}">
                <a16:creationId xmlns:a16="http://schemas.microsoft.com/office/drawing/2014/main" id="{0650228C-6738-6498-CC17-A4DDC2FC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50" y="6029325"/>
            <a:ext cx="184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2">
            <a:extLst>
              <a:ext uri="{FF2B5EF4-FFF2-40B4-BE49-F238E27FC236}">
                <a16:creationId xmlns:a16="http://schemas.microsoft.com/office/drawing/2014/main" id="{9AC7A8BD-AAF4-9CCA-8A0C-A6ABE9C370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E1CD92-BBF3-4147-9FD3-53FACEB9D9FD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kumimoji="0" lang="en-US" altLang="en-US" sz="1400"/>
          </a:p>
        </p:txBody>
      </p:sp>
      <p:sp>
        <p:nvSpPr>
          <p:cNvPr id="51202" name="Text Box 3">
            <a:extLst>
              <a:ext uri="{FF2B5EF4-FFF2-40B4-BE49-F238E27FC236}">
                <a16:creationId xmlns:a16="http://schemas.microsoft.com/office/drawing/2014/main" id="{F37E2580-C8BF-05EA-AE54-F8B36F4AA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925513"/>
            <a:ext cx="7459663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Write a function called myodds that takes a list and filters out just the odds using a list comprehension.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Then test it by giving it an infinite list, but then only “taking” the first 12 elements: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	take 12 (myodds [2,4..]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Note: Your code will start with something like: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myodds :: [a] -&gt; [a]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myodds xs = [ put your code here 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Bonus: Now do it with recursion instead!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15E02385-34B5-3D4B-931F-C7E6283FB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274638"/>
            <a:ext cx="7772400" cy="685800"/>
          </a:xfrm>
        </p:spPr>
        <p:txBody>
          <a:bodyPr/>
          <a:lstStyle/>
          <a:p>
            <a:r>
              <a:rPr lang="en-US" altLang="en-US"/>
              <a:t>Exercise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>
            <a:extLst>
              <a:ext uri="{FF2B5EF4-FFF2-40B4-BE49-F238E27FC236}">
                <a16:creationId xmlns:a16="http://schemas.microsoft.com/office/drawing/2014/main" id="{2EA44B24-AA84-721D-3FD5-80356F876E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6ABE4D-D200-4875-B233-C33D36F07ACD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en-US" sz="14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4DBB756-169C-9A96-D03C-F64A43B4B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Useful GHCi Commands</a:t>
            </a:r>
          </a:p>
        </p:txBody>
      </p:sp>
      <p:sp>
        <p:nvSpPr>
          <p:cNvPr id="18435" name="Text Box 5">
            <a:extLst>
              <a:ext uri="{FF2B5EF4-FFF2-40B4-BE49-F238E27FC236}">
                <a16:creationId xmlns:a16="http://schemas.microsoft.com/office/drawing/2014/main" id="{43C73100-EC13-B20C-2188-21C42F030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3" y="1730375"/>
            <a:ext cx="62515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u="sng"/>
              <a:t>Command</a:t>
            </a:r>
            <a:r>
              <a:rPr kumimoji="0" lang="en-US" altLang="en-US"/>
              <a:t>		</a:t>
            </a:r>
            <a:r>
              <a:rPr kumimoji="0" lang="en-US" altLang="en-US" u="sng"/>
              <a:t>Meaning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:load </a:t>
            </a:r>
            <a:r>
              <a:rPr kumimoji="0" lang="en-US" altLang="en-US" i="1"/>
              <a:t>name</a:t>
            </a:r>
            <a:r>
              <a:rPr kumimoji="0" lang="en-US" altLang="en-US"/>
              <a:t>		load script </a:t>
            </a:r>
            <a:r>
              <a:rPr kumimoji="0" lang="en-US" altLang="en-US" i="1"/>
              <a:t>name</a:t>
            </a:r>
            <a:endParaRPr kumimoji="0" lang="en-US" altLang="en-US"/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:reload		reload current script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:edit </a:t>
            </a:r>
            <a:r>
              <a:rPr kumimoji="0" lang="en-US" altLang="en-US" i="1"/>
              <a:t>name</a:t>
            </a:r>
            <a:r>
              <a:rPr kumimoji="0" lang="en-US" altLang="en-US"/>
              <a:t>		edit script </a:t>
            </a:r>
            <a:r>
              <a:rPr kumimoji="0" lang="en-US" altLang="en-US" i="1"/>
              <a:t>name</a:t>
            </a:r>
            <a:endParaRPr kumimoji="0" lang="en-US" altLang="en-US"/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:edit			edit current script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:type </a:t>
            </a:r>
            <a:r>
              <a:rPr kumimoji="0" lang="en-US" altLang="en-US" i="1"/>
              <a:t>expr</a:t>
            </a:r>
            <a:r>
              <a:rPr kumimoji="0" lang="en-US" altLang="en-US"/>
              <a:t>		show type of </a:t>
            </a:r>
            <a:r>
              <a:rPr kumimoji="0" lang="en-US" altLang="en-US" i="1"/>
              <a:t>expr</a:t>
            </a:r>
            <a:endParaRPr kumimoji="0" lang="en-US" altLang="en-US"/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:?			show all commands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:quit			quit GHCi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>
            <a:extLst>
              <a:ext uri="{FF2B5EF4-FFF2-40B4-BE49-F238E27FC236}">
                <a16:creationId xmlns:a16="http://schemas.microsoft.com/office/drawing/2014/main" id="{77E16158-7445-6E4C-B76F-9D7678F8E8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6D8926-7E05-4378-9102-8B04883B64EC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en-US" sz="14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6B5D256-7AEE-0C6A-D168-A5287D443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Useful included functions</a:t>
            </a:r>
          </a:p>
        </p:txBody>
      </p:sp>
      <p:sp>
        <p:nvSpPr>
          <p:cNvPr id="19459" name="Text Box 5">
            <a:extLst>
              <a:ext uri="{FF2B5EF4-FFF2-40B4-BE49-F238E27FC236}">
                <a16:creationId xmlns:a16="http://schemas.microsoft.com/office/drawing/2014/main" id="{A3364705-8120-CD32-2BC5-0E5278295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1173163"/>
            <a:ext cx="8194675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1200150" indent="-4572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We started seeing some of what Haskell has to offer last time.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kumimoji="0" lang="en-US" altLang="en-US"/>
              <a:t>In particular, amazing support for list operations!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kumimoji="0" lang="en-US" altLang="en-US"/>
              <a:t>I can’t teach you all of these in lecture slides, but feel free to use posted resources (or the Haskell wiki) to find other list functions.</a:t>
            </a:r>
            <a:endParaRPr kumimoji="0" lang="en-US" altLang="en-US" sz="2800"/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kumimoji="0" lang="en-US" altLang="en-US"/>
              <a:t>You’re welcome to use any default included ones on the homework.  However, don’t use one the ones that just do what I’m asking!  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kumimoji="0" lang="en-US" altLang="en-US"/>
              <a:t>(i.e. don’t call sort for the question that asks you to implement sorting)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3">
            <a:extLst>
              <a:ext uri="{FF2B5EF4-FFF2-40B4-BE49-F238E27FC236}">
                <a16:creationId xmlns:a16="http://schemas.microsoft.com/office/drawing/2014/main" id="{5461EE04-847D-8191-76F1-8C11E80D3F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D00999-BD63-4532-8CC9-774248363307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n-US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2DD250C-BCED-F3DE-2C53-47BE09A67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Naming Requirements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5E7A856-CB05-2235-AA9A-6E411AA5E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9588" y="1524000"/>
            <a:ext cx="8178800" cy="1095375"/>
          </a:xfrm>
        </p:spPr>
        <p:txBody>
          <a:bodyPr/>
          <a:lstStyle/>
          <a:p>
            <a:r>
              <a:rPr lang="en-US" altLang="en-US"/>
              <a:t>Function and argument names must begin with a lower-case letter.  For example: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FC41B932-0DB1-2649-108C-5B991E0B5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myFun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48B60B97-D532-3652-6190-E16C34957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113088"/>
            <a:ext cx="920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fun1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6E638EC0-31B4-AB8A-55B8-471D9B049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arg_2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623DC38D-8E0E-90ED-63C1-25CB552A9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113088"/>
            <a:ext cx="5524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x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endParaRPr kumimoji="0" lang="en-US" altLang="en-US" sz="2400">
              <a:latin typeface="Lucida Sans Typewriter" panose="020B0509030504030204" pitchFamily="49" charset="0"/>
            </a:endParaRPr>
          </a:p>
        </p:txBody>
      </p:sp>
      <p:sp>
        <p:nvSpPr>
          <p:cNvPr id="20488" name="Rectangle 9">
            <a:extLst>
              <a:ext uri="{FF2B5EF4-FFF2-40B4-BE49-F238E27FC236}">
                <a16:creationId xmlns:a16="http://schemas.microsoft.com/office/drawing/2014/main" id="{1D5A2796-C5FA-7477-78D6-F7993C935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4064000"/>
            <a:ext cx="8178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By convention, list arguments usually have an </a:t>
            </a:r>
            <a:r>
              <a:rPr lang="en-US" altLang="en-US" u="sng"/>
              <a:t>s</a:t>
            </a:r>
            <a:r>
              <a:rPr lang="en-US" altLang="en-US"/>
              <a:t> suffix on their name.  For example:</a:t>
            </a:r>
          </a:p>
        </p:txBody>
      </p:sp>
      <p:grpSp>
        <p:nvGrpSpPr>
          <p:cNvPr id="20489" name="Group 15">
            <a:extLst>
              <a:ext uri="{FF2B5EF4-FFF2-40B4-BE49-F238E27FC236}">
                <a16:creationId xmlns:a16="http://schemas.microsoft.com/office/drawing/2014/main" id="{1CD2B80A-4FD3-311D-95D2-6A1D27CE3335}"/>
              </a:ext>
            </a:extLst>
          </p:cNvPr>
          <p:cNvGrpSpPr>
            <a:grpSpLocks/>
          </p:cNvGrpSpPr>
          <p:nvPr/>
        </p:nvGrpSpPr>
        <p:grpSpPr bwMode="auto">
          <a:xfrm>
            <a:off x="1660525" y="5653088"/>
            <a:ext cx="3667125" cy="457200"/>
            <a:chOff x="1053" y="3265"/>
            <a:chExt cx="2310" cy="288"/>
          </a:xfrm>
        </p:grpSpPr>
        <p:sp>
          <p:nvSpPr>
            <p:cNvPr id="20490" name="Text Box 10">
              <a:extLst>
                <a:ext uri="{FF2B5EF4-FFF2-40B4-BE49-F238E27FC236}">
                  <a16:creationId xmlns:a16="http://schemas.microsoft.com/office/drawing/2014/main" id="{289EF49F-2819-C258-1710-656CA4645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3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Lucida Sans Typewriter" panose="020B0509030504030204" pitchFamily="49" charset="0"/>
                </a:rPr>
                <a:t>xs</a:t>
              </a:r>
            </a:p>
          </p:txBody>
        </p:sp>
        <p:sp>
          <p:nvSpPr>
            <p:cNvPr id="20491" name="Text Box 11">
              <a:extLst>
                <a:ext uri="{FF2B5EF4-FFF2-40B4-BE49-F238E27FC236}">
                  <a16:creationId xmlns:a16="http://schemas.microsoft.com/office/drawing/2014/main" id="{7E28ABFD-C0AD-F1CA-91B7-281C11F62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Lucida Sans Typewriter" panose="020B0509030504030204" pitchFamily="49" charset="0"/>
                </a:rPr>
                <a:t>ns</a:t>
              </a:r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25238A80-8D5C-4665-5C3D-646F1102B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3265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Lucida Sans Typewriter" panose="020B0509030504030204" pitchFamily="49" charset="0"/>
                </a:rPr>
                <a:t>nss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2">
            <a:extLst>
              <a:ext uri="{FF2B5EF4-FFF2-40B4-BE49-F238E27FC236}">
                <a16:creationId xmlns:a16="http://schemas.microsoft.com/office/drawing/2014/main" id="{BCC22A3E-70EB-FB55-49B4-E3A8D2ADF3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3D2B50-17E6-4B2E-AB11-1286AA628365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en-US" sz="14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D2156EEB-7566-62D1-E78B-D7BB48B8D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Layout Rule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95861E79-ECF1-F080-0AF0-31DA5C26D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1544638"/>
            <a:ext cx="8256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In a sequence of definitions, each definition must begin in precisely the same column:</a:t>
            </a:r>
          </a:p>
        </p:txBody>
      </p:sp>
      <p:grpSp>
        <p:nvGrpSpPr>
          <p:cNvPr id="21508" name="Group 29">
            <a:extLst>
              <a:ext uri="{FF2B5EF4-FFF2-40B4-BE49-F238E27FC236}">
                <a16:creationId xmlns:a16="http://schemas.microsoft.com/office/drawing/2014/main" id="{D8E0FC58-7285-1581-ED36-CDD35A475F98}"/>
              </a:ext>
            </a:extLst>
          </p:cNvPr>
          <p:cNvGrpSpPr>
            <a:grpSpLocks/>
          </p:cNvGrpSpPr>
          <p:nvPr/>
        </p:nvGrpSpPr>
        <p:grpSpPr bwMode="auto">
          <a:xfrm>
            <a:off x="1420813" y="3005138"/>
            <a:ext cx="6059487" cy="3000375"/>
            <a:chOff x="895" y="1893"/>
            <a:chExt cx="3817" cy="1890"/>
          </a:xfrm>
        </p:grpSpPr>
        <p:grpSp>
          <p:nvGrpSpPr>
            <p:cNvPr id="21509" name="Group 27">
              <a:extLst>
                <a:ext uri="{FF2B5EF4-FFF2-40B4-BE49-F238E27FC236}">
                  <a16:creationId xmlns:a16="http://schemas.microsoft.com/office/drawing/2014/main" id="{F9A1DF88-DD06-2876-8347-19FC6B7436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5" y="1893"/>
              <a:ext cx="3817" cy="1208"/>
              <a:chOff x="895" y="1893"/>
              <a:chExt cx="3817" cy="1208"/>
            </a:xfrm>
          </p:grpSpPr>
          <p:sp>
            <p:nvSpPr>
              <p:cNvPr id="21520" name="Text Box 4">
                <a:extLst>
                  <a:ext uri="{FF2B5EF4-FFF2-40B4-BE49-F238E27FC236}">
                    <a16:creationId xmlns:a16="http://schemas.microsoft.com/office/drawing/2014/main" id="{F7A4341F-DC77-2861-DE41-E645030DA8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5" y="1893"/>
                <a:ext cx="812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latin typeface="Lucida Sans Typewriter" panose="020B0509030504030204" pitchFamily="49" charset="0"/>
                  </a:rPr>
                  <a:t>a = 10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400">
                  <a:latin typeface="Lucida Sans Typewriter" panose="020B0509030504030204" pitchFamily="49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latin typeface="Lucida Sans Typewriter" panose="020B0509030504030204" pitchFamily="49" charset="0"/>
                  </a:rPr>
                  <a:t>b = 20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400">
                  <a:latin typeface="Lucida Sans Typewriter" panose="020B0509030504030204" pitchFamily="49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latin typeface="Lucida Sans Typewriter" panose="020B0509030504030204" pitchFamily="49" charset="0"/>
                  </a:rPr>
                  <a:t>c = 30</a:t>
                </a:r>
              </a:p>
            </p:txBody>
          </p:sp>
          <p:sp>
            <p:nvSpPr>
              <p:cNvPr id="21521" name="Text Box 5">
                <a:extLst>
                  <a:ext uri="{FF2B5EF4-FFF2-40B4-BE49-F238E27FC236}">
                    <a16:creationId xmlns:a16="http://schemas.microsoft.com/office/drawing/2014/main" id="{BF787C11-3456-ED06-AAF1-FF98F44551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1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latin typeface="Lucida Sans Typewriter" panose="020B0509030504030204" pitchFamily="49" charset="0"/>
                  </a:rPr>
                  <a:t>a = 10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400">
                  <a:latin typeface="Lucida Sans Typewriter" panose="020B0509030504030204" pitchFamily="49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latin typeface="Lucida Sans Typewriter" panose="020B0509030504030204" pitchFamily="49" charset="0"/>
                  </a:rPr>
                  <a:t> b = 20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400">
                  <a:latin typeface="Lucida Sans Typewriter" panose="020B0509030504030204" pitchFamily="49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latin typeface="Lucida Sans Typewriter" panose="020B0509030504030204" pitchFamily="49" charset="0"/>
                  </a:rPr>
                  <a:t>c = 30</a:t>
                </a:r>
              </a:p>
            </p:txBody>
          </p:sp>
          <p:sp>
            <p:nvSpPr>
              <p:cNvPr id="21522" name="Text Box 6">
                <a:extLst>
                  <a:ext uri="{FF2B5EF4-FFF2-40B4-BE49-F238E27FC236}">
                    <a16:creationId xmlns:a16="http://schemas.microsoft.com/office/drawing/2014/main" id="{CB0BDC87-3D07-4377-7D72-A480E71A27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4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latin typeface="Lucida Sans Typewriter" panose="020B0509030504030204" pitchFamily="49" charset="0"/>
                  </a:rPr>
                  <a:t> a = 10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400">
                  <a:latin typeface="Lucida Sans Typewriter" panose="020B0509030504030204" pitchFamily="49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latin typeface="Lucida Sans Typewriter" panose="020B0509030504030204" pitchFamily="49" charset="0"/>
                  </a:rPr>
                  <a:t>b = 20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400">
                  <a:latin typeface="Lucida Sans Typewriter" panose="020B0509030504030204" pitchFamily="49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latin typeface="Lucida Sans Typewriter" panose="020B0509030504030204" pitchFamily="49" charset="0"/>
                  </a:rPr>
                  <a:t> c = 30</a:t>
                </a:r>
              </a:p>
            </p:txBody>
          </p:sp>
        </p:grpSp>
        <p:grpSp>
          <p:nvGrpSpPr>
            <p:cNvPr id="21510" name="Group 28">
              <a:extLst>
                <a:ext uri="{FF2B5EF4-FFF2-40B4-BE49-F238E27FC236}">
                  <a16:creationId xmlns:a16="http://schemas.microsoft.com/office/drawing/2014/main" id="{E0FE2CB4-1B9E-54A6-6C80-995B9A651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9" y="3495"/>
              <a:ext cx="3303" cy="288"/>
              <a:chOff x="1089" y="3495"/>
              <a:chExt cx="3303" cy="288"/>
            </a:xfrm>
          </p:grpSpPr>
          <p:grpSp>
            <p:nvGrpSpPr>
              <p:cNvPr id="21511" name="Group 15">
                <a:extLst>
                  <a:ext uri="{FF2B5EF4-FFF2-40B4-BE49-F238E27FC236}">
                    <a16:creationId xmlns:a16="http://schemas.microsoft.com/office/drawing/2014/main" id="{25F6F538-186E-59EE-D96A-ABA9160558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1" y="3495"/>
                <a:ext cx="287" cy="288"/>
                <a:chOff x="1085" y="3117"/>
                <a:chExt cx="411" cy="416"/>
              </a:xfrm>
            </p:grpSpPr>
            <p:sp>
              <p:nvSpPr>
                <p:cNvPr id="21518" name="Line 13">
                  <a:extLst>
                    <a:ext uri="{FF2B5EF4-FFF2-40B4-BE49-F238E27FC236}">
                      <a16:creationId xmlns:a16="http://schemas.microsoft.com/office/drawing/2014/main" id="{C88F14AD-447B-04AE-D9A0-C80CE9B954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9" name="Line 14">
                  <a:extLst>
                    <a:ext uri="{FF2B5EF4-FFF2-40B4-BE49-F238E27FC236}">
                      <a16:creationId xmlns:a16="http://schemas.microsoft.com/office/drawing/2014/main" id="{7A0177D0-E719-04C5-B7F0-7BB23A39E2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512" name="Group 16">
                <a:extLst>
                  <a:ext uri="{FF2B5EF4-FFF2-40B4-BE49-F238E27FC236}">
                    <a16:creationId xmlns:a16="http://schemas.microsoft.com/office/drawing/2014/main" id="{718401B4-B3E1-7497-E0A4-8DA4ED83BD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04" y="3495"/>
                <a:ext cx="288" cy="288"/>
                <a:chOff x="1085" y="3117"/>
                <a:chExt cx="411" cy="416"/>
              </a:xfrm>
            </p:grpSpPr>
            <p:sp>
              <p:nvSpPr>
                <p:cNvPr id="21516" name="Line 17">
                  <a:extLst>
                    <a:ext uri="{FF2B5EF4-FFF2-40B4-BE49-F238E27FC236}">
                      <a16:creationId xmlns:a16="http://schemas.microsoft.com/office/drawing/2014/main" id="{8CA17CD2-AC8A-7608-7E6C-E18F5B59AC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7" name="Line 18">
                  <a:extLst>
                    <a:ext uri="{FF2B5EF4-FFF2-40B4-BE49-F238E27FC236}">
                      <a16:creationId xmlns:a16="http://schemas.microsoft.com/office/drawing/2014/main" id="{3D23E64F-5859-5384-9E18-F5E196B2EA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513" name="Group 24">
                <a:extLst>
                  <a:ext uri="{FF2B5EF4-FFF2-40B4-BE49-F238E27FC236}">
                    <a16:creationId xmlns:a16="http://schemas.microsoft.com/office/drawing/2014/main" id="{6C91064D-380B-AC72-2866-044E27CF2A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9" y="3495"/>
                <a:ext cx="423" cy="281"/>
                <a:chOff x="958" y="3028"/>
                <a:chExt cx="604" cy="406"/>
              </a:xfrm>
            </p:grpSpPr>
            <p:sp>
              <p:nvSpPr>
                <p:cNvPr id="21514" name="Line 22">
                  <a:extLst>
                    <a:ext uri="{FF2B5EF4-FFF2-40B4-BE49-F238E27FC236}">
                      <a16:creationId xmlns:a16="http://schemas.microsoft.com/office/drawing/2014/main" id="{2550B519-5B4C-5B09-D0F3-3804B06D2C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7" y="3028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5" name="Line 23">
                  <a:extLst>
                    <a:ext uri="{FF2B5EF4-FFF2-40B4-BE49-F238E27FC236}">
                      <a16:creationId xmlns:a16="http://schemas.microsoft.com/office/drawing/2014/main" id="{25F4ADC4-A47A-BE0A-50A9-AD9EF30AF0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58" y="3242"/>
                  <a:ext cx="187" cy="187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>
            <a:extLst>
              <a:ext uri="{FF2B5EF4-FFF2-40B4-BE49-F238E27FC236}">
                <a16:creationId xmlns:a16="http://schemas.microsoft.com/office/drawing/2014/main" id="{9DF2FFE1-B5D0-D2EE-A1CA-01443A5ECB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7B17C0-F1B5-46E6-817B-646A903BB3A9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en-US" sz="1400"/>
          </a:p>
        </p:txBody>
      </p:sp>
      <p:grpSp>
        <p:nvGrpSpPr>
          <p:cNvPr id="22530" name="Group 22">
            <a:extLst>
              <a:ext uri="{FF2B5EF4-FFF2-40B4-BE49-F238E27FC236}">
                <a16:creationId xmlns:a16="http://schemas.microsoft.com/office/drawing/2014/main" id="{2348C724-1B35-4AAB-4F73-CE06FB94DA9E}"/>
              </a:ext>
            </a:extLst>
          </p:cNvPr>
          <p:cNvGrpSpPr>
            <a:grpSpLocks/>
          </p:cNvGrpSpPr>
          <p:nvPr/>
        </p:nvGrpSpPr>
        <p:grpSpPr bwMode="auto">
          <a:xfrm>
            <a:off x="3624263" y="3128963"/>
            <a:ext cx="1347787" cy="730250"/>
            <a:chOff x="2268" y="2127"/>
            <a:chExt cx="849" cy="460"/>
          </a:xfrm>
        </p:grpSpPr>
        <p:sp>
          <p:nvSpPr>
            <p:cNvPr id="22536" name="AutoShape 21">
              <a:extLst>
                <a:ext uri="{FF2B5EF4-FFF2-40B4-BE49-F238E27FC236}">
                  <a16:creationId xmlns:a16="http://schemas.microsoft.com/office/drawing/2014/main" id="{EB40728C-40E1-3298-1E8D-9E23A4B9F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2127"/>
              <a:ext cx="849" cy="460"/>
            </a:xfrm>
            <a:prstGeom prst="rightArrow">
              <a:avLst>
                <a:gd name="adj1" fmla="val 50000"/>
                <a:gd name="adj2" fmla="val 46141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22537" name="Text Box 18">
              <a:extLst>
                <a:ext uri="{FF2B5EF4-FFF2-40B4-BE49-F238E27FC236}">
                  <a16:creationId xmlns:a16="http://schemas.microsoft.com/office/drawing/2014/main" id="{447C4926-6E3E-A814-0C0B-C503EA37F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2176"/>
              <a:ext cx="7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/>
                <a:t>means</a:t>
              </a:r>
            </a:p>
          </p:txBody>
        </p:sp>
      </p:grpSp>
      <p:sp>
        <p:nvSpPr>
          <p:cNvPr id="22531" name="Text Box 2">
            <a:extLst>
              <a:ext uri="{FF2B5EF4-FFF2-40B4-BE49-F238E27FC236}">
                <a16:creationId xmlns:a16="http://schemas.microsoft.com/office/drawing/2014/main" id="{BF7CF84C-5515-8C23-D0F5-70AD83CB6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596900"/>
            <a:ext cx="81391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The layout rule avoids the need for explicit syntax to indicate the grouping of definitions.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286B75F4-FE85-C0EE-979E-83CED0109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2482850"/>
            <a:ext cx="22098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a = b + 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    where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      b = 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      c = 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d = a * 2</a:t>
            </a:r>
          </a:p>
        </p:txBody>
      </p:sp>
      <p:sp>
        <p:nvSpPr>
          <p:cNvPr id="22533" name="Text Box 10">
            <a:extLst>
              <a:ext uri="{FF2B5EF4-FFF2-40B4-BE49-F238E27FC236}">
                <a16:creationId xmlns:a16="http://schemas.microsoft.com/office/drawing/2014/main" id="{B7691AF6-95EB-B96F-95C9-2CC17464C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2482850"/>
            <a:ext cx="276225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a = b + 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     where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       {b = 1;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        c = 2}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d = a * 2</a:t>
            </a:r>
          </a:p>
        </p:txBody>
      </p:sp>
      <p:sp>
        <p:nvSpPr>
          <p:cNvPr id="22534" name="AutoShape 14">
            <a:extLst>
              <a:ext uri="{FF2B5EF4-FFF2-40B4-BE49-F238E27FC236}">
                <a16:creationId xmlns:a16="http://schemas.microsoft.com/office/drawing/2014/main" id="{1EF5706A-D2CB-AC47-0112-9E4C8A933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5541963"/>
            <a:ext cx="3113087" cy="566737"/>
          </a:xfrm>
          <a:prstGeom prst="wedgeRoundRectCallout">
            <a:avLst>
              <a:gd name="adj1" fmla="val -2625"/>
              <a:gd name="adj2" fmla="val -13627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implicit grouping</a:t>
            </a:r>
          </a:p>
        </p:txBody>
      </p:sp>
      <p:sp>
        <p:nvSpPr>
          <p:cNvPr id="22535" name="AutoShape 15">
            <a:extLst>
              <a:ext uri="{FF2B5EF4-FFF2-40B4-BE49-F238E27FC236}">
                <a16:creationId xmlns:a16="http://schemas.microsoft.com/office/drawing/2014/main" id="{85BF27F5-7991-5493-7680-BE29CC88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5541963"/>
            <a:ext cx="3113088" cy="566737"/>
          </a:xfrm>
          <a:prstGeom prst="wedgeRoundRectCallout">
            <a:avLst>
              <a:gd name="adj1" fmla="val -3801"/>
              <a:gd name="adj2" fmla="val -12759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explicit grouping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>
            <a:extLst>
              <a:ext uri="{FF2B5EF4-FFF2-40B4-BE49-F238E27FC236}">
                <a16:creationId xmlns:a16="http://schemas.microsoft.com/office/drawing/2014/main" id="{66D9F493-8639-5019-35C1-430EAEF250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C1634D-FC18-4FAB-AC02-FB973C1106F6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en-US" sz="14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EC9993D-9587-83C9-6EF8-9E732C465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06F063D2-6E3C-CED1-BD59-784E0C204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2803525"/>
            <a:ext cx="4235450" cy="1844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N = a 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div</a:t>
            </a:r>
            <a:r>
              <a:rPr kumimoji="0" lang="ja-JP" altLang="en-US" sz="2400">
                <a:latin typeface="Lucida Sans Typewriter" panose="020B0509030504030204" pitchFamily="49" charset="0"/>
              </a:rPr>
              <a:t>’</a:t>
            </a:r>
            <a:r>
              <a:rPr kumimoji="0" lang="en-US" altLang="ja-JP" sz="2400">
                <a:latin typeface="Lucida Sans Typewriter" panose="020B0509030504030204" pitchFamily="49" charset="0"/>
              </a:rPr>
              <a:t> length xs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    where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       a = 10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      xs = [1,2,3,4,5]</a:t>
            </a:r>
          </a:p>
        </p:txBody>
      </p:sp>
      <p:sp>
        <p:nvSpPr>
          <p:cNvPr id="23556" name="Text Box 6">
            <a:extLst>
              <a:ext uri="{FF2B5EF4-FFF2-40B4-BE49-F238E27FC236}">
                <a16:creationId xmlns:a16="http://schemas.microsoft.com/office/drawing/2014/main" id="{79AEE5D1-E835-A76F-F25B-8405A0780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155700"/>
            <a:ext cx="7264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Fix the syntax errors in the program below, and test your solution using GHCi.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sp>
        <p:nvSpPr>
          <p:cNvPr id="23557" name="Text Box 6">
            <a:extLst>
              <a:ext uri="{FF2B5EF4-FFF2-40B4-BE49-F238E27FC236}">
                <a16:creationId xmlns:a16="http://schemas.microsoft.com/office/drawing/2014/main" id="{E3FEDFE5-0DBB-B633-4D5B-3A3AB1BCE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5173663"/>
            <a:ext cx="7264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(Copy your corrected version into an email to me, but don’t send yet.)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3821</TotalTime>
  <Words>2058</Words>
  <Application>Microsoft Office PowerPoint</Application>
  <PresentationFormat>On-screen Show (4:3)</PresentationFormat>
  <Paragraphs>338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FUN Template</vt:lpstr>
      <vt:lpstr>PowerPoint Presentation</vt:lpstr>
      <vt:lpstr>Glasgow Haskell Compiler</vt:lpstr>
      <vt:lpstr>Starting GHC</vt:lpstr>
      <vt:lpstr>Useful GHCi Commands</vt:lpstr>
      <vt:lpstr>Useful included functions</vt:lpstr>
      <vt:lpstr>Naming Requirements</vt:lpstr>
      <vt:lpstr>The Layout Rule</vt:lpstr>
      <vt:lpstr>PowerPoint Presentation</vt:lpstr>
      <vt:lpstr>Exercise</vt:lpstr>
      <vt:lpstr>What is a Type?</vt:lpstr>
      <vt:lpstr>Type Errors</vt:lpstr>
      <vt:lpstr>Types in Haskell</vt:lpstr>
      <vt:lpstr>PowerPoint Presentation</vt:lpstr>
      <vt:lpstr>Basic Types</vt:lpstr>
      <vt:lpstr>List Types</vt:lpstr>
      <vt:lpstr>PowerPoint Presentation</vt:lpstr>
      <vt:lpstr>Tuple Types</vt:lpstr>
      <vt:lpstr>PowerPoint Presentation</vt:lpstr>
      <vt:lpstr>Tuples and Lists</vt:lpstr>
      <vt:lpstr>Exercise</vt:lpstr>
      <vt:lpstr>PowerPoint Presentation</vt:lpstr>
      <vt:lpstr>Curried Functions (Partial Application)</vt:lpstr>
      <vt:lpstr>PowerPoint Presentation</vt:lpstr>
      <vt:lpstr>PowerPoint Presentation</vt:lpstr>
      <vt:lpstr>Why is Currying Useful?</vt:lpstr>
      <vt:lpstr>Currying Example</vt:lpstr>
      <vt:lpstr>Currying Conventions</vt:lpstr>
      <vt:lpstr>PowerPoint Presentation</vt:lpstr>
      <vt:lpstr>Polymorphic Functions</vt:lpstr>
      <vt:lpstr>PowerPoint Presentation</vt:lpstr>
      <vt:lpstr>PowerPoint Presentation</vt:lpstr>
      <vt:lpstr>Ranges in Haskell</vt:lpstr>
      <vt:lpstr>Ranges in Haskell</vt:lpstr>
      <vt:lpstr>Infinite Lists</vt:lpstr>
      <vt:lpstr>List Comprehensions</vt:lpstr>
      <vt:lpstr>List Comprehensions</vt:lpstr>
      <vt:lpstr>Exercise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Erin Chambers</cp:lastModifiedBy>
  <cp:revision>320</cp:revision>
  <cp:lastPrinted>2001-01-08T13:31:40Z</cp:lastPrinted>
  <dcterms:created xsi:type="dcterms:W3CDTF">2000-11-20T11:40:19Z</dcterms:created>
  <dcterms:modified xsi:type="dcterms:W3CDTF">2024-01-26T18:47:27Z</dcterms:modified>
</cp:coreProperties>
</file>