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A5"/>
    <a:srgbClr val="47FF4D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20" y="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3DA5"/>
                </a:solidFill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5775701"/>
            <a:ext cx="4070350" cy="102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61419"/>
            <a:ext cx="2286000" cy="57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53E91-BD31-9448-EA0D-327478F72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590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CSCI 2510 - Principles of Comp. Systems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3DA5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Networking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dirty="0"/>
              <a:t>David Ferry</a:t>
            </a:r>
            <a:br>
              <a:rPr lang="en-US" sz="1800" dirty="0"/>
            </a:br>
            <a:r>
              <a:rPr lang="en-US" sz="1800" dirty="0"/>
              <a:t>CSCI 2510 – Principles of Computer Systems</a:t>
            </a:r>
          </a:p>
          <a:p>
            <a:r>
              <a:rPr lang="en-US" sz="1800" dirty="0"/>
              <a:t>Saint Louis University</a:t>
            </a:r>
            <a:br>
              <a:rPr lang="en-US" sz="1800" dirty="0"/>
            </a:br>
            <a:r>
              <a:rPr lang="en-US" sz="1800" dirty="0"/>
              <a:t>St. Louis, MO 63103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D0FB0-95C8-46B0-852E-A73F3F6C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of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4D813-BF74-42C0-BC3E-5CFCD3333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Computer networks are some of the most complex artifacts we’ve ever built:</a:t>
            </a:r>
          </a:p>
          <a:p>
            <a:r>
              <a:rPr lang="en-US" sz="2000" dirty="0"/>
              <a:t>Greater than 1 billion hosts</a:t>
            </a:r>
          </a:p>
          <a:p>
            <a:r>
              <a:rPr lang="en-US" sz="2000" dirty="0"/>
              <a:t>Spans every country on Earth, plus space</a:t>
            </a:r>
          </a:p>
          <a:p>
            <a:r>
              <a:rPr lang="en-US" sz="2000" dirty="0"/>
              <a:t>Numerous hardware and software providers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Key idea to manage complexity: Layered abstraction</a:t>
            </a:r>
          </a:p>
          <a:p>
            <a:r>
              <a:rPr lang="en-US" sz="2000" dirty="0"/>
              <a:t>Divide the tasks required to support computer communication into multiple levels</a:t>
            </a:r>
          </a:p>
          <a:p>
            <a:r>
              <a:rPr lang="en-US" sz="2000" dirty="0"/>
              <a:t>Each level communicates with the layer above &amp; below it in a well-defined manner</a:t>
            </a:r>
          </a:p>
          <a:p>
            <a:r>
              <a:rPr lang="en-US" sz="2000" dirty="0"/>
              <a:t>Creates a set of small, manageable pieces to work with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6643A-169B-408D-AE2C-776F165C7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4DDD0-21FE-4C43-99FA-EE75529B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6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B95E-9E0D-4306-B9E6-59BE9FB9F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Layered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E16E-9E5B-4390-A8F4-DC8AF9493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5417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OSI 7-Layer Model: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I.e. “the network stack”</a:t>
            </a:r>
          </a:p>
          <a:p>
            <a:r>
              <a:rPr lang="en-US" sz="2000" dirty="0"/>
              <a:t>Each layer has a logical connection to its corresponding layers on remote machines</a:t>
            </a:r>
          </a:p>
          <a:p>
            <a:r>
              <a:rPr lang="en-US" sz="2000" dirty="0"/>
              <a:t>Strict separation is a general rule, but there are some cross-cutting concerns (security, reliability, etc.)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91E21-EBD8-497A-9613-9CE16E082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6A34C-D0DB-49ED-A185-3607F64B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01C4F90-8198-4D00-9AA8-F4D9EEBB4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458169"/>
              </p:ext>
            </p:extLst>
          </p:nvPr>
        </p:nvGraphicFramePr>
        <p:xfrm>
          <a:off x="609600" y="1666309"/>
          <a:ext cx="1371600" cy="259588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442710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29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306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877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8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938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Data-Link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Physical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062241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97976A9E-DA06-4D65-86A0-9C33026A0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249820"/>
              </p:ext>
            </p:extLst>
          </p:nvPr>
        </p:nvGraphicFramePr>
        <p:xfrm>
          <a:off x="6019800" y="1666309"/>
          <a:ext cx="1371600" cy="2595880"/>
        </p:xfrm>
        <a:graphic>
          <a:graphicData uri="http://schemas.openxmlformats.org/drawingml/2006/table">
            <a:tbl>
              <a:tblPr bandRow="1">
                <a:tableStyleId>{69C7853C-536D-4A76-A0AE-DD22124D55A5}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442710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29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306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877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8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938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Data-Link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Physical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062241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CF8B51-AE65-4DDF-9BB3-A206FD8F619F}"/>
              </a:ext>
            </a:extLst>
          </p:cNvPr>
          <p:cNvCxnSpPr>
            <a:cxnSpLocks/>
          </p:cNvCxnSpPr>
          <p:nvPr/>
        </p:nvCxnSpPr>
        <p:spPr>
          <a:xfrm>
            <a:off x="2220310" y="1828800"/>
            <a:ext cx="356038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6B3764-9423-46E0-A4DB-68EA168DD609}"/>
              </a:ext>
            </a:extLst>
          </p:cNvPr>
          <p:cNvCxnSpPr>
            <a:cxnSpLocks/>
          </p:cNvCxnSpPr>
          <p:nvPr/>
        </p:nvCxnSpPr>
        <p:spPr>
          <a:xfrm>
            <a:off x="2220310" y="2590800"/>
            <a:ext cx="356038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C26F76A-2F31-4CB8-BEF3-7F3A376E553F}"/>
              </a:ext>
            </a:extLst>
          </p:cNvPr>
          <p:cNvCxnSpPr>
            <a:cxnSpLocks/>
          </p:cNvCxnSpPr>
          <p:nvPr/>
        </p:nvCxnSpPr>
        <p:spPr>
          <a:xfrm>
            <a:off x="2220310" y="2971800"/>
            <a:ext cx="356038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1718BF-7B9A-4DCD-B8BE-68C3C0E80187}"/>
              </a:ext>
            </a:extLst>
          </p:cNvPr>
          <p:cNvCxnSpPr>
            <a:cxnSpLocks/>
          </p:cNvCxnSpPr>
          <p:nvPr/>
        </p:nvCxnSpPr>
        <p:spPr>
          <a:xfrm>
            <a:off x="2220310" y="4070130"/>
            <a:ext cx="3560380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A555D0-E2D9-4C6E-9A9D-9E29F8C32D30}"/>
              </a:ext>
            </a:extLst>
          </p:cNvPr>
          <p:cNvCxnSpPr>
            <a:cxnSpLocks/>
          </p:cNvCxnSpPr>
          <p:nvPr/>
        </p:nvCxnSpPr>
        <p:spPr>
          <a:xfrm>
            <a:off x="662150" y="1905000"/>
            <a:ext cx="0" cy="217826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0ECFC3E-579A-4915-9E53-88E35624C13D}"/>
              </a:ext>
            </a:extLst>
          </p:cNvPr>
          <p:cNvCxnSpPr>
            <a:cxnSpLocks/>
          </p:cNvCxnSpPr>
          <p:nvPr/>
        </p:nvCxnSpPr>
        <p:spPr>
          <a:xfrm flipV="1">
            <a:off x="7336220" y="1905000"/>
            <a:ext cx="0" cy="2172276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E905E04-BF1C-4A51-8F26-694217A45A5C}"/>
              </a:ext>
            </a:extLst>
          </p:cNvPr>
          <p:cNvSpPr txBox="1"/>
          <p:nvPr/>
        </p:nvSpPr>
        <p:spPr>
          <a:xfrm>
            <a:off x="3140648" y="2805121"/>
            <a:ext cx="171970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Process to Process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83844C-C552-434F-AE3F-153E0331605E}"/>
              </a:ext>
            </a:extLst>
          </p:cNvPr>
          <p:cNvCxnSpPr>
            <a:cxnSpLocks/>
          </p:cNvCxnSpPr>
          <p:nvPr/>
        </p:nvCxnSpPr>
        <p:spPr>
          <a:xfrm>
            <a:off x="2220310" y="3352800"/>
            <a:ext cx="356038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221883D-F3FE-43D3-BB82-15DA4811BB8E}"/>
              </a:ext>
            </a:extLst>
          </p:cNvPr>
          <p:cNvCxnSpPr>
            <a:cxnSpLocks/>
          </p:cNvCxnSpPr>
          <p:nvPr/>
        </p:nvCxnSpPr>
        <p:spPr>
          <a:xfrm>
            <a:off x="2220310" y="3733800"/>
            <a:ext cx="356038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96F814B-F536-4F50-801B-2AB6BCADE4D8}"/>
              </a:ext>
            </a:extLst>
          </p:cNvPr>
          <p:cNvSpPr txBox="1"/>
          <p:nvPr/>
        </p:nvSpPr>
        <p:spPr>
          <a:xfrm>
            <a:off x="2955983" y="3555594"/>
            <a:ext cx="208903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Hardware to Hardware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38BF0A-6CA2-4D40-8ED9-B680E69660EE}"/>
              </a:ext>
            </a:extLst>
          </p:cNvPr>
          <p:cNvSpPr txBox="1"/>
          <p:nvPr/>
        </p:nvSpPr>
        <p:spPr>
          <a:xfrm>
            <a:off x="3030041" y="3183523"/>
            <a:ext cx="194091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Interface to Interface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FF4891-9035-4C74-B908-5F2B84FCC881}"/>
              </a:ext>
            </a:extLst>
          </p:cNvPr>
          <p:cNvSpPr txBox="1"/>
          <p:nvPr/>
        </p:nvSpPr>
        <p:spPr>
          <a:xfrm>
            <a:off x="3079927" y="3924784"/>
            <a:ext cx="184114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Physical Connection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B423EF7-B9D6-4D8A-905D-70CF6D75D1F8}"/>
              </a:ext>
            </a:extLst>
          </p:cNvPr>
          <p:cNvSpPr txBox="1"/>
          <p:nvPr/>
        </p:nvSpPr>
        <p:spPr>
          <a:xfrm>
            <a:off x="2834796" y="1637406"/>
            <a:ext cx="233140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Application to Application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DE9E5F-6DD2-4740-A9CD-D22271EEBCF1}"/>
              </a:ext>
            </a:extLst>
          </p:cNvPr>
          <p:cNvSpPr txBox="1"/>
          <p:nvPr/>
        </p:nvSpPr>
        <p:spPr>
          <a:xfrm>
            <a:off x="3289920" y="2431206"/>
            <a:ext cx="142115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Entity to Entity</a:t>
            </a:r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ADBAD09F-9095-485B-8055-4283396DD819}"/>
              </a:ext>
            </a:extLst>
          </p:cNvPr>
          <p:cNvSpPr/>
          <p:nvPr/>
        </p:nvSpPr>
        <p:spPr>
          <a:xfrm>
            <a:off x="7543801" y="1666309"/>
            <a:ext cx="187587" cy="1103451"/>
          </a:xfrm>
          <a:prstGeom prst="rightBrac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D46FAB16-0B48-43E6-AC6C-A4F818B41901}"/>
              </a:ext>
            </a:extLst>
          </p:cNvPr>
          <p:cNvSpPr/>
          <p:nvPr/>
        </p:nvSpPr>
        <p:spPr>
          <a:xfrm>
            <a:off x="7543800" y="2821333"/>
            <a:ext cx="187587" cy="1103451"/>
          </a:xfrm>
          <a:prstGeom prst="rightBrac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29EC3E7-2210-4B68-9BF1-946D760B0089}"/>
              </a:ext>
            </a:extLst>
          </p:cNvPr>
          <p:cNvSpPr txBox="1"/>
          <p:nvPr/>
        </p:nvSpPr>
        <p:spPr>
          <a:xfrm>
            <a:off x="7678799" y="2032901"/>
            <a:ext cx="1360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</a:t>
            </a:r>
            <a:br>
              <a:rPr lang="en-US" dirty="0"/>
            </a:br>
            <a:r>
              <a:rPr lang="en-US" dirty="0"/>
              <a:t>Programmer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A58A41F-7B93-45CF-A1C3-30ACF68141FB}"/>
              </a:ext>
            </a:extLst>
          </p:cNvPr>
          <p:cNvSpPr txBox="1"/>
          <p:nvPr/>
        </p:nvSpPr>
        <p:spPr>
          <a:xfrm>
            <a:off x="7790853" y="3049892"/>
            <a:ext cx="1118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Operating</a:t>
            </a:r>
            <a:br>
              <a:rPr lang="en-US" dirty="0"/>
            </a:br>
            <a:r>
              <a:rPr lang="en-US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380484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F556C-421D-4DF1-8577-B72CED520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77DA6-A0C5-4FDF-B170-EFBA8B93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CEE386-F8E3-4AE9-80E0-C8B12C803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6B5414E-A1F6-4874-BBE8-207AE3D80272}"/>
              </a:ext>
            </a:extLst>
          </p:cNvPr>
          <p:cNvGrpSpPr/>
          <p:nvPr/>
        </p:nvGrpSpPr>
        <p:grpSpPr>
          <a:xfrm>
            <a:off x="914400" y="1524000"/>
            <a:ext cx="7696200" cy="3486914"/>
            <a:chOff x="914400" y="1600200"/>
            <a:chExt cx="7696200" cy="348691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C654E51-FBA7-4C3C-91A5-0AC717FF16A2}"/>
                </a:ext>
              </a:extLst>
            </p:cNvPr>
            <p:cNvGrpSpPr/>
            <p:nvPr/>
          </p:nvGrpSpPr>
          <p:grpSpPr>
            <a:xfrm>
              <a:off x="914400" y="1600200"/>
              <a:ext cx="4277710" cy="533400"/>
              <a:chOff x="914400" y="1600200"/>
              <a:chExt cx="4277710" cy="5334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59236B4-48E9-4891-AA13-6DC45CB263F1}"/>
                  </a:ext>
                </a:extLst>
              </p:cNvPr>
              <p:cNvSpPr/>
              <p:nvPr/>
            </p:nvSpPr>
            <p:spPr>
              <a:xfrm>
                <a:off x="914400" y="1600200"/>
                <a:ext cx="15240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Application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62BC70F-7FA0-4386-97FC-C9D14D2431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400" y="1866900"/>
                <a:ext cx="121920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1236C39-8807-4105-BF3C-668F3956B7B2}"/>
                  </a:ext>
                </a:extLst>
              </p:cNvPr>
              <p:cNvSpPr/>
              <p:nvPr/>
            </p:nvSpPr>
            <p:spPr>
              <a:xfrm>
                <a:off x="3668110" y="1600200"/>
                <a:ext cx="1524000" cy="533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2FAA1A8-E406-4632-B2D5-EACE61AFB49A}"/>
                </a:ext>
              </a:extLst>
            </p:cNvPr>
            <p:cNvGrpSpPr/>
            <p:nvPr/>
          </p:nvGrpSpPr>
          <p:grpSpPr>
            <a:xfrm>
              <a:off x="914400" y="2582479"/>
              <a:ext cx="5181600" cy="533400"/>
              <a:chOff x="914400" y="2400300"/>
              <a:chExt cx="5181600" cy="5334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17D887F-0A95-4D7E-8DAC-FFDCC4048633}"/>
                  </a:ext>
                </a:extLst>
              </p:cNvPr>
              <p:cNvSpPr/>
              <p:nvPr/>
            </p:nvSpPr>
            <p:spPr>
              <a:xfrm>
                <a:off x="914400" y="2400300"/>
                <a:ext cx="15240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Transport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473F192-13F8-44F7-9FBF-A569452AE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400" y="2667000"/>
                <a:ext cx="121920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EFF779B-89F4-4C04-B046-B188A225517C}"/>
                  </a:ext>
                </a:extLst>
              </p:cNvPr>
              <p:cNvSpPr/>
              <p:nvPr/>
            </p:nvSpPr>
            <p:spPr>
              <a:xfrm>
                <a:off x="4572000" y="2400300"/>
                <a:ext cx="1524000" cy="533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B23E9F-286D-4831-8E9E-63EA8B6F9AFC}"/>
                  </a:ext>
                </a:extLst>
              </p:cNvPr>
              <p:cNvSpPr/>
              <p:nvPr/>
            </p:nvSpPr>
            <p:spPr>
              <a:xfrm>
                <a:off x="3668110" y="2400300"/>
                <a:ext cx="914400" cy="533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TCP Header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BE01B14-B01B-4046-B77E-6ACECF08BD8C}"/>
                </a:ext>
              </a:extLst>
            </p:cNvPr>
            <p:cNvGrpSpPr/>
            <p:nvPr/>
          </p:nvGrpSpPr>
          <p:grpSpPr>
            <a:xfrm>
              <a:off x="914400" y="3564758"/>
              <a:ext cx="6080235" cy="533400"/>
              <a:chOff x="914400" y="3200400"/>
              <a:chExt cx="6080235" cy="5334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4EBF67D-4FFC-4791-85F4-0D5585AC313C}"/>
                  </a:ext>
                </a:extLst>
              </p:cNvPr>
              <p:cNvSpPr/>
              <p:nvPr/>
            </p:nvSpPr>
            <p:spPr>
              <a:xfrm>
                <a:off x="914400" y="3200400"/>
                <a:ext cx="15240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Network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FACD24F8-0770-485D-92E4-B6D8030ACD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400" y="3478924"/>
                <a:ext cx="121920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95285FE-AC2E-4BFA-BBB5-24EC4D0D4E0F}"/>
                  </a:ext>
                </a:extLst>
              </p:cNvPr>
              <p:cNvSpPr/>
              <p:nvPr/>
            </p:nvSpPr>
            <p:spPr>
              <a:xfrm>
                <a:off x="5470635" y="3200400"/>
                <a:ext cx="1524000" cy="533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6B1185F-0806-4E7B-AFDC-25D54E016BBF}"/>
                  </a:ext>
                </a:extLst>
              </p:cNvPr>
              <p:cNvSpPr/>
              <p:nvPr/>
            </p:nvSpPr>
            <p:spPr>
              <a:xfrm>
                <a:off x="4566745" y="3200400"/>
                <a:ext cx="914400" cy="533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TCP Header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04C787B-9D87-4035-ABDD-D763D5C73CC2}"/>
                  </a:ext>
                </a:extLst>
              </p:cNvPr>
              <p:cNvSpPr/>
              <p:nvPr/>
            </p:nvSpPr>
            <p:spPr>
              <a:xfrm>
                <a:off x="3657600" y="3200400"/>
                <a:ext cx="914400" cy="533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IP Header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BFA7A32-A73D-48ED-8B26-C33841CD29FE}"/>
                </a:ext>
              </a:extLst>
            </p:cNvPr>
            <p:cNvGrpSpPr/>
            <p:nvPr/>
          </p:nvGrpSpPr>
          <p:grpSpPr>
            <a:xfrm>
              <a:off x="914400" y="4547037"/>
              <a:ext cx="7696200" cy="540077"/>
              <a:chOff x="914400" y="3993823"/>
              <a:chExt cx="7696200" cy="540077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C270441-03BF-4E27-BE88-0F98499117E7}"/>
                  </a:ext>
                </a:extLst>
              </p:cNvPr>
              <p:cNvSpPr/>
              <p:nvPr/>
            </p:nvSpPr>
            <p:spPr>
              <a:xfrm>
                <a:off x="914400" y="4000500"/>
                <a:ext cx="15240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 Link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5EDE497-4AA9-4408-A105-B0825B3C43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8910" y="4267200"/>
                <a:ext cx="121920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DA3B599-7F40-4D1D-A16B-F3F91EB1EB9D}"/>
                  </a:ext>
                </a:extLst>
              </p:cNvPr>
              <p:cNvSpPr/>
              <p:nvPr/>
            </p:nvSpPr>
            <p:spPr>
              <a:xfrm>
                <a:off x="6272050" y="3993823"/>
                <a:ext cx="1524000" cy="533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A34736D-C205-4812-A9E4-077F7831493B}"/>
                  </a:ext>
                </a:extLst>
              </p:cNvPr>
              <p:cNvSpPr/>
              <p:nvPr/>
            </p:nvSpPr>
            <p:spPr>
              <a:xfrm>
                <a:off x="5368160" y="3993823"/>
                <a:ext cx="914400" cy="533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TCP Header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09499FB-0764-4950-BBC0-2F09DE21460A}"/>
                  </a:ext>
                </a:extLst>
              </p:cNvPr>
              <p:cNvSpPr/>
              <p:nvPr/>
            </p:nvSpPr>
            <p:spPr>
              <a:xfrm>
                <a:off x="4459015" y="3993823"/>
                <a:ext cx="914400" cy="533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IP Header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764B3FE-4FE6-4535-BDA7-F32FCD1AA4D9}"/>
                  </a:ext>
                </a:extLst>
              </p:cNvPr>
              <p:cNvSpPr/>
              <p:nvPr/>
            </p:nvSpPr>
            <p:spPr>
              <a:xfrm>
                <a:off x="3644465" y="3993823"/>
                <a:ext cx="814550" cy="533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Frame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0F8216C-7077-45D2-85AC-CB0BB32DA7FD}"/>
                  </a:ext>
                </a:extLst>
              </p:cNvPr>
              <p:cNvSpPr/>
              <p:nvPr/>
            </p:nvSpPr>
            <p:spPr>
              <a:xfrm>
                <a:off x="7796050" y="3993823"/>
                <a:ext cx="814550" cy="533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Frame</a:t>
                </a:r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A9979E6-12FB-4BC6-86F9-125FD3065D35}"/>
                </a:ext>
              </a:extLst>
            </p:cNvPr>
            <p:cNvCxnSpPr>
              <a:cxnSpLocks/>
            </p:cNvCxnSpPr>
            <p:nvPr/>
          </p:nvCxnSpPr>
          <p:spPr>
            <a:xfrm>
              <a:off x="4472153" y="2209800"/>
              <a:ext cx="0" cy="30480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9626055-E14A-4E60-8270-68434D30E651}"/>
                </a:ext>
              </a:extLst>
            </p:cNvPr>
            <p:cNvCxnSpPr>
              <a:cxnSpLocks/>
            </p:cNvCxnSpPr>
            <p:nvPr/>
          </p:nvCxnSpPr>
          <p:spPr>
            <a:xfrm>
              <a:off x="4472153" y="3179380"/>
              <a:ext cx="0" cy="30480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7AAAF2D-4C5E-4E27-AC86-3752FE6ECEF4}"/>
                </a:ext>
              </a:extLst>
            </p:cNvPr>
            <p:cNvCxnSpPr>
              <a:cxnSpLocks/>
            </p:cNvCxnSpPr>
            <p:nvPr/>
          </p:nvCxnSpPr>
          <p:spPr>
            <a:xfrm>
              <a:off x="4472153" y="4180490"/>
              <a:ext cx="0" cy="30480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E579E0FA-5F7A-4DEB-AC86-6E85D379C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945" y="5189044"/>
            <a:ext cx="8229600" cy="944261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Data originates at the application layer, and each layer permutes the data in turn. When it is received those changes are undone in reverse.</a:t>
            </a:r>
          </a:p>
        </p:txBody>
      </p:sp>
    </p:spTree>
    <p:extLst>
      <p:ext uri="{BB962C8B-B14F-4D97-AF65-F5344CB8AC3E}">
        <p14:creationId xmlns:p14="http://schemas.microsoft.com/office/powerpoint/2010/main" val="174400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1BDA-A925-47E9-8CB1-07145A33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4246F-C22B-49DF-A026-A7B52F7C8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will look at each layer in the OSI model in more detail</a:t>
            </a:r>
          </a:p>
          <a:p>
            <a:pPr lvl="1"/>
            <a:r>
              <a:rPr lang="en-US" sz="2000" dirty="0"/>
              <a:t>Some layers we’ll have more to say than others…</a:t>
            </a:r>
          </a:p>
          <a:p>
            <a:pPr lvl="1"/>
            <a:endParaRPr lang="en-US" sz="2000" dirty="0"/>
          </a:p>
          <a:p>
            <a:r>
              <a:rPr lang="en-US" sz="2400" dirty="0"/>
              <a:t>We will look at the sockets software interface used to implement networked programs</a:t>
            </a:r>
          </a:p>
          <a:p>
            <a:endParaRPr lang="en-US" sz="2400" dirty="0"/>
          </a:p>
          <a:p>
            <a:r>
              <a:rPr lang="en-US" sz="2400" dirty="0"/>
              <a:t>Lab 1 and studios: implement your own networked programs</a:t>
            </a:r>
          </a:p>
          <a:p>
            <a:pPr lvl="1"/>
            <a:r>
              <a:rPr lang="en-US" sz="2000"/>
              <a:t>Easier than </a:t>
            </a:r>
            <a:r>
              <a:rPr lang="en-US" sz="2000" dirty="0"/>
              <a:t>you might think!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C0F94-DE29-40E6-AF66-55E4DB51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1BFA6A-5DBF-453D-BA76-1273DC4A1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16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1824</TotalTime>
  <Words>327</Words>
  <Application>Microsoft Office PowerPoint</Application>
  <PresentationFormat>On-screen Show (4:3)</PresentationFormat>
  <Paragraphs>83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Georgia</vt:lpstr>
      <vt:lpstr>Verdana</vt:lpstr>
      <vt:lpstr>Office Theme</vt:lpstr>
      <vt:lpstr>Computer Networking</vt:lpstr>
      <vt:lpstr>Theory of Networking</vt:lpstr>
      <vt:lpstr>Layered Abstraction</vt:lpstr>
      <vt:lpstr>Data Flow</vt:lpstr>
      <vt:lpstr>What’s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David Ferry</cp:lastModifiedBy>
  <cp:revision>63</cp:revision>
  <dcterms:created xsi:type="dcterms:W3CDTF">2016-01-21T02:03:40Z</dcterms:created>
  <dcterms:modified xsi:type="dcterms:W3CDTF">2023-02-23T02:12:06Z</dcterms:modified>
</cp:coreProperties>
</file>