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solidFill>
            <a:srgbClr val="00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2" descr="C:\Users\dferry\Desktop\logohorizontal_white_rgb.png"/>
          <p:cNvPicPr/>
          <p:nvPr/>
        </p:nvPicPr>
        <p:blipFill>
          <a:blip r:embed="rId2"/>
          <a:stretch/>
        </p:blipFill>
        <p:spPr>
          <a:xfrm>
            <a:off x="533520" y="6261480"/>
            <a:ext cx="2285640" cy="5734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129528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Cli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ck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to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edi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t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Ma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ste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r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titl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e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sty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56386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</a:t>
            </a: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2510 - </a:t>
            </a: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Prin. of </a:t>
            </a: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Comp. </a:t>
            </a: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39DBDFB9-7EC0-4308-95D0-1E87DAE48C21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CustomShape 5"/>
          <p:cNvSpPr/>
          <p:nvPr/>
        </p:nvSpPr>
        <p:spPr>
          <a:xfrm>
            <a:off x="0" y="5715000"/>
            <a:ext cx="9143640" cy="1142640"/>
          </a:xfrm>
          <a:prstGeom prst="rect">
            <a:avLst/>
          </a:prstGeom>
          <a:solidFill>
            <a:srgbClr val="00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" name="Picture 2" descr="C:\Users\dferry\Desktop\logohorizontal_white_rgb.png"/>
          <p:cNvPicPr/>
          <p:nvPr/>
        </p:nvPicPr>
        <p:blipFill>
          <a:blip r:embed="rId3"/>
          <a:stretch/>
        </p:blipFill>
        <p:spPr>
          <a:xfrm>
            <a:off x="2536920" y="5775840"/>
            <a:ext cx="4070160" cy="1021320"/>
          </a:xfrm>
          <a:prstGeom prst="rect">
            <a:avLst/>
          </a:prstGeom>
          <a:ln>
            <a:noFill/>
          </a:ln>
        </p:spPr>
      </p:pic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6248520"/>
            <a:ext cx="9143640" cy="609120"/>
          </a:xfrm>
          <a:prstGeom prst="rect">
            <a:avLst/>
          </a:prstGeom>
          <a:solidFill>
            <a:srgbClr val="003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2" descr="C:\Users\dferry\Desktop\logohorizontal_white_rgb.png"/>
          <p:cNvPicPr/>
          <p:nvPr/>
        </p:nvPicPr>
        <p:blipFill>
          <a:blip r:embed="rId2"/>
          <a:stretch/>
        </p:blipFill>
        <p:spPr>
          <a:xfrm>
            <a:off x="533520" y="6261480"/>
            <a:ext cx="2285640" cy="573480"/>
          </a:xfrm>
          <a:prstGeom prst="rect">
            <a:avLst/>
          </a:prstGeom>
          <a:ln>
            <a:noFill/>
          </a:ln>
        </p:spPr>
      </p:pic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C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li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c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k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to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e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di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t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M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a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st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e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r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ti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tl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e 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st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yl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 lvl="1" marL="743040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 lvl="2" marL="11430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Verdana"/>
            </a:endParaRPr>
          </a:p>
          <a:p>
            <a:pPr lvl="3" marL="16002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56386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</a:t>
            </a: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2510 - </a:t>
            </a: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Prin. of </a:t>
            </a: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Comp. </a:t>
            </a: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E71AAA3-BDFE-4768-A64C-B61C0803CA7B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2952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Race Conditions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A2E9D0D-6626-4AC0-A260-A382650DB42B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TextShape 3"/>
          <p:cNvSpPr txBox="1"/>
          <p:nvPr/>
        </p:nvSpPr>
        <p:spPr>
          <a:xfrm>
            <a:off x="1371600" y="30481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David Ferry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CSCI 2510 –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Principles of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Computing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Systems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Saint Louis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University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St. Louis, MO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63103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Not even increment is safe…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5000"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Suppose x=0 initially: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Thread 1: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            Thread 2: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Verdana"/>
              </a:rPr>
              <a:t>X++            x++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Becomes: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Thread 1:                                Thread 2: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Verdana"/>
              </a:rPr>
              <a:t>load x to register       load x to register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Verdana"/>
              </a:rPr>
              <a:t>increment register       increment register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Verdana"/>
              </a:rPr>
              <a:t>store reg. to memory     store reg. to memory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52" name="TextShape 3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EC7D62A-34D9-4266-AD58-A700AD3A8B3E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Definition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7239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A </a:t>
            </a:r>
            <a:r>
              <a:rPr b="0" i="1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race condition 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occurs whenever the output of a computation changes depending on the timing of execution. 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Suppose x=0 initially: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Thread 1         Thread 2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u = x               v = x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u = u + 1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v = v * 2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x = u               x = v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What are the possible outcome values for x?</a:t>
            </a:r>
            <a:endParaRPr b="0" lang="en-US" sz="24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2" name="TextShape 3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C4892BB-8DC8-41E6-A3FC-8D28C7C83145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Linked List </a:t>
            </a:r>
            <a:r>
              <a:rPr b="0" lang="en-US" sz="4000" spc="-1" strike="noStrike">
                <a:solidFill>
                  <a:srgbClr val="003da5"/>
                </a:solidFill>
                <a:latin typeface="Consolas"/>
              </a:rPr>
              <a:t>push()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 Example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push( node* newNode ){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node* current = HEAD;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while( current-&gt;next != NULL ){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current = current-&gt;next;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}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current-&gt;next = newNode;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	</a:t>
            </a: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newNode-&gt;next = NULL;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439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nsolas"/>
                <a:ea typeface="Verdana"/>
              </a:rPr>
              <a:t>} </a:t>
            </a:r>
            <a:endParaRPr b="0" lang="en-US" sz="2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DF013FC-0AA8-4207-9E8F-CEDB4D5E4970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grpSp>
        <p:nvGrpSpPr>
          <p:cNvPr id="98" name="Group 5"/>
          <p:cNvGrpSpPr/>
          <p:nvPr/>
        </p:nvGrpSpPr>
        <p:grpSpPr>
          <a:xfrm>
            <a:off x="990720" y="1532520"/>
            <a:ext cx="7009920" cy="1371240"/>
            <a:chOff x="990720" y="1532520"/>
            <a:chExt cx="7009920" cy="1371240"/>
          </a:xfrm>
        </p:grpSpPr>
        <p:grpSp>
          <p:nvGrpSpPr>
            <p:cNvPr id="99" name="Group 6"/>
            <p:cNvGrpSpPr/>
            <p:nvPr/>
          </p:nvGrpSpPr>
          <p:grpSpPr>
            <a:xfrm>
              <a:off x="2514600" y="1532520"/>
              <a:ext cx="914040" cy="1371240"/>
              <a:chOff x="2514600" y="1532520"/>
              <a:chExt cx="914040" cy="1371240"/>
            </a:xfrm>
          </p:grpSpPr>
          <p:sp>
            <p:nvSpPr>
              <p:cNvPr id="100" name="CustomShape 7"/>
              <p:cNvSpPr/>
              <p:nvPr/>
            </p:nvSpPr>
            <p:spPr>
              <a:xfrm>
                <a:off x="2514600" y="1532520"/>
                <a:ext cx="914040" cy="91404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1" name="CustomShape 8"/>
              <p:cNvSpPr/>
              <p:nvPr/>
            </p:nvSpPr>
            <p:spPr>
              <a:xfrm>
                <a:off x="2514600" y="2446920"/>
                <a:ext cx="914040" cy="4568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102" name="Group 9"/>
            <p:cNvGrpSpPr/>
            <p:nvPr/>
          </p:nvGrpSpPr>
          <p:grpSpPr>
            <a:xfrm>
              <a:off x="5562720" y="1532520"/>
              <a:ext cx="914040" cy="1371240"/>
              <a:chOff x="5562720" y="1532520"/>
              <a:chExt cx="914040" cy="1371240"/>
            </a:xfrm>
          </p:grpSpPr>
          <p:sp>
            <p:nvSpPr>
              <p:cNvPr id="103" name="CustomShape 10"/>
              <p:cNvSpPr/>
              <p:nvPr/>
            </p:nvSpPr>
            <p:spPr>
              <a:xfrm>
                <a:off x="5562720" y="1532520"/>
                <a:ext cx="914040" cy="91404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4" name="CustomShape 11"/>
              <p:cNvSpPr/>
              <p:nvPr/>
            </p:nvSpPr>
            <p:spPr>
              <a:xfrm>
                <a:off x="5562720" y="2446920"/>
                <a:ext cx="914040" cy="4568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105" name="Group 12"/>
            <p:cNvGrpSpPr/>
            <p:nvPr/>
          </p:nvGrpSpPr>
          <p:grpSpPr>
            <a:xfrm>
              <a:off x="4038480" y="1532520"/>
              <a:ext cx="914040" cy="1371240"/>
              <a:chOff x="4038480" y="1532520"/>
              <a:chExt cx="914040" cy="1371240"/>
            </a:xfrm>
          </p:grpSpPr>
          <p:sp>
            <p:nvSpPr>
              <p:cNvPr id="106" name="CustomShape 13"/>
              <p:cNvSpPr/>
              <p:nvPr/>
            </p:nvSpPr>
            <p:spPr>
              <a:xfrm>
                <a:off x="4038480" y="1532520"/>
                <a:ext cx="914040" cy="91404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07" name="CustomShape 14"/>
              <p:cNvSpPr/>
              <p:nvPr/>
            </p:nvSpPr>
            <p:spPr>
              <a:xfrm>
                <a:off x="4038480" y="2446920"/>
                <a:ext cx="914040" cy="4568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108" name="CustomShape 15"/>
            <p:cNvSpPr/>
            <p:nvPr/>
          </p:nvSpPr>
          <p:spPr>
            <a:xfrm>
              <a:off x="1905120" y="2675520"/>
              <a:ext cx="609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CustomShape 16"/>
            <p:cNvSpPr/>
            <p:nvPr/>
          </p:nvSpPr>
          <p:spPr>
            <a:xfrm>
              <a:off x="3429000" y="2675520"/>
              <a:ext cx="609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0" name="CustomShape 17"/>
            <p:cNvSpPr/>
            <p:nvPr/>
          </p:nvSpPr>
          <p:spPr>
            <a:xfrm>
              <a:off x="7086600" y="2446920"/>
              <a:ext cx="914040" cy="4568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NULL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11" name="CustomShape 18"/>
            <p:cNvSpPr/>
            <p:nvPr/>
          </p:nvSpPr>
          <p:spPr>
            <a:xfrm>
              <a:off x="990720" y="2446920"/>
              <a:ext cx="914040" cy="4568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HEAD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12" name="CustomShape 19"/>
            <p:cNvSpPr/>
            <p:nvPr/>
          </p:nvSpPr>
          <p:spPr>
            <a:xfrm>
              <a:off x="4952880" y="2675520"/>
              <a:ext cx="609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CustomShape 20"/>
            <p:cNvSpPr/>
            <p:nvPr/>
          </p:nvSpPr>
          <p:spPr>
            <a:xfrm>
              <a:off x="6477120" y="2675520"/>
              <a:ext cx="609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26600" y="21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Consolas"/>
              </a:rPr>
              <a:t>push()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 Race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26600" y="9907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Suppose two threads execute push() simultaneously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2FEA37F-E57B-405E-BD8D-022B185A0440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-148680" y="358128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1: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4359600" y="360432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2: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0" name="Group 7"/>
          <p:cNvGrpSpPr/>
          <p:nvPr/>
        </p:nvGrpSpPr>
        <p:grpSpPr>
          <a:xfrm>
            <a:off x="608040" y="1866960"/>
            <a:ext cx="5300640" cy="1036800"/>
            <a:chOff x="608040" y="1866960"/>
            <a:chExt cx="5300640" cy="1036800"/>
          </a:xfrm>
        </p:grpSpPr>
        <p:grpSp>
          <p:nvGrpSpPr>
            <p:cNvPr id="121" name="Group 8"/>
            <p:cNvGrpSpPr/>
            <p:nvPr/>
          </p:nvGrpSpPr>
          <p:grpSpPr>
            <a:xfrm>
              <a:off x="1760400" y="1866960"/>
              <a:ext cx="691200" cy="1036800"/>
              <a:chOff x="1760400" y="1866960"/>
              <a:chExt cx="691200" cy="1036800"/>
            </a:xfrm>
          </p:grpSpPr>
          <p:sp>
            <p:nvSpPr>
              <p:cNvPr id="122" name="CustomShape 9"/>
              <p:cNvSpPr/>
              <p:nvPr/>
            </p:nvSpPr>
            <p:spPr>
              <a:xfrm>
                <a:off x="1760400" y="1866960"/>
                <a:ext cx="691200" cy="691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23" name="CustomShape 10"/>
              <p:cNvSpPr/>
              <p:nvPr/>
            </p:nvSpPr>
            <p:spPr>
              <a:xfrm>
                <a:off x="1760400" y="2558520"/>
                <a:ext cx="691200" cy="3452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124" name="Group 11"/>
            <p:cNvGrpSpPr/>
            <p:nvPr/>
          </p:nvGrpSpPr>
          <p:grpSpPr>
            <a:xfrm>
              <a:off x="4065120" y="1866960"/>
              <a:ext cx="691200" cy="1036800"/>
              <a:chOff x="4065120" y="1866960"/>
              <a:chExt cx="691200" cy="1036800"/>
            </a:xfrm>
          </p:grpSpPr>
          <p:sp>
            <p:nvSpPr>
              <p:cNvPr id="125" name="CustomShape 12"/>
              <p:cNvSpPr/>
              <p:nvPr/>
            </p:nvSpPr>
            <p:spPr>
              <a:xfrm>
                <a:off x="4065120" y="1866960"/>
                <a:ext cx="691200" cy="691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26" name="CustomShape 13"/>
              <p:cNvSpPr/>
              <p:nvPr/>
            </p:nvSpPr>
            <p:spPr>
              <a:xfrm>
                <a:off x="4065120" y="2558520"/>
                <a:ext cx="691200" cy="3452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127" name="Group 14"/>
            <p:cNvGrpSpPr/>
            <p:nvPr/>
          </p:nvGrpSpPr>
          <p:grpSpPr>
            <a:xfrm>
              <a:off x="2912760" y="1866960"/>
              <a:ext cx="691200" cy="1036800"/>
              <a:chOff x="2912760" y="1866960"/>
              <a:chExt cx="691200" cy="1036800"/>
            </a:xfrm>
          </p:grpSpPr>
          <p:sp>
            <p:nvSpPr>
              <p:cNvPr id="128" name="CustomShape 15"/>
              <p:cNvSpPr/>
              <p:nvPr/>
            </p:nvSpPr>
            <p:spPr>
              <a:xfrm>
                <a:off x="2912760" y="1866960"/>
                <a:ext cx="691200" cy="691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29" name="CustomShape 16"/>
              <p:cNvSpPr/>
              <p:nvPr/>
            </p:nvSpPr>
            <p:spPr>
              <a:xfrm>
                <a:off x="2912760" y="2558520"/>
                <a:ext cx="691200" cy="3452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130" name="CustomShape 17"/>
            <p:cNvSpPr/>
            <p:nvPr/>
          </p:nvSpPr>
          <p:spPr>
            <a:xfrm>
              <a:off x="129960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" name="CustomShape 18"/>
            <p:cNvSpPr/>
            <p:nvPr/>
          </p:nvSpPr>
          <p:spPr>
            <a:xfrm>
              <a:off x="245196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19"/>
            <p:cNvSpPr/>
            <p:nvPr/>
          </p:nvSpPr>
          <p:spPr>
            <a:xfrm>
              <a:off x="521748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NULL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3" name="CustomShape 20"/>
            <p:cNvSpPr/>
            <p:nvPr/>
          </p:nvSpPr>
          <p:spPr>
            <a:xfrm>
              <a:off x="60804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HEAD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34" name="CustomShape 21"/>
            <p:cNvSpPr/>
            <p:nvPr/>
          </p:nvSpPr>
          <p:spPr>
            <a:xfrm>
              <a:off x="360432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22"/>
            <p:cNvSpPr/>
            <p:nvPr/>
          </p:nvSpPr>
          <p:spPr>
            <a:xfrm>
              <a:off x="475668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26600" y="21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Consolas"/>
              </a:rPr>
              <a:t>push()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 Race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26600" y="9907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Suppose two threads execute push() simultaneously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8" name="TextShape 3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315563-555D-4D93-AAD9-F7ED95A7A63F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CustomShape 5"/>
          <p:cNvSpPr/>
          <p:nvPr/>
        </p:nvSpPr>
        <p:spPr>
          <a:xfrm>
            <a:off x="-148680" y="358128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1: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4359600" y="360432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2: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42" name="Group 7"/>
          <p:cNvGrpSpPr/>
          <p:nvPr/>
        </p:nvGrpSpPr>
        <p:grpSpPr>
          <a:xfrm>
            <a:off x="608040" y="1866960"/>
            <a:ext cx="5300640" cy="1036800"/>
            <a:chOff x="608040" y="1866960"/>
            <a:chExt cx="5300640" cy="1036800"/>
          </a:xfrm>
        </p:grpSpPr>
        <p:grpSp>
          <p:nvGrpSpPr>
            <p:cNvPr id="143" name="Group 8"/>
            <p:cNvGrpSpPr/>
            <p:nvPr/>
          </p:nvGrpSpPr>
          <p:grpSpPr>
            <a:xfrm>
              <a:off x="1760400" y="1866960"/>
              <a:ext cx="691200" cy="1036800"/>
              <a:chOff x="1760400" y="1866960"/>
              <a:chExt cx="691200" cy="1036800"/>
            </a:xfrm>
          </p:grpSpPr>
          <p:sp>
            <p:nvSpPr>
              <p:cNvPr id="144" name="CustomShape 9"/>
              <p:cNvSpPr/>
              <p:nvPr/>
            </p:nvSpPr>
            <p:spPr>
              <a:xfrm>
                <a:off x="1760400" y="1866960"/>
                <a:ext cx="691200" cy="691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45" name="CustomShape 10"/>
              <p:cNvSpPr/>
              <p:nvPr/>
            </p:nvSpPr>
            <p:spPr>
              <a:xfrm>
                <a:off x="1760400" y="2558520"/>
                <a:ext cx="691200" cy="3452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146" name="Group 11"/>
            <p:cNvGrpSpPr/>
            <p:nvPr/>
          </p:nvGrpSpPr>
          <p:grpSpPr>
            <a:xfrm>
              <a:off x="4065120" y="1866960"/>
              <a:ext cx="691200" cy="1036800"/>
              <a:chOff x="4065120" y="1866960"/>
              <a:chExt cx="691200" cy="1036800"/>
            </a:xfrm>
          </p:grpSpPr>
          <p:sp>
            <p:nvSpPr>
              <p:cNvPr id="147" name="CustomShape 12"/>
              <p:cNvSpPr/>
              <p:nvPr/>
            </p:nvSpPr>
            <p:spPr>
              <a:xfrm>
                <a:off x="4065120" y="1866960"/>
                <a:ext cx="691200" cy="691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48" name="CustomShape 13"/>
              <p:cNvSpPr/>
              <p:nvPr/>
            </p:nvSpPr>
            <p:spPr>
              <a:xfrm>
                <a:off x="4065120" y="2558520"/>
                <a:ext cx="691200" cy="3452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149" name="Group 14"/>
            <p:cNvGrpSpPr/>
            <p:nvPr/>
          </p:nvGrpSpPr>
          <p:grpSpPr>
            <a:xfrm>
              <a:off x="2912760" y="1866960"/>
              <a:ext cx="691200" cy="1036800"/>
              <a:chOff x="2912760" y="1866960"/>
              <a:chExt cx="691200" cy="1036800"/>
            </a:xfrm>
          </p:grpSpPr>
          <p:sp>
            <p:nvSpPr>
              <p:cNvPr id="150" name="CustomShape 15"/>
              <p:cNvSpPr/>
              <p:nvPr/>
            </p:nvSpPr>
            <p:spPr>
              <a:xfrm>
                <a:off x="2912760" y="1866960"/>
                <a:ext cx="691200" cy="691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51" name="CustomShape 16"/>
              <p:cNvSpPr/>
              <p:nvPr/>
            </p:nvSpPr>
            <p:spPr>
              <a:xfrm>
                <a:off x="2912760" y="2558520"/>
                <a:ext cx="691200" cy="3452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152" name="CustomShape 17"/>
            <p:cNvSpPr/>
            <p:nvPr/>
          </p:nvSpPr>
          <p:spPr>
            <a:xfrm>
              <a:off x="129960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CustomShape 18"/>
            <p:cNvSpPr/>
            <p:nvPr/>
          </p:nvSpPr>
          <p:spPr>
            <a:xfrm>
              <a:off x="245196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CustomShape 19"/>
            <p:cNvSpPr/>
            <p:nvPr/>
          </p:nvSpPr>
          <p:spPr>
            <a:xfrm>
              <a:off x="521748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NULL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5" name="CustomShape 20"/>
            <p:cNvSpPr/>
            <p:nvPr/>
          </p:nvSpPr>
          <p:spPr>
            <a:xfrm>
              <a:off x="60804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HEAD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56" name="CustomShape 21"/>
            <p:cNvSpPr/>
            <p:nvPr/>
          </p:nvSpPr>
          <p:spPr>
            <a:xfrm>
              <a:off x="360432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CustomShape 22"/>
            <p:cNvSpPr/>
            <p:nvPr/>
          </p:nvSpPr>
          <p:spPr>
            <a:xfrm>
              <a:off x="475668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8" name="CustomShape 23"/>
          <p:cNvSpPr/>
          <p:nvPr/>
        </p:nvSpPr>
        <p:spPr>
          <a:xfrm>
            <a:off x="2912760" y="3379680"/>
            <a:ext cx="1084320" cy="3452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current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24"/>
          <p:cNvSpPr/>
          <p:nvPr/>
        </p:nvSpPr>
        <p:spPr>
          <a:xfrm flipV="1">
            <a:off x="3455280" y="2903760"/>
            <a:ext cx="609480" cy="4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26600" y="21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Consolas"/>
              </a:rPr>
              <a:t>push()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 Race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26600" y="9907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Suppose two threads execute push() simultaneously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11036BF-D043-439E-B88A-BAB1CF267FEB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-148680" y="358128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1: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4359600" y="360432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2: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66" name="Group 7"/>
          <p:cNvGrpSpPr/>
          <p:nvPr/>
        </p:nvGrpSpPr>
        <p:grpSpPr>
          <a:xfrm>
            <a:off x="608040" y="1866960"/>
            <a:ext cx="5300640" cy="1036800"/>
            <a:chOff x="608040" y="1866960"/>
            <a:chExt cx="5300640" cy="1036800"/>
          </a:xfrm>
        </p:grpSpPr>
        <p:grpSp>
          <p:nvGrpSpPr>
            <p:cNvPr id="167" name="Group 8"/>
            <p:cNvGrpSpPr/>
            <p:nvPr/>
          </p:nvGrpSpPr>
          <p:grpSpPr>
            <a:xfrm>
              <a:off x="1760400" y="1866960"/>
              <a:ext cx="691200" cy="1036800"/>
              <a:chOff x="1760400" y="1866960"/>
              <a:chExt cx="691200" cy="1036800"/>
            </a:xfrm>
          </p:grpSpPr>
          <p:sp>
            <p:nvSpPr>
              <p:cNvPr id="168" name="CustomShape 9"/>
              <p:cNvSpPr/>
              <p:nvPr/>
            </p:nvSpPr>
            <p:spPr>
              <a:xfrm>
                <a:off x="1760400" y="1866960"/>
                <a:ext cx="691200" cy="691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69" name="CustomShape 10"/>
              <p:cNvSpPr/>
              <p:nvPr/>
            </p:nvSpPr>
            <p:spPr>
              <a:xfrm>
                <a:off x="1760400" y="2558520"/>
                <a:ext cx="691200" cy="3452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170" name="Group 11"/>
            <p:cNvGrpSpPr/>
            <p:nvPr/>
          </p:nvGrpSpPr>
          <p:grpSpPr>
            <a:xfrm>
              <a:off x="4065120" y="1866960"/>
              <a:ext cx="691200" cy="1036800"/>
              <a:chOff x="4065120" y="1866960"/>
              <a:chExt cx="691200" cy="1036800"/>
            </a:xfrm>
          </p:grpSpPr>
          <p:sp>
            <p:nvSpPr>
              <p:cNvPr id="171" name="CustomShape 12"/>
              <p:cNvSpPr/>
              <p:nvPr/>
            </p:nvSpPr>
            <p:spPr>
              <a:xfrm>
                <a:off x="4065120" y="1866960"/>
                <a:ext cx="691200" cy="691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72" name="CustomShape 13"/>
              <p:cNvSpPr/>
              <p:nvPr/>
            </p:nvSpPr>
            <p:spPr>
              <a:xfrm>
                <a:off x="4065120" y="2558520"/>
                <a:ext cx="691200" cy="3452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grpSp>
          <p:nvGrpSpPr>
            <p:cNvPr id="173" name="Group 14"/>
            <p:cNvGrpSpPr/>
            <p:nvPr/>
          </p:nvGrpSpPr>
          <p:grpSpPr>
            <a:xfrm>
              <a:off x="2912760" y="1866960"/>
              <a:ext cx="691200" cy="1036800"/>
              <a:chOff x="2912760" y="1866960"/>
              <a:chExt cx="691200" cy="1036800"/>
            </a:xfrm>
          </p:grpSpPr>
          <p:sp>
            <p:nvSpPr>
              <p:cNvPr id="174" name="CustomShape 15"/>
              <p:cNvSpPr/>
              <p:nvPr/>
            </p:nvSpPr>
            <p:spPr>
              <a:xfrm>
                <a:off x="2912760" y="1866960"/>
                <a:ext cx="691200" cy="69120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ffffff"/>
                    </a:solidFill>
                    <a:latin typeface="Calibri"/>
                  </a:rPr>
                  <a:t>Data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175" name="CustomShape 16"/>
              <p:cNvSpPr/>
              <p:nvPr/>
            </p:nvSpPr>
            <p:spPr>
              <a:xfrm>
                <a:off x="2912760" y="2558520"/>
                <a:ext cx="691200" cy="345240"/>
              </a:xfrm>
              <a:prstGeom prst="rect">
                <a:avLst/>
              </a:prstGeom>
              <a:noFill/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Next</a:t>
                </a:r>
                <a:endParaRPr b="0" lang="en-US" sz="2000" spc="-1" strike="noStrike">
                  <a:latin typeface="Arial"/>
                </a:endParaRPr>
              </a:p>
            </p:txBody>
          </p:sp>
        </p:grpSp>
        <p:sp>
          <p:nvSpPr>
            <p:cNvPr id="176" name="CustomShape 17"/>
            <p:cNvSpPr/>
            <p:nvPr/>
          </p:nvSpPr>
          <p:spPr>
            <a:xfrm>
              <a:off x="129960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18"/>
            <p:cNvSpPr/>
            <p:nvPr/>
          </p:nvSpPr>
          <p:spPr>
            <a:xfrm>
              <a:off x="245196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19"/>
            <p:cNvSpPr/>
            <p:nvPr/>
          </p:nvSpPr>
          <p:spPr>
            <a:xfrm>
              <a:off x="521748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NULL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79" name="CustomShape 20"/>
            <p:cNvSpPr/>
            <p:nvPr/>
          </p:nvSpPr>
          <p:spPr>
            <a:xfrm>
              <a:off x="60804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Calibri"/>
                </a:rPr>
                <a:t>HEAD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80" name="CustomShape 21"/>
            <p:cNvSpPr/>
            <p:nvPr/>
          </p:nvSpPr>
          <p:spPr>
            <a:xfrm>
              <a:off x="360432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1" name="CustomShape 22"/>
            <p:cNvSpPr/>
            <p:nvPr/>
          </p:nvSpPr>
          <p:spPr>
            <a:xfrm>
              <a:off x="4756680" y="2731320"/>
              <a:ext cx="460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4a7ebb"/>
              </a:solidFill>
              <a:round/>
              <a:tailEnd len="lg" type="triangle" w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2" name="CustomShape 23"/>
          <p:cNvSpPr/>
          <p:nvPr/>
        </p:nvSpPr>
        <p:spPr>
          <a:xfrm>
            <a:off x="2912760" y="3379680"/>
            <a:ext cx="1084320" cy="3452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current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3" name="CustomShape 24"/>
          <p:cNvSpPr/>
          <p:nvPr/>
        </p:nvSpPr>
        <p:spPr>
          <a:xfrm flipV="1">
            <a:off x="3455280" y="2903760"/>
            <a:ext cx="609480" cy="4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5"/>
          <p:cNvSpPr/>
          <p:nvPr/>
        </p:nvSpPr>
        <p:spPr>
          <a:xfrm>
            <a:off x="6172200" y="3496680"/>
            <a:ext cx="1084320" cy="345240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current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26"/>
          <p:cNvSpPr/>
          <p:nvPr/>
        </p:nvSpPr>
        <p:spPr>
          <a:xfrm flipH="1" flipV="1">
            <a:off x="4756680" y="2904120"/>
            <a:ext cx="195768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030a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26600" y="21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Consolas"/>
              </a:rPr>
              <a:t>push()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 Race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426600" y="9907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Suppose two threads execute push() simultaneously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8" name="TextShape 3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01113E4-26C4-48EB-8F6F-AD4720DED215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-148680" y="358128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1: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359600" y="360432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2: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92" name="Group 7"/>
          <p:cNvGrpSpPr/>
          <p:nvPr/>
        </p:nvGrpSpPr>
        <p:grpSpPr>
          <a:xfrm>
            <a:off x="1760400" y="1866960"/>
            <a:ext cx="691200" cy="1036800"/>
            <a:chOff x="1760400" y="1866960"/>
            <a:chExt cx="691200" cy="1036800"/>
          </a:xfrm>
        </p:grpSpPr>
        <p:sp>
          <p:nvSpPr>
            <p:cNvPr id="193" name="CustomShape 8"/>
            <p:cNvSpPr/>
            <p:nvPr/>
          </p:nvSpPr>
          <p:spPr>
            <a:xfrm>
              <a:off x="1760400" y="1866960"/>
              <a:ext cx="691200" cy="691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Data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4" name="CustomShape 9"/>
            <p:cNvSpPr/>
            <p:nvPr/>
          </p:nvSpPr>
          <p:spPr>
            <a:xfrm>
              <a:off x="176040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Next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95" name="Group 10"/>
          <p:cNvGrpSpPr/>
          <p:nvPr/>
        </p:nvGrpSpPr>
        <p:grpSpPr>
          <a:xfrm>
            <a:off x="4065120" y="1866960"/>
            <a:ext cx="691200" cy="1036800"/>
            <a:chOff x="4065120" y="1866960"/>
            <a:chExt cx="691200" cy="1036800"/>
          </a:xfrm>
        </p:grpSpPr>
        <p:sp>
          <p:nvSpPr>
            <p:cNvPr id="196" name="CustomShape 11"/>
            <p:cNvSpPr/>
            <p:nvPr/>
          </p:nvSpPr>
          <p:spPr>
            <a:xfrm>
              <a:off x="4065120" y="1866960"/>
              <a:ext cx="691200" cy="691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Data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197" name="CustomShape 12"/>
            <p:cNvSpPr/>
            <p:nvPr/>
          </p:nvSpPr>
          <p:spPr>
            <a:xfrm>
              <a:off x="406512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Next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198" name="Group 13"/>
          <p:cNvGrpSpPr/>
          <p:nvPr/>
        </p:nvGrpSpPr>
        <p:grpSpPr>
          <a:xfrm>
            <a:off x="2912760" y="1866960"/>
            <a:ext cx="691200" cy="1036800"/>
            <a:chOff x="2912760" y="1866960"/>
            <a:chExt cx="691200" cy="1036800"/>
          </a:xfrm>
        </p:grpSpPr>
        <p:sp>
          <p:nvSpPr>
            <p:cNvPr id="199" name="CustomShape 14"/>
            <p:cNvSpPr/>
            <p:nvPr/>
          </p:nvSpPr>
          <p:spPr>
            <a:xfrm>
              <a:off x="2912760" y="1866960"/>
              <a:ext cx="691200" cy="691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Data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00" name="CustomShape 15"/>
            <p:cNvSpPr/>
            <p:nvPr/>
          </p:nvSpPr>
          <p:spPr>
            <a:xfrm>
              <a:off x="291276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Next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01" name="CustomShape 16"/>
          <p:cNvSpPr/>
          <p:nvPr/>
        </p:nvSpPr>
        <p:spPr>
          <a:xfrm>
            <a:off x="1299600" y="273132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17"/>
          <p:cNvSpPr/>
          <p:nvPr/>
        </p:nvSpPr>
        <p:spPr>
          <a:xfrm>
            <a:off x="2451960" y="273132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608040" y="2558520"/>
            <a:ext cx="691200" cy="345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HEAD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4" name="CustomShape 19"/>
          <p:cNvSpPr/>
          <p:nvPr/>
        </p:nvSpPr>
        <p:spPr>
          <a:xfrm>
            <a:off x="3604320" y="273132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4756680" y="273132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912760" y="3379680"/>
            <a:ext cx="1084320" cy="3452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current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7" name="CustomShape 22"/>
          <p:cNvSpPr/>
          <p:nvPr/>
        </p:nvSpPr>
        <p:spPr>
          <a:xfrm flipV="1">
            <a:off x="3455280" y="2903760"/>
            <a:ext cx="609480" cy="4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6172200" y="3496680"/>
            <a:ext cx="1084320" cy="345240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current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 flipH="1" flipV="1">
            <a:off x="4756680" y="2904120"/>
            <a:ext cx="195768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030a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25"/>
          <p:cNvSpPr/>
          <p:nvPr/>
        </p:nvSpPr>
        <p:spPr>
          <a:xfrm>
            <a:off x="5217480" y="1866960"/>
            <a:ext cx="691200" cy="69120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5217480" y="2558520"/>
            <a:ext cx="691200" cy="34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Next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27"/>
          <p:cNvSpPr/>
          <p:nvPr/>
        </p:nvSpPr>
        <p:spPr>
          <a:xfrm>
            <a:off x="6369840" y="2558520"/>
            <a:ext cx="691200" cy="34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NULL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CustomShape 28"/>
          <p:cNvSpPr/>
          <p:nvPr/>
        </p:nvSpPr>
        <p:spPr>
          <a:xfrm>
            <a:off x="5909040" y="273132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26600" y="21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3da5"/>
                </a:solidFill>
                <a:latin typeface="Consolas"/>
              </a:rPr>
              <a:t>push()</a:t>
            </a:r>
            <a:r>
              <a:rPr b="0" lang="en-US" sz="4000" spc="-1" strike="noStrike">
                <a:solidFill>
                  <a:srgbClr val="003da5"/>
                </a:solidFill>
                <a:latin typeface="Georgia"/>
              </a:rPr>
              <a:t> Race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426600" y="9907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Suppose two threads execute push() simultaneously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16" name="TextShape 3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2A0250-B00A-46D1-AA11-B9AE9F0AF160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-148680" y="358128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1: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6"/>
          <p:cNvSpPr/>
          <p:nvPr/>
        </p:nvSpPr>
        <p:spPr>
          <a:xfrm>
            <a:off x="4359600" y="3604320"/>
            <a:ext cx="498024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onsolas"/>
              </a:rPr>
              <a:t>Thread 2: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push( node* newNode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node* current = HEAD;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while( current-&gt;next != NULL ){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current = current-&gt;next;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current-&gt;next = newNode;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    </a:t>
            </a: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newNode-&gt;next = NULL;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030a0"/>
                </a:solidFill>
                <a:latin typeface="Consolas"/>
              </a:rPr>
              <a:t>}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20" name="Group 7"/>
          <p:cNvGrpSpPr/>
          <p:nvPr/>
        </p:nvGrpSpPr>
        <p:grpSpPr>
          <a:xfrm>
            <a:off x="1760400" y="1866960"/>
            <a:ext cx="691200" cy="1036800"/>
            <a:chOff x="1760400" y="1866960"/>
            <a:chExt cx="691200" cy="1036800"/>
          </a:xfrm>
        </p:grpSpPr>
        <p:sp>
          <p:nvSpPr>
            <p:cNvPr id="221" name="CustomShape 8"/>
            <p:cNvSpPr/>
            <p:nvPr/>
          </p:nvSpPr>
          <p:spPr>
            <a:xfrm>
              <a:off x="1760400" y="1866960"/>
              <a:ext cx="691200" cy="691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Data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2" name="CustomShape 9"/>
            <p:cNvSpPr/>
            <p:nvPr/>
          </p:nvSpPr>
          <p:spPr>
            <a:xfrm>
              <a:off x="176040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Next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23" name="Group 10"/>
          <p:cNvGrpSpPr/>
          <p:nvPr/>
        </p:nvGrpSpPr>
        <p:grpSpPr>
          <a:xfrm>
            <a:off x="4065120" y="1866960"/>
            <a:ext cx="691200" cy="1036800"/>
            <a:chOff x="4065120" y="1866960"/>
            <a:chExt cx="691200" cy="1036800"/>
          </a:xfrm>
        </p:grpSpPr>
        <p:sp>
          <p:nvSpPr>
            <p:cNvPr id="224" name="CustomShape 11"/>
            <p:cNvSpPr/>
            <p:nvPr/>
          </p:nvSpPr>
          <p:spPr>
            <a:xfrm>
              <a:off x="4065120" y="1866960"/>
              <a:ext cx="691200" cy="691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Data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5" name="CustomShape 12"/>
            <p:cNvSpPr/>
            <p:nvPr/>
          </p:nvSpPr>
          <p:spPr>
            <a:xfrm>
              <a:off x="406512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Next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26" name="Group 13"/>
          <p:cNvGrpSpPr/>
          <p:nvPr/>
        </p:nvGrpSpPr>
        <p:grpSpPr>
          <a:xfrm>
            <a:off x="2912760" y="1866960"/>
            <a:ext cx="691200" cy="1036800"/>
            <a:chOff x="2912760" y="1866960"/>
            <a:chExt cx="691200" cy="1036800"/>
          </a:xfrm>
        </p:grpSpPr>
        <p:sp>
          <p:nvSpPr>
            <p:cNvPr id="227" name="CustomShape 14"/>
            <p:cNvSpPr/>
            <p:nvPr/>
          </p:nvSpPr>
          <p:spPr>
            <a:xfrm>
              <a:off x="2912760" y="1866960"/>
              <a:ext cx="691200" cy="69120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ffffff"/>
                  </a:solidFill>
                  <a:latin typeface="Calibri"/>
                </a:rPr>
                <a:t>Data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228" name="CustomShape 15"/>
            <p:cNvSpPr/>
            <p:nvPr/>
          </p:nvSpPr>
          <p:spPr>
            <a:xfrm>
              <a:off x="2912760" y="2558520"/>
              <a:ext cx="691200" cy="3452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Next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229" name="CustomShape 16"/>
          <p:cNvSpPr/>
          <p:nvPr/>
        </p:nvSpPr>
        <p:spPr>
          <a:xfrm>
            <a:off x="1299600" y="273132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17"/>
          <p:cNvSpPr/>
          <p:nvPr/>
        </p:nvSpPr>
        <p:spPr>
          <a:xfrm>
            <a:off x="2451960" y="273132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8"/>
          <p:cNvSpPr/>
          <p:nvPr/>
        </p:nvSpPr>
        <p:spPr>
          <a:xfrm>
            <a:off x="608040" y="2558520"/>
            <a:ext cx="691200" cy="345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HEAD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2" name="CustomShape 19"/>
          <p:cNvSpPr/>
          <p:nvPr/>
        </p:nvSpPr>
        <p:spPr>
          <a:xfrm>
            <a:off x="3604320" y="273132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7ebb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0"/>
          <p:cNvSpPr/>
          <p:nvPr/>
        </p:nvSpPr>
        <p:spPr>
          <a:xfrm>
            <a:off x="2912760" y="3379680"/>
            <a:ext cx="1084320" cy="3452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current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4" name="CustomShape 21"/>
          <p:cNvSpPr/>
          <p:nvPr/>
        </p:nvSpPr>
        <p:spPr>
          <a:xfrm flipV="1">
            <a:off x="3455280" y="2903760"/>
            <a:ext cx="609480" cy="47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22"/>
          <p:cNvSpPr/>
          <p:nvPr/>
        </p:nvSpPr>
        <p:spPr>
          <a:xfrm>
            <a:off x="6172200" y="3496680"/>
            <a:ext cx="1084320" cy="345240"/>
          </a:xfrm>
          <a:prstGeom prst="rect">
            <a:avLst/>
          </a:prstGeom>
          <a:noFill/>
          <a:ln w="38160"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current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23"/>
          <p:cNvSpPr/>
          <p:nvPr/>
        </p:nvSpPr>
        <p:spPr>
          <a:xfrm flipH="1" flipV="1">
            <a:off x="4756680" y="2904120"/>
            <a:ext cx="1957680" cy="5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030a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24"/>
          <p:cNvSpPr/>
          <p:nvPr/>
        </p:nvSpPr>
        <p:spPr>
          <a:xfrm>
            <a:off x="5217480" y="1866960"/>
            <a:ext cx="691200" cy="691200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8" name="CustomShape 25"/>
          <p:cNvSpPr/>
          <p:nvPr/>
        </p:nvSpPr>
        <p:spPr>
          <a:xfrm>
            <a:off x="5217480" y="2558520"/>
            <a:ext cx="691200" cy="34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Next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CustomShape 26"/>
          <p:cNvSpPr/>
          <p:nvPr/>
        </p:nvSpPr>
        <p:spPr>
          <a:xfrm>
            <a:off x="6369840" y="2558520"/>
            <a:ext cx="691200" cy="345240"/>
          </a:xfrm>
          <a:prstGeom prst="rect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Calibri"/>
              </a:rPr>
              <a:t>NULL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CustomShape 27"/>
          <p:cNvSpPr/>
          <p:nvPr/>
        </p:nvSpPr>
        <p:spPr>
          <a:xfrm>
            <a:off x="5909040" y="273132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f000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8"/>
          <p:cNvSpPr/>
          <p:nvPr/>
        </p:nvSpPr>
        <p:spPr>
          <a:xfrm>
            <a:off x="7256880" y="1851120"/>
            <a:ext cx="691200" cy="691200"/>
          </a:xfrm>
          <a:prstGeom prst="rect">
            <a:avLst/>
          </a:prstGeom>
          <a:solidFill>
            <a:srgbClr val="7030a0"/>
          </a:solidFill>
          <a:ln>
            <a:solidFill>
              <a:schemeClr val="accent4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Data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29"/>
          <p:cNvSpPr/>
          <p:nvPr/>
        </p:nvSpPr>
        <p:spPr>
          <a:xfrm>
            <a:off x="7256880" y="2542680"/>
            <a:ext cx="691200" cy="34524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7030a0"/>
                </a:solidFill>
                <a:latin typeface="Calibri"/>
              </a:rPr>
              <a:t>Next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3" name="CustomShape 30"/>
          <p:cNvSpPr/>
          <p:nvPr/>
        </p:nvSpPr>
        <p:spPr>
          <a:xfrm>
            <a:off x="8409240" y="2542680"/>
            <a:ext cx="691200" cy="345240"/>
          </a:xfrm>
          <a:prstGeom prst="rect">
            <a:avLst/>
          </a:prstGeom>
          <a:noFill/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7030a0"/>
                </a:solidFill>
                <a:latin typeface="Calibri"/>
              </a:rPr>
              <a:t>NULL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CustomShape 31"/>
          <p:cNvSpPr/>
          <p:nvPr/>
        </p:nvSpPr>
        <p:spPr>
          <a:xfrm>
            <a:off x="7948440" y="2715480"/>
            <a:ext cx="46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030a0"/>
            </a:solidFill>
            <a:round/>
            <a:tailEnd len="lg" type="triangle" w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32"/>
          <p:cNvSpPr/>
          <p:nvPr/>
        </p:nvSpPr>
        <p:spPr>
          <a:xfrm>
            <a:off x="4386600" y="2931120"/>
            <a:ext cx="2869920" cy="649800"/>
          </a:xfrm>
          <a:custGeom>
            <a:avLst/>
            <a:gdLst/>
            <a:ahLst/>
            <a:rect l="l" t="t" r="r" b="b"/>
            <a:pathLst>
              <a:path w="2743200" h="448574">
                <a:moveTo>
                  <a:pt x="0" y="0"/>
                </a:moveTo>
                <a:cubicBezTo>
                  <a:pt x="444260" y="224287"/>
                  <a:pt x="888521" y="448574"/>
                  <a:pt x="1345721" y="448574"/>
                </a:cubicBezTo>
                <a:cubicBezTo>
                  <a:pt x="1802921" y="448574"/>
                  <a:pt x="2273060" y="224287"/>
                  <a:pt x="2743200" y="0"/>
                </a:cubicBezTo>
              </a:path>
            </a:pathLst>
          </a:custGeom>
          <a:noFill/>
          <a:ln w="38160">
            <a:solidFill>
              <a:schemeClr val="accent1"/>
            </a:solidFill>
            <a:round/>
            <a:tailEnd len="lg" type="triangle" w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At least basic arithmetic is safe, right? What could go wrong?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Thread 1: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Verdana"/>
                <a:ea typeface="Verdana"/>
              </a:rPr>
              <a:t>Thread 2: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Verdana"/>
              </a:rPr>
              <a:t>x++            x++</a:t>
            </a:r>
            <a:endParaRPr b="0" lang="en-US" sz="2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56386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bfbfbf"/>
                </a:solidFill>
                <a:latin typeface="Calibri"/>
              </a:rPr>
              <a:t>CSCI 2510 - Prin. of Comp. Systems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E69E67E-7BA2-4BF4-A263-C88337A8679D}" type="slidenum">
              <a:rPr b="0" lang="en-US" sz="1200" spc="-1" strike="noStrike">
                <a:solidFill>
                  <a:srgbClr val="bfbfbf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</TotalTime>
  <Application>LibreOffice/6.4.7.2$Linux_X86_64 LibreOffice_project/40$Build-2</Application>
  <Words>965</Words>
  <Paragraphs>224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2016-01-21T02:03:40Z</dcterms:created>
  <dc:creator>david_n_laura</dc:creator>
  <dc:description/>
  <dc:language>en-US</dc:language>
  <cp:lastModifiedBy/>
  <dcterms:modified xsi:type="dcterms:W3CDTF">2023-10-06T12:58:16Z</dcterms:modified>
  <cp:revision>61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