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7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2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9F44-55AB-477E-9548-7C9DC1E1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Consider “grep *.c ( sort -r ( ls –l”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D15A-0E31-4BB9-A740-90337287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F5487-44F9-4548-91FC-1678E5F6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D0195E-DE63-4DC7-9F79-149EA6641800}"/>
              </a:ext>
            </a:extLst>
          </p:cNvPr>
          <p:cNvSpPr/>
          <p:nvPr/>
        </p:nvSpPr>
        <p:spPr>
          <a:xfrm>
            <a:off x="3479322" y="1752600"/>
            <a:ext cx="2209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 Shell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6EF6A-B5C3-42CA-B174-E3FEB736366C}"/>
              </a:ext>
            </a:extLst>
          </p:cNvPr>
          <p:cNvSpPr txBox="1"/>
          <p:nvPr/>
        </p:nvSpPr>
        <p:spPr>
          <a:xfrm>
            <a:off x="2179678" y="743634"/>
            <a:ext cx="5075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terminal equivalent: ls –l | sort -r | grep *.c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reverse alphabetical listing of all C files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BD5D79-AEAA-439B-A643-D65471322CE4}"/>
              </a:ext>
            </a:extLst>
          </p:cNvPr>
          <p:cNvSpPr/>
          <p:nvPr/>
        </p:nvSpPr>
        <p:spPr>
          <a:xfrm>
            <a:off x="1759142" y="3274781"/>
            <a:ext cx="865517" cy="448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9B951D-7AD2-4DCD-A839-FE5FA9CEB57C}"/>
              </a:ext>
            </a:extLst>
          </p:cNvPr>
          <p:cNvSpPr/>
          <p:nvPr/>
        </p:nvSpPr>
        <p:spPr>
          <a:xfrm>
            <a:off x="4151463" y="3274780"/>
            <a:ext cx="865517" cy="448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06A897-192F-4368-8B13-305C16C11892}"/>
              </a:ext>
            </a:extLst>
          </p:cNvPr>
          <p:cNvSpPr/>
          <p:nvPr/>
        </p:nvSpPr>
        <p:spPr>
          <a:xfrm>
            <a:off x="6543784" y="3271142"/>
            <a:ext cx="865517" cy="448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8E7E02-B4DF-484B-B777-5A362FE2FFB0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2497907" y="2421923"/>
            <a:ext cx="1092079" cy="9185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7403E-D77C-4354-AF4E-7631F009926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15083" y="2421923"/>
            <a:ext cx="1155453" cy="9149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E3556E-0CF1-4A1F-9CB1-C04587090322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4584222" y="2667000"/>
            <a:ext cx="0" cy="6077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ylinder">
            <a:extLst>
              <a:ext uri="{FF2B5EF4-FFF2-40B4-BE49-F238E27FC236}">
                <a16:creationId xmlns:a16="http://schemas.microsoft.com/office/drawing/2014/main" id="{11102FDB-537B-49A0-8EAD-F35F2565C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52893" y="4005093"/>
            <a:ext cx="914400" cy="1286214"/>
          </a:xfrm>
          <a:prstGeom prst="rect">
            <a:avLst/>
          </a:prstGeom>
        </p:spPr>
      </p:pic>
      <p:pic>
        <p:nvPicPr>
          <p:cNvPr id="25" name="Graphic 24" descr="Cylinder">
            <a:extLst>
              <a:ext uri="{FF2B5EF4-FFF2-40B4-BE49-F238E27FC236}">
                <a16:creationId xmlns:a16="http://schemas.microsoft.com/office/drawing/2014/main" id="{8E568A0B-0752-4B44-82AF-5AF570717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852907" y="4005093"/>
            <a:ext cx="914400" cy="12862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BCD5FF-50D7-4E43-821A-9CDA8ED78901}"/>
              </a:ext>
            </a:extLst>
          </p:cNvPr>
          <p:cNvSpPr txBox="1"/>
          <p:nvPr/>
        </p:nvSpPr>
        <p:spPr>
          <a:xfrm>
            <a:off x="8062796" y="3310881"/>
            <a:ext cx="75052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STDIN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087007-E312-44AE-862D-59C8D48F17BC}"/>
              </a:ext>
            </a:extLst>
          </p:cNvPr>
          <p:cNvSpPr txBox="1"/>
          <p:nvPr/>
        </p:nvSpPr>
        <p:spPr>
          <a:xfrm>
            <a:off x="355122" y="3312712"/>
            <a:ext cx="95571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STDOUT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A8F151-E8A4-4547-9E6F-73AF9088A48F}"/>
              </a:ext>
            </a:extLst>
          </p:cNvPr>
          <p:cNvCxnSpPr>
            <a:cxnSpLocks/>
            <a:stCxn id="29" idx="1"/>
            <a:endCxn id="13" idx="6"/>
          </p:cNvCxnSpPr>
          <p:nvPr/>
        </p:nvCxnSpPr>
        <p:spPr>
          <a:xfrm flipH="1">
            <a:off x="7409301" y="3495547"/>
            <a:ext cx="653495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2B83C5-A476-4168-9029-3964B7603427}"/>
              </a:ext>
            </a:extLst>
          </p:cNvPr>
          <p:cNvCxnSpPr>
            <a:cxnSpLocks/>
            <a:stCxn id="9" idx="2"/>
            <a:endCxn id="31" idx="3"/>
          </p:cNvCxnSpPr>
          <p:nvPr/>
        </p:nvCxnSpPr>
        <p:spPr>
          <a:xfrm flipH="1" flipV="1">
            <a:off x="1310833" y="3497378"/>
            <a:ext cx="448309" cy="18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993DBCE-BDA6-4015-BAFE-11C0F98996B1}"/>
              </a:ext>
            </a:extLst>
          </p:cNvPr>
          <p:cNvSpPr/>
          <p:nvPr/>
        </p:nvSpPr>
        <p:spPr>
          <a:xfrm>
            <a:off x="6409426" y="3735238"/>
            <a:ext cx="580212" cy="888520"/>
          </a:xfrm>
          <a:custGeom>
            <a:avLst/>
            <a:gdLst>
              <a:gd name="connsiteX0" fmla="*/ 577970 w 580212"/>
              <a:gd name="connsiteY0" fmla="*/ 0 h 888520"/>
              <a:gd name="connsiteX1" fmla="*/ 491706 w 580212"/>
              <a:gd name="connsiteY1" fmla="*/ 724619 h 888520"/>
              <a:gd name="connsiteX2" fmla="*/ 0 w 580212"/>
              <a:gd name="connsiteY2" fmla="*/ 888520 h 8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12" h="888520">
                <a:moveTo>
                  <a:pt x="577970" y="0"/>
                </a:moveTo>
                <a:cubicBezTo>
                  <a:pt x="583002" y="288266"/>
                  <a:pt x="588034" y="576532"/>
                  <a:pt x="491706" y="724619"/>
                </a:cubicBezTo>
                <a:cubicBezTo>
                  <a:pt x="395378" y="872706"/>
                  <a:pt x="197689" y="880613"/>
                  <a:pt x="0" y="8885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508F46F-F3BB-4D5E-993D-0DEF2F47F356}"/>
              </a:ext>
            </a:extLst>
          </p:cNvPr>
          <p:cNvSpPr/>
          <p:nvPr/>
        </p:nvSpPr>
        <p:spPr>
          <a:xfrm>
            <a:off x="3790907" y="3720068"/>
            <a:ext cx="580212" cy="888520"/>
          </a:xfrm>
          <a:custGeom>
            <a:avLst/>
            <a:gdLst>
              <a:gd name="connsiteX0" fmla="*/ 577970 w 580212"/>
              <a:gd name="connsiteY0" fmla="*/ 0 h 888520"/>
              <a:gd name="connsiteX1" fmla="*/ 491706 w 580212"/>
              <a:gd name="connsiteY1" fmla="*/ 724619 h 888520"/>
              <a:gd name="connsiteX2" fmla="*/ 0 w 580212"/>
              <a:gd name="connsiteY2" fmla="*/ 888520 h 8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12" h="888520">
                <a:moveTo>
                  <a:pt x="577970" y="0"/>
                </a:moveTo>
                <a:cubicBezTo>
                  <a:pt x="583002" y="288266"/>
                  <a:pt x="588034" y="576532"/>
                  <a:pt x="491706" y="724619"/>
                </a:cubicBezTo>
                <a:cubicBezTo>
                  <a:pt x="395378" y="872706"/>
                  <a:pt x="197689" y="880613"/>
                  <a:pt x="0" y="8885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5FECF84-5F1E-4900-90D6-E46E7F90A842}"/>
              </a:ext>
            </a:extLst>
          </p:cNvPr>
          <p:cNvSpPr/>
          <p:nvPr/>
        </p:nvSpPr>
        <p:spPr>
          <a:xfrm flipH="1">
            <a:off x="4829356" y="3735238"/>
            <a:ext cx="580212" cy="888520"/>
          </a:xfrm>
          <a:custGeom>
            <a:avLst/>
            <a:gdLst>
              <a:gd name="connsiteX0" fmla="*/ 577970 w 580212"/>
              <a:gd name="connsiteY0" fmla="*/ 0 h 888520"/>
              <a:gd name="connsiteX1" fmla="*/ 491706 w 580212"/>
              <a:gd name="connsiteY1" fmla="*/ 724619 h 888520"/>
              <a:gd name="connsiteX2" fmla="*/ 0 w 580212"/>
              <a:gd name="connsiteY2" fmla="*/ 888520 h 8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12" h="888520">
                <a:moveTo>
                  <a:pt x="577970" y="0"/>
                </a:moveTo>
                <a:cubicBezTo>
                  <a:pt x="583002" y="288266"/>
                  <a:pt x="588034" y="576532"/>
                  <a:pt x="491706" y="724619"/>
                </a:cubicBezTo>
                <a:cubicBezTo>
                  <a:pt x="395378" y="872706"/>
                  <a:pt x="197689" y="880613"/>
                  <a:pt x="0" y="8885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EEA0128-E169-4E41-8EC0-3E6ABD505365}"/>
              </a:ext>
            </a:extLst>
          </p:cNvPr>
          <p:cNvSpPr/>
          <p:nvPr/>
        </p:nvSpPr>
        <p:spPr>
          <a:xfrm flipH="1">
            <a:off x="2210837" y="3735238"/>
            <a:ext cx="580212" cy="888520"/>
          </a:xfrm>
          <a:custGeom>
            <a:avLst/>
            <a:gdLst>
              <a:gd name="connsiteX0" fmla="*/ 577970 w 580212"/>
              <a:gd name="connsiteY0" fmla="*/ 0 h 888520"/>
              <a:gd name="connsiteX1" fmla="*/ 491706 w 580212"/>
              <a:gd name="connsiteY1" fmla="*/ 724619 h 888520"/>
              <a:gd name="connsiteX2" fmla="*/ 0 w 580212"/>
              <a:gd name="connsiteY2" fmla="*/ 888520 h 8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12" h="888520">
                <a:moveTo>
                  <a:pt x="577970" y="0"/>
                </a:moveTo>
                <a:cubicBezTo>
                  <a:pt x="583002" y="288266"/>
                  <a:pt x="588034" y="576532"/>
                  <a:pt x="491706" y="724619"/>
                </a:cubicBezTo>
                <a:cubicBezTo>
                  <a:pt x="395378" y="872706"/>
                  <a:pt x="197689" y="880613"/>
                  <a:pt x="0" y="8885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274F66-8432-42E1-9319-B47AA039EEEE}"/>
              </a:ext>
            </a:extLst>
          </p:cNvPr>
          <p:cNvSpPr txBox="1"/>
          <p:nvPr/>
        </p:nvSpPr>
        <p:spPr>
          <a:xfrm>
            <a:off x="5611774" y="49207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26AFF8-811D-4081-B979-51450C316271}"/>
              </a:ext>
            </a:extLst>
          </p:cNvPr>
          <p:cNvSpPr txBox="1"/>
          <p:nvPr/>
        </p:nvSpPr>
        <p:spPr>
          <a:xfrm>
            <a:off x="3015460" y="492073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1A9702-858A-457C-9B3A-8C887DEBE71A}"/>
              </a:ext>
            </a:extLst>
          </p:cNvPr>
          <p:cNvSpPr txBox="1"/>
          <p:nvPr/>
        </p:nvSpPr>
        <p:spPr>
          <a:xfrm>
            <a:off x="2807897" y="3994832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 output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9730B2-060A-48A8-AA01-BBE47C242C9B}"/>
              </a:ext>
            </a:extLst>
          </p:cNvPr>
          <p:cNvSpPr txBox="1"/>
          <p:nvPr/>
        </p:nvSpPr>
        <p:spPr>
          <a:xfrm>
            <a:off x="5430807" y="397406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 output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596B68-5359-4501-83D0-5BB0E9435C0C}"/>
              </a:ext>
            </a:extLst>
          </p:cNvPr>
          <p:cNvSpPr txBox="1"/>
          <p:nvPr/>
        </p:nvSpPr>
        <p:spPr>
          <a:xfrm>
            <a:off x="5898709" y="2419211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7676D2-C407-4E70-8E62-6B63CC08BC3E}"/>
              </a:ext>
            </a:extLst>
          </p:cNvPr>
          <p:cNvSpPr txBox="1"/>
          <p:nvPr/>
        </p:nvSpPr>
        <p:spPr>
          <a:xfrm>
            <a:off x="2695164" y="2348290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3AAE25-5A5C-4B7C-B3EF-CF0B753FC618}"/>
              </a:ext>
            </a:extLst>
          </p:cNvPr>
          <p:cNvSpPr txBox="1"/>
          <p:nvPr/>
        </p:nvSpPr>
        <p:spPr>
          <a:xfrm>
            <a:off x="4520846" y="2740166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</p:spTree>
    <p:extLst>
      <p:ext uri="{BB962C8B-B14F-4D97-AF65-F5344CB8AC3E}">
        <p14:creationId xmlns:p14="http://schemas.microsoft.com/office/powerpoint/2010/main" val="206308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E4F6-8280-447E-9300-0B6BF24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Picture, Lots of Moving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9676-6DC6-4A4F-9DF5-7CE42660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Note, only three cases no matter how many pipelines are requested: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Starting Process (ls)</a:t>
            </a:r>
          </a:p>
          <a:p>
            <a:pPr lvl="1"/>
            <a:r>
              <a:rPr lang="en-US" dirty="0"/>
              <a:t>Gets input from STDIN_FILENO</a:t>
            </a:r>
          </a:p>
          <a:p>
            <a:pPr lvl="1"/>
            <a:r>
              <a:rPr lang="en-US" dirty="0"/>
              <a:t>Directs output to 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Middle Process (sort)</a:t>
            </a:r>
          </a:p>
          <a:p>
            <a:pPr lvl="1"/>
            <a:r>
              <a:rPr lang="en-US" dirty="0"/>
              <a:t>Gets input from previous process’ pipe</a:t>
            </a:r>
          </a:p>
          <a:p>
            <a:pPr lvl="1"/>
            <a:r>
              <a:rPr lang="en-US" dirty="0"/>
              <a:t>Sends output to new 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Ending Process (grep)</a:t>
            </a:r>
          </a:p>
          <a:p>
            <a:pPr marL="914400" lvl="1" indent="-514350"/>
            <a:r>
              <a:rPr lang="en-US" dirty="0"/>
              <a:t>Gets input from previous process’ pipe</a:t>
            </a:r>
          </a:p>
          <a:p>
            <a:pPr marL="914400" lvl="1" indent="-514350"/>
            <a:r>
              <a:rPr lang="en-US" dirty="0"/>
              <a:t>Sends output to STDOUT_FILENO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5500-A9D7-4077-94EA-7E6186BC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B1BAB-7C48-4A5C-81BA-6374CFA6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C6A0-071A-48DA-A39C-F7290EFC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Sequence of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904C0-ADE4-4702-AFAC-3CA8CD17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04F8F-7A6D-4960-A30B-105A6BBC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520692-207D-4EAD-8C78-215F6E9146EC}"/>
              </a:ext>
            </a:extLst>
          </p:cNvPr>
          <p:cNvSpPr/>
          <p:nvPr/>
        </p:nvSpPr>
        <p:spPr>
          <a:xfrm>
            <a:off x="3479322" y="1752600"/>
            <a:ext cx="2209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SLU Shell Process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6E83CA-5234-466D-8440-EA087B5A7E69}"/>
              </a:ext>
            </a:extLst>
          </p:cNvPr>
          <p:cNvSpPr/>
          <p:nvPr/>
        </p:nvSpPr>
        <p:spPr>
          <a:xfrm>
            <a:off x="1759142" y="3274781"/>
            <a:ext cx="865517" cy="448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FDAF77-2A83-4DFB-A55B-A81D4344735B}"/>
              </a:ext>
            </a:extLst>
          </p:cNvPr>
          <p:cNvSpPr/>
          <p:nvPr/>
        </p:nvSpPr>
        <p:spPr>
          <a:xfrm>
            <a:off x="4151463" y="3274780"/>
            <a:ext cx="865517" cy="448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6B6B0B-1204-4153-BE0C-2683C4C40DB1}"/>
              </a:ext>
            </a:extLst>
          </p:cNvPr>
          <p:cNvSpPr/>
          <p:nvPr/>
        </p:nvSpPr>
        <p:spPr>
          <a:xfrm>
            <a:off x="6543784" y="3271142"/>
            <a:ext cx="865517" cy="448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E0EAF2-FE27-4174-A87D-79B1077CD16E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497907" y="2421923"/>
            <a:ext cx="1092079" cy="9185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6F5A18-83C1-4A23-92FE-B32DE8DF2D2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515083" y="2421923"/>
            <a:ext cx="1155453" cy="9149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D9F682-766F-49E0-AB88-38F457987759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4584222" y="2667000"/>
            <a:ext cx="0" cy="6077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ylinder">
            <a:extLst>
              <a:ext uri="{FF2B5EF4-FFF2-40B4-BE49-F238E27FC236}">
                <a16:creationId xmlns:a16="http://schemas.microsoft.com/office/drawing/2014/main" id="{C90E8A41-E663-4CCE-BCE4-8D4DB84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452893" y="4005093"/>
            <a:ext cx="914400" cy="1286214"/>
          </a:xfrm>
          <a:prstGeom prst="rect">
            <a:avLst/>
          </a:prstGeom>
        </p:spPr>
      </p:pic>
      <p:pic>
        <p:nvPicPr>
          <p:cNvPr id="14" name="Graphic 13" descr="Cylinder">
            <a:extLst>
              <a:ext uri="{FF2B5EF4-FFF2-40B4-BE49-F238E27FC236}">
                <a16:creationId xmlns:a16="http://schemas.microsoft.com/office/drawing/2014/main" id="{506945FE-B972-46DC-B75E-E38C2A77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852907" y="4005093"/>
            <a:ext cx="914400" cy="12862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9F4E4E-9530-48DD-B38E-2AC23B3CB118}"/>
              </a:ext>
            </a:extLst>
          </p:cNvPr>
          <p:cNvSpPr txBox="1"/>
          <p:nvPr/>
        </p:nvSpPr>
        <p:spPr>
          <a:xfrm>
            <a:off x="8062796" y="3310881"/>
            <a:ext cx="75052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STDIN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8FB2E-9742-4C1B-B780-90A02D7FB65A}"/>
              </a:ext>
            </a:extLst>
          </p:cNvPr>
          <p:cNvSpPr txBox="1"/>
          <p:nvPr/>
        </p:nvSpPr>
        <p:spPr>
          <a:xfrm>
            <a:off x="355122" y="3312712"/>
            <a:ext cx="95571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STDOUT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278F76-5AAE-4DD1-B6C4-2AAAF41CEA80}"/>
              </a:ext>
            </a:extLst>
          </p:cNvPr>
          <p:cNvCxnSpPr>
            <a:cxnSpLocks/>
            <a:stCxn id="15" idx="1"/>
            <a:endCxn id="9" idx="6"/>
          </p:cNvCxnSpPr>
          <p:nvPr/>
        </p:nvCxnSpPr>
        <p:spPr>
          <a:xfrm flipH="1">
            <a:off x="7409301" y="3495547"/>
            <a:ext cx="653495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47A47-044F-43F0-B494-8A7C6AE37558}"/>
              </a:ext>
            </a:extLst>
          </p:cNvPr>
          <p:cNvCxnSpPr>
            <a:cxnSpLocks/>
            <a:stCxn id="7" idx="2"/>
            <a:endCxn id="16" idx="3"/>
          </p:cNvCxnSpPr>
          <p:nvPr/>
        </p:nvCxnSpPr>
        <p:spPr>
          <a:xfrm flipH="1" flipV="1">
            <a:off x="1310833" y="3497378"/>
            <a:ext cx="448309" cy="18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D3ABE-074C-4A33-878D-C8BC0AE97D6C}"/>
              </a:ext>
            </a:extLst>
          </p:cNvPr>
          <p:cNvSpPr/>
          <p:nvPr/>
        </p:nvSpPr>
        <p:spPr>
          <a:xfrm>
            <a:off x="6409426" y="3735238"/>
            <a:ext cx="580212" cy="888520"/>
          </a:xfrm>
          <a:custGeom>
            <a:avLst/>
            <a:gdLst>
              <a:gd name="connsiteX0" fmla="*/ 577970 w 580212"/>
              <a:gd name="connsiteY0" fmla="*/ 0 h 888520"/>
              <a:gd name="connsiteX1" fmla="*/ 491706 w 580212"/>
              <a:gd name="connsiteY1" fmla="*/ 724619 h 888520"/>
              <a:gd name="connsiteX2" fmla="*/ 0 w 580212"/>
              <a:gd name="connsiteY2" fmla="*/ 888520 h 8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12" h="888520">
                <a:moveTo>
                  <a:pt x="577970" y="0"/>
                </a:moveTo>
                <a:cubicBezTo>
                  <a:pt x="583002" y="288266"/>
                  <a:pt x="588034" y="576532"/>
                  <a:pt x="491706" y="724619"/>
                </a:cubicBezTo>
                <a:cubicBezTo>
                  <a:pt x="395378" y="872706"/>
                  <a:pt x="197689" y="880613"/>
                  <a:pt x="0" y="8885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41CBCE3-7D87-49BD-A4EC-5487839BA465}"/>
              </a:ext>
            </a:extLst>
          </p:cNvPr>
          <p:cNvSpPr/>
          <p:nvPr/>
        </p:nvSpPr>
        <p:spPr>
          <a:xfrm>
            <a:off x="3790907" y="3720068"/>
            <a:ext cx="580212" cy="888520"/>
          </a:xfrm>
          <a:custGeom>
            <a:avLst/>
            <a:gdLst>
              <a:gd name="connsiteX0" fmla="*/ 577970 w 580212"/>
              <a:gd name="connsiteY0" fmla="*/ 0 h 888520"/>
              <a:gd name="connsiteX1" fmla="*/ 491706 w 580212"/>
              <a:gd name="connsiteY1" fmla="*/ 724619 h 888520"/>
              <a:gd name="connsiteX2" fmla="*/ 0 w 580212"/>
              <a:gd name="connsiteY2" fmla="*/ 888520 h 8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12" h="888520">
                <a:moveTo>
                  <a:pt x="577970" y="0"/>
                </a:moveTo>
                <a:cubicBezTo>
                  <a:pt x="583002" y="288266"/>
                  <a:pt x="588034" y="576532"/>
                  <a:pt x="491706" y="724619"/>
                </a:cubicBezTo>
                <a:cubicBezTo>
                  <a:pt x="395378" y="872706"/>
                  <a:pt x="197689" y="880613"/>
                  <a:pt x="0" y="8885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004385-A282-4CB2-8F39-36700D143136}"/>
              </a:ext>
            </a:extLst>
          </p:cNvPr>
          <p:cNvSpPr/>
          <p:nvPr/>
        </p:nvSpPr>
        <p:spPr>
          <a:xfrm flipH="1">
            <a:off x="4829356" y="3735238"/>
            <a:ext cx="580212" cy="888520"/>
          </a:xfrm>
          <a:custGeom>
            <a:avLst/>
            <a:gdLst>
              <a:gd name="connsiteX0" fmla="*/ 577970 w 580212"/>
              <a:gd name="connsiteY0" fmla="*/ 0 h 888520"/>
              <a:gd name="connsiteX1" fmla="*/ 491706 w 580212"/>
              <a:gd name="connsiteY1" fmla="*/ 724619 h 888520"/>
              <a:gd name="connsiteX2" fmla="*/ 0 w 580212"/>
              <a:gd name="connsiteY2" fmla="*/ 888520 h 8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12" h="888520">
                <a:moveTo>
                  <a:pt x="577970" y="0"/>
                </a:moveTo>
                <a:cubicBezTo>
                  <a:pt x="583002" y="288266"/>
                  <a:pt x="588034" y="576532"/>
                  <a:pt x="491706" y="724619"/>
                </a:cubicBezTo>
                <a:cubicBezTo>
                  <a:pt x="395378" y="872706"/>
                  <a:pt x="197689" y="880613"/>
                  <a:pt x="0" y="8885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1A2CDE6-C42E-48FE-A632-46A65B01D907}"/>
              </a:ext>
            </a:extLst>
          </p:cNvPr>
          <p:cNvSpPr/>
          <p:nvPr/>
        </p:nvSpPr>
        <p:spPr>
          <a:xfrm flipH="1">
            <a:off x="2210837" y="3735238"/>
            <a:ext cx="580212" cy="888520"/>
          </a:xfrm>
          <a:custGeom>
            <a:avLst/>
            <a:gdLst>
              <a:gd name="connsiteX0" fmla="*/ 577970 w 580212"/>
              <a:gd name="connsiteY0" fmla="*/ 0 h 888520"/>
              <a:gd name="connsiteX1" fmla="*/ 491706 w 580212"/>
              <a:gd name="connsiteY1" fmla="*/ 724619 h 888520"/>
              <a:gd name="connsiteX2" fmla="*/ 0 w 580212"/>
              <a:gd name="connsiteY2" fmla="*/ 888520 h 8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212" h="888520">
                <a:moveTo>
                  <a:pt x="577970" y="0"/>
                </a:moveTo>
                <a:cubicBezTo>
                  <a:pt x="583002" y="288266"/>
                  <a:pt x="588034" y="576532"/>
                  <a:pt x="491706" y="724619"/>
                </a:cubicBezTo>
                <a:cubicBezTo>
                  <a:pt x="395378" y="872706"/>
                  <a:pt x="197689" y="880613"/>
                  <a:pt x="0" y="88852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404EE1-7C91-4B2A-8088-1E457D1177C1}"/>
              </a:ext>
            </a:extLst>
          </p:cNvPr>
          <p:cNvSpPr txBox="1"/>
          <p:nvPr/>
        </p:nvSpPr>
        <p:spPr>
          <a:xfrm>
            <a:off x="5141233" y="4914830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pipefd</a:t>
            </a:r>
            <a:r>
              <a:rPr lang="en-US" dirty="0"/>
              <a:t>[2];</a:t>
            </a:r>
          </a:p>
          <a:p>
            <a:r>
              <a:rPr lang="en-US" dirty="0"/>
              <a:t>pipe( </a:t>
            </a:r>
            <a:r>
              <a:rPr lang="en-US" dirty="0" err="1"/>
              <a:t>pipefd</a:t>
            </a:r>
            <a:r>
              <a:rPr lang="en-US" dirty="0"/>
              <a:t> 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E67187-CD7D-41FA-888C-28287BA27CE2}"/>
              </a:ext>
            </a:extLst>
          </p:cNvPr>
          <p:cNvSpPr txBox="1"/>
          <p:nvPr/>
        </p:nvSpPr>
        <p:spPr>
          <a:xfrm>
            <a:off x="5631822" y="2297218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638707-DFBA-4EDE-B2C4-AE096074ED04}"/>
              </a:ext>
            </a:extLst>
          </p:cNvPr>
          <p:cNvSpPr txBox="1"/>
          <p:nvPr/>
        </p:nvSpPr>
        <p:spPr>
          <a:xfrm>
            <a:off x="2867792" y="2197383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8E3B14-9780-4F42-891F-3AEA757DB931}"/>
              </a:ext>
            </a:extLst>
          </p:cNvPr>
          <p:cNvSpPr txBox="1"/>
          <p:nvPr/>
        </p:nvSpPr>
        <p:spPr>
          <a:xfrm>
            <a:off x="4520846" y="2632164"/>
            <a:ext cx="69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fork()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3B83E7-BF15-4D7F-9C24-94269E14DAA2}"/>
              </a:ext>
            </a:extLst>
          </p:cNvPr>
          <p:cNvSpPr txBox="1"/>
          <p:nvPr/>
        </p:nvSpPr>
        <p:spPr>
          <a:xfrm>
            <a:off x="5126824" y="3309976"/>
            <a:ext cx="95571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STDOUT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AF92FD-85DA-4151-BD7C-26925918F7FB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6082535" y="3494642"/>
            <a:ext cx="448309" cy="18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5F971B-520E-4E5C-BE8A-050E1B58A6BE}"/>
              </a:ext>
            </a:extLst>
          </p:cNvPr>
          <p:cNvSpPr txBox="1"/>
          <p:nvPr/>
        </p:nvSpPr>
        <p:spPr>
          <a:xfrm>
            <a:off x="3278154" y="3307521"/>
            <a:ext cx="75052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STDIN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EA3DF3-FD20-456B-BAF5-0D2F7E5A349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624659" y="3492187"/>
            <a:ext cx="653495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66666E-9946-4A42-A4A3-BDA8EDE95764}"/>
              </a:ext>
            </a:extLst>
          </p:cNvPr>
          <p:cNvSpPr txBox="1"/>
          <p:nvPr/>
        </p:nvSpPr>
        <p:spPr>
          <a:xfrm>
            <a:off x="6921068" y="4202616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dup2(</a:t>
            </a:r>
            <a:r>
              <a:rPr lang="en-US" dirty="0" err="1"/>
              <a:t>pipefd</a:t>
            </a:r>
            <a:r>
              <a:rPr lang="en-US" dirty="0"/>
              <a:t>[0],</a:t>
            </a:r>
            <a:br>
              <a:rPr lang="en-US" dirty="0"/>
            </a:br>
            <a:r>
              <a:rPr lang="en-US" dirty="0"/>
              <a:t>STDIN_FILENO);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9CF87-8CD0-4E20-BF26-DC52931C7BF2}"/>
              </a:ext>
            </a:extLst>
          </p:cNvPr>
          <p:cNvSpPr txBox="1"/>
          <p:nvPr/>
        </p:nvSpPr>
        <p:spPr>
          <a:xfrm>
            <a:off x="2743200" y="3314395"/>
            <a:ext cx="95571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STDOUT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66325A-3701-4E28-94C9-B77B26AE45FD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3698911" y="3499061"/>
            <a:ext cx="448309" cy="18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962551-7415-4D77-B343-D360C10B8A8A}"/>
              </a:ext>
            </a:extLst>
          </p:cNvPr>
          <p:cNvSpPr txBox="1"/>
          <p:nvPr/>
        </p:nvSpPr>
        <p:spPr>
          <a:xfrm>
            <a:off x="5658482" y="3319167"/>
            <a:ext cx="75052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STDIN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E133B2-B542-4517-BE2E-B2164FE03F68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004987" y="3503833"/>
            <a:ext cx="653495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6957B8-950C-4FEA-9223-8E7406C7E641}"/>
              </a:ext>
            </a:extLst>
          </p:cNvPr>
          <p:cNvSpPr txBox="1"/>
          <p:nvPr/>
        </p:nvSpPr>
        <p:spPr>
          <a:xfrm>
            <a:off x="5013378" y="4872736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dup2(</a:t>
            </a:r>
            <a:r>
              <a:rPr lang="en-US" dirty="0" err="1"/>
              <a:t>oldfd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STDIN_FILENO);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D7036-817A-40A1-8A20-4766DAA1C18B}"/>
              </a:ext>
            </a:extLst>
          </p:cNvPr>
          <p:cNvSpPr txBox="1"/>
          <p:nvPr/>
        </p:nvSpPr>
        <p:spPr>
          <a:xfrm>
            <a:off x="2618629" y="4914830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pipefd</a:t>
            </a:r>
            <a:r>
              <a:rPr lang="en-US" dirty="0"/>
              <a:t>[2];</a:t>
            </a:r>
          </a:p>
          <a:p>
            <a:r>
              <a:rPr lang="en-US" dirty="0"/>
              <a:t>pipe( </a:t>
            </a:r>
            <a:r>
              <a:rPr lang="en-US" dirty="0" err="1"/>
              <a:t>pipefd</a:t>
            </a:r>
            <a:r>
              <a:rPr lang="en-US" dirty="0"/>
              <a:t> 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57CED8-58FD-49FE-ADA7-546AA8C21909}"/>
              </a:ext>
            </a:extLst>
          </p:cNvPr>
          <p:cNvSpPr txBox="1"/>
          <p:nvPr/>
        </p:nvSpPr>
        <p:spPr>
          <a:xfrm>
            <a:off x="3156757" y="4930000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dup2(</a:t>
            </a:r>
            <a:r>
              <a:rPr lang="en-US" dirty="0" err="1"/>
              <a:t>pipefd</a:t>
            </a:r>
            <a:r>
              <a:rPr lang="en-US" dirty="0"/>
              <a:t>[0],</a:t>
            </a:r>
            <a:br>
              <a:rPr lang="en-US" dirty="0"/>
            </a:br>
            <a:r>
              <a:rPr lang="en-US" dirty="0"/>
              <a:t>STDIN_FILENO);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E5501-9984-4421-A914-9A0A420DDE52}"/>
              </a:ext>
            </a:extLst>
          </p:cNvPr>
          <p:cNvSpPr txBox="1"/>
          <p:nvPr/>
        </p:nvSpPr>
        <p:spPr>
          <a:xfrm>
            <a:off x="902777" y="4213174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dup2(</a:t>
            </a:r>
            <a:r>
              <a:rPr lang="en-US" dirty="0" err="1"/>
              <a:t>oldfd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STDIN_FILENO);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F6BC3F-172C-4E80-AF8E-F2E46DAA6F21}"/>
              </a:ext>
            </a:extLst>
          </p:cNvPr>
          <p:cNvSpPr txBox="1"/>
          <p:nvPr/>
        </p:nvSpPr>
        <p:spPr>
          <a:xfrm>
            <a:off x="1922434" y="2905450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840C71-AF7A-408F-896A-1DA8E1CB8E92}"/>
              </a:ext>
            </a:extLst>
          </p:cNvPr>
          <p:cNvSpPr txBox="1"/>
          <p:nvPr/>
        </p:nvSpPr>
        <p:spPr>
          <a:xfrm>
            <a:off x="4520846" y="2969583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6D5A2-8852-4265-9DF7-B1DBB0FFBCDD}"/>
              </a:ext>
            </a:extLst>
          </p:cNvPr>
          <p:cNvSpPr txBox="1"/>
          <p:nvPr/>
        </p:nvSpPr>
        <p:spPr>
          <a:xfrm>
            <a:off x="6694603" y="2943710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exec()</a:t>
            </a:r>
          </a:p>
        </p:txBody>
      </p:sp>
    </p:spTree>
    <p:extLst>
      <p:ext uri="{BB962C8B-B14F-4D97-AF65-F5344CB8AC3E}">
        <p14:creationId xmlns:p14="http://schemas.microsoft.com/office/powerpoint/2010/main" val="95468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/>
      <p:bldP spid="23" grpId="1"/>
      <p:bldP spid="27" grpId="0"/>
      <p:bldP spid="28" grpId="0"/>
      <p:bldP spid="29" grpId="0"/>
      <p:bldP spid="30" grpId="0" animBg="1"/>
      <p:bldP spid="30" grpId="1" animBg="1"/>
      <p:bldP spid="32" grpId="0" animBg="1"/>
      <p:bldP spid="32" grpId="1" animBg="1"/>
      <p:bldP spid="34" grpId="0"/>
      <p:bldP spid="36" grpId="0" animBg="1"/>
      <p:bldP spid="36" grpId="1" animBg="1"/>
      <p:bldP spid="38" grpId="0" animBg="1"/>
      <p:bldP spid="38" grpId="1" animBg="1"/>
      <p:bldP spid="44" grpId="0"/>
      <p:bldP spid="45" grpId="0"/>
      <p:bldP spid="45" grpId="1"/>
      <p:bldP spid="46" grpId="0"/>
      <p:bldP spid="47" grpId="0"/>
      <p:bldP spid="48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10B0-1995-4339-971A-FA8DE800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Process (SLUSH)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DFBF-CFC6-4BA2-BA07-388277A9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 that fork() clones an entire process</a:t>
            </a:r>
          </a:p>
          <a:p>
            <a:r>
              <a:rPr lang="en-US" sz="2400" dirty="0"/>
              <a:t>Pipes must be created in SLUSH before the corresponding children are forked</a:t>
            </a:r>
          </a:p>
          <a:p>
            <a:r>
              <a:rPr lang="en-US" sz="2400" dirty="0"/>
              <a:t>Parent shell still has access to both read and write ends of each pipe, should close both as soon as they are not needed</a:t>
            </a:r>
          </a:p>
          <a:p>
            <a:pPr lvl="1"/>
            <a:r>
              <a:rPr lang="en-US" sz="2000" dirty="0"/>
              <a:t>If any process has an open copy of a pipe’s write end, then any process reading from that pipe will not terminate</a:t>
            </a:r>
          </a:p>
          <a:p>
            <a:pPr lvl="1"/>
            <a:r>
              <a:rPr lang="en-US" sz="2000" dirty="0"/>
              <a:t>Closing the pipe’s write-end sends the End-Of-File signal</a:t>
            </a:r>
          </a:p>
          <a:p>
            <a:r>
              <a:rPr lang="en-US" sz="2400" dirty="0"/>
              <a:t>Parent has to “hold on” to the read end of the pipe until after the appropriate child is forked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139A1-E26A-49B9-BBEF-091C972E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9F081-1077-40E4-A355-EB39A1F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EF70-1FA3-4675-80D7-375ED250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Process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0FA8-8F93-4EE1-A845-8F9056F5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 process never creates a pipe</a:t>
            </a:r>
          </a:p>
          <a:p>
            <a:r>
              <a:rPr lang="en-US" dirty="0"/>
              <a:t>All calls to redirect input (dup2) happen in the child processes</a:t>
            </a:r>
          </a:p>
          <a:p>
            <a:r>
              <a:rPr lang="en-US" dirty="0"/>
              <a:t>All calls to exec() should happen in a child process</a:t>
            </a:r>
          </a:p>
          <a:p>
            <a:r>
              <a:rPr lang="en-US" dirty="0"/>
              <a:t>Do lots of error checking!</a:t>
            </a:r>
          </a:p>
          <a:p>
            <a:pPr lvl="1"/>
            <a:r>
              <a:rPr lang="en-US" dirty="0"/>
              <a:t>exec() can fail in particular, make sure you terminate the child program or you might end up with multiple shells!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B6D6-1D9A-412E-9A6F-133DDBF6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09E5D-7EAC-4A51-830B-71617CB9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060-0D28-4277-91F5-770F9806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88AB-1D6E-4764-BC35-495EDD5A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 processing with </a:t>
            </a:r>
            <a:r>
              <a:rPr lang="en-US" dirty="0" err="1"/>
              <a:t>strtok</a:t>
            </a:r>
            <a:r>
              <a:rPr lang="en-US" dirty="0"/>
              <a:t>()</a:t>
            </a:r>
          </a:p>
          <a:p>
            <a:pPr marL="914400" lvl="1" indent="-514350"/>
            <a:r>
              <a:rPr lang="en-US" dirty="0"/>
              <a:t>Capture all tokens and print them out in the appropriate order</a:t>
            </a:r>
          </a:p>
          <a:p>
            <a:pPr marL="914400" lvl="1" indent="-514350"/>
            <a:r>
              <a:rPr lang="en-US" dirty="0"/>
              <a:t>First </a:t>
            </a:r>
            <a:r>
              <a:rPr lang="en-US" dirty="0" err="1"/>
              <a:t>strtok</a:t>
            </a:r>
            <a:r>
              <a:rPr lang="en-US" dirty="0"/>
              <a:t> on the “(“ character then do a second pass on “space”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 and exec each process with the appropriate command and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Finally, </a:t>
            </a:r>
            <a:r>
              <a:rPr lang="en-US"/>
              <a:t>add input-output piping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B499C-11A5-4056-BB57-81B20317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5C2E7-97B7-4449-8032-9DC0FA09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486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Verdana</vt:lpstr>
      <vt:lpstr>Office Theme</vt:lpstr>
      <vt:lpstr>Lab 2 Discussion</vt:lpstr>
      <vt:lpstr>Consider “grep *.c ( sort -r ( ls –l”</vt:lpstr>
      <vt:lpstr>Complex Picture, Lots of Moving Parts</vt:lpstr>
      <vt:lpstr>Example Sequence of Events</vt:lpstr>
      <vt:lpstr>Parent Process (SLUSH) Notes</vt:lpstr>
      <vt:lpstr>Child Process Notes</vt:lpstr>
      <vt:lpstr>Suggested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69</cp:revision>
  <dcterms:created xsi:type="dcterms:W3CDTF">2016-01-21T02:03:40Z</dcterms:created>
  <dcterms:modified xsi:type="dcterms:W3CDTF">2020-09-01T21:04:39Z</dcterms:modified>
</cp:coreProperties>
</file>