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20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4 – The Transport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2510 – Principles of Computer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B95E-9E0D-4306-B9E6-59BE9FB9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Recall: 7-Layer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E16E-9E5B-4390-A8F4-DC8AF949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518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Last time: Network layer allows for routing of messages between many machines in a network.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Today: How is a connection presented to a machine? </a:t>
            </a:r>
          </a:p>
          <a:p>
            <a:r>
              <a:rPr lang="en-US" sz="2000" dirty="0"/>
              <a:t>TCP vs UDP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91E21-EBD8-497A-9613-9CE16E08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A34C-D0DB-49ED-A185-3607F64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1C4F90-8198-4D00-9AA8-F4D9EEBB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32121"/>
              </p:ext>
            </p:extLst>
          </p:nvPr>
        </p:nvGraphicFramePr>
        <p:xfrm>
          <a:off x="1219200" y="1476703"/>
          <a:ext cx="1371600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7976A9E-DA06-4D65-86A0-9C33026A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16332"/>
              </p:ext>
            </p:extLst>
          </p:nvPr>
        </p:nvGraphicFramePr>
        <p:xfrm>
          <a:off x="6629400" y="1476703"/>
          <a:ext cx="1371600" cy="25958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F8B51-AE65-4DDF-9BB3-A206FD8F619F}"/>
              </a:ext>
            </a:extLst>
          </p:cNvPr>
          <p:cNvCxnSpPr>
            <a:cxnSpLocks/>
          </p:cNvCxnSpPr>
          <p:nvPr/>
        </p:nvCxnSpPr>
        <p:spPr>
          <a:xfrm>
            <a:off x="2829910" y="1639194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6B3764-9423-46E0-A4DB-68EA168DD609}"/>
              </a:ext>
            </a:extLst>
          </p:cNvPr>
          <p:cNvCxnSpPr>
            <a:cxnSpLocks/>
          </p:cNvCxnSpPr>
          <p:nvPr/>
        </p:nvCxnSpPr>
        <p:spPr>
          <a:xfrm>
            <a:off x="2829910" y="2401194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6F76A-2F31-4CB8-BEF3-7F3A376E553F}"/>
              </a:ext>
            </a:extLst>
          </p:cNvPr>
          <p:cNvCxnSpPr>
            <a:cxnSpLocks/>
          </p:cNvCxnSpPr>
          <p:nvPr/>
        </p:nvCxnSpPr>
        <p:spPr>
          <a:xfrm>
            <a:off x="2829910" y="2782194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1718BF-7B9A-4DCD-B8BE-68C3C0E80187}"/>
              </a:ext>
            </a:extLst>
          </p:cNvPr>
          <p:cNvCxnSpPr>
            <a:cxnSpLocks/>
          </p:cNvCxnSpPr>
          <p:nvPr/>
        </p:nvCxnSpPr>
        <p:spPr>
          <a:xfrm>
            <a:off x="2829910" y="3880524"/>
            <a:ext cx="3560380" cy="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A555D0-E2D9-4C6E-9A9D-9E29F8C32D30}"/>
              </a:ext>
            </a:extLst>
          </p:cNvPr>
          <p:cNvCxnSpPr>
            <a:cxnSpLocks/>
          </p:cNvCxnSpPr>
          <p:nvPr/>
        </p:nvCxnSpPr>
        <p:spPr>
          <a:xfrm>
            <a:off x="1271750" y="1715394"/>
            <a:ext cx="0" cy="217826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ECFC3E-579A-4915-9E53-88E35624C13D}"/>
              </a:ext>
            </a:extLst>
          </p:cNvPr>
          <p:cNvCxnSpPr>
            <a:cxnSpLocks/>
          </p:cNvCxnSpPr>
          <p:nvPr/>
        </p:nvCxnSpPr>
        <p:spPr>
          <a:xfrm flipV="1">
            <a:off x="7945820" y="1715394"/>
            <a:ext cx="0" cy="21722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05E04-BF1C-4A51-8F26-694217A45A5C}"/>
              </a:ext>
            </a:extLst>
          </p:cNvPr>
          <p:cNvSpPr txBox="1"/>
          <p:nvPr/>
        </p:nvSpPr>
        <p:spPr>
          <a:xfrm>
            <a:off x="3836362" y="2617263"/>
            <a:ext cx="154747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Socket to Socket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3844C-C552-434F-AE3F-153E0331605E}"/>
              </a:ext>
            </a:extLst>
          </p:cNvPr>
          <p:cNvCxnSpPr>
            <a:cxnSpLocks/>
          </p:cNvCxnSpPr>
          <p:nvPr/>
        </p:nvCxnSpPr>
        <p:spPr>
          <a:xfrm>
            <a:off x="2829910" y="3163194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21883D-F3FE-43D3-BB82-15DA4811BB8E}"/>
              </a:ext>
            </a:extLst>
          </p:cNvPr>
          <p:cNvCxnSpPr>
            <a:cxnSpLocks/>
          </p:cNvCxnSpPr>
          <p:nvPr/>
        </p:nvCxnSpPr>
        <p:spPr>
          <a:xfrm>
            <a:off x="2829910" y="3544194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6F814B-F536-4F50-801B-2AB6BCADE4D8}"/>
              </a:ext>
            </a:extLst>
          </p:cNvPr>
          <p:cNvSpPr txBox="1"/>
          <p:nvPr/>
        </p:nvSpPr>
        <p:spPr>
          <a:xfrm>
            <a:off x="3565583" y="3365988"/>
            <a:ext cx="20890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Hardware to Hardware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38BF0A-6CA2-4D40-8ED9-B680E69660EE}"/>
              </a:ext>
            </a:extLst>
          </p:cNvPr>
          <p:cNvSpPr txBox="1"/>
          <p:nvPr/>
        </p:nvSpPr>
        <p:spPr>
          <a:xfrm>
            <a:off x="3639641" y="2993917"/>
            <a:ext cx="1940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Interface to Interface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FF4891-9035-4C74-B908-5F2B84FCC881}"/>
              </a:ext>
            </a:extLst>
          </p:cNvPr>
          <p:cNvSpPr txBox="1"/>
          <p:nvPr/>
        </p:nvSpPr>
        <p:spPr>
          <a:xfrm>
            <a:off x="3689527" y="3735178"/>
            <a:ext cx="18411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Physical Connection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23EF7-B9D6-4D8A-905D-70CF6D75D1F8}"/>
              </a:ext>
            </a:extLst>
          </p:cNvPr>
          <p:cNvSpPr txBox="1"/>
          <p:nvPr/>
        </p:nvSpPr>
        <p:spPr>
          <a:xfrm>
            <a:off x="3444396" y="1447800"/>
            <a:ext cx="23314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 to Application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E9E5F-6DD2-4740-A9CD-D22271EEBCF1}"/>
              </a:ext>
            </a:extLst>
          </p:cNvPr>
          <p:cNvSpPr txBox="1"/>
          <p:nvPr/>
        </p:nvSpPr>
        <p:spPr>
          <a:xfrm>
            <a:off x="3750248" y="2231918"/>
            <a:ext cx="171970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Process to Process</a:t>
            </a:r>
          </a:p>
        </p:txBody>
      </p:sp>
    </p:spTree>
    <p:extLst>
      <p:ext uri="{BB962C8B-B14F-4D97-AF65-F5344CB8AC3E}">
        <p14:creationId xmlns:p14="http://schemas.microsoft.com/office/powerpoint/2010/main" val="38048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4CAF-87C6-4DF8-8D95-F7A62AFC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EA21-B81A-4C40-B889-6444902A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Two big contenders:</a:t>
            </a:r>
          </a:p>
          <a:p>
            <a:r>
              <a:rPr lang="en-US" sz="2000" dirty="0"/>
              <a:t>TCP – Transmission Control Protocol</a:t>
            </a:r>
          </a:p>
          <a:p>
            <a:r>
              <a:rPr lang="en-US" sz="2000" dirty="0"/>
              <a:t>UDP – User Datagram Protocol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Let’s start by comparing/contrasting: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30AAE-83AD-4717-956F-188E9939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A2E84-594B-48E5-8CE7-6CB3E338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F19FD7-41BA-4BA0-8F75-CD3C75D90C20}"/>
              </a:ext>
            </a:extLst>
          </p:cNvPr>
          <p:cNvSpPr txBox="1">
            <a:spLocks/>
          </p:cNvSpPr>
          <p:nvPr/>
        </p:nvSpPr>
        <p:spPr>
          <a:xfrm>
            <a:off x="457200" y="3657600"/>
            <a:ext cx="8229600" cy="2286000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u="sng" dirty="0"/>
              <a:t>       TCP	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Stateful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Persistent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Reliable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Ordered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Synchronous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u="sng" dirty="0"/>
              <a:t>       UDP	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Stateless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Transactional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Best-effort (unreliable)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Unordered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Asynchronous</a:t>
            </a:r>
          </a:p>
        </p:txBody>
      </p:sp>
    </p:spTree>
    <p:extLst>
      <p:ext uri="{BB962C8B-B14F-4D97-AF65-F5344CB8AC3E}">
        <p14:creationId xmlns:p14="http://schemas.microsoft.com/office/powerpoint/2010/main" val="195306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9D61-2D9F-4CC3-A31A-BBA8752C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– Connection 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CF41-B393-46FE-B1EB-B9705138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TCP protocol is </a:t>
            </a:r>
            <a:r>
              <a:rPr lang="en-US" sz="2000" i="1" dirty="0"/>
              <a:t>connection oriented</a:t>
            </a:r>
            <a:r>
              <a:rPr lang="en-US" sz="2000" dirty="0"/>
              <a:t>- there are three distinct phases to a TCP communication: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Connect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transfer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Terminate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Additionally:</a:t>
            </a:r>
          </a:p>
          <a:p>
            <a:r>
              <a:rPr lang="en-US" sz="2000" dirty="0"/>
              <a:t>Communication channel is two-way</a:t>
            </a:r>
          </a:p>
          <a:p>
            <a:r>
              <a:rPr lang="en-US" sz="2000" dirty="0"/>
              <a:t>Communications are acknowledged &amp; retransmitted</a:t>
            </a:r>
          </a:p>
          <a:p>
            <a:r>
              <a:rPr lang="en-US" sz="2000" dirty="0"/>
              <a:t>Communications are ordered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CF105-1E1F-49CD-9489-D5E1E94E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BBF9D-753C-46E4-9F58-9BDFC9A4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9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2FF-2BC9-4998-852C-3C933D1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Establish Connection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DAA0E-AB59-4C06-950E-2C62AD9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633B5-8E27-4D84-8914-063128F9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5DCE9-2817-4C4A-B61B-CEF868451FE1}"/>
              </a:ext>
            </a:extLst>
          </p:cNvPr>
          <p:cNvCxnSpPr>
            <a:cxnSpLocks/>
          </p:cNvCxnSpPr>
          <p:nvPr/>
        </p:nvCxnSpPr>
        <p:spPr>
          <a:xfrm>
            <a:off x="2971800" y="2209800"/>
            <a:ext cx="0" cy="3200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CC4681-4A82-4454-8042-2CC01F1DEC94}"/>
              </a:ext>
            </a:extLst>
          </p:cNvPr>
          <p:cNvCxnSpPr>
            <a:cxnSpLocks/>
          </p:cNvCxnSpPr>
          <p:nvPr/>
        </p:nvCxnSpPr>
        <p:spPr>
          <a:xfrm>
            <a:off x="5638800" y="2209800"/>
            <a:ext cx="0" cy="3200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207DC8-0383-475B-8DD5-587459315ADB}"/>
              </a:ext>
            </a:extLst>
          </p:cNvPr>
          <p:cNvSpPr txBox="1"/>
          <p:nvPr/>
        </p:nvSpPr>
        <p:spPr>
          <a:xfrm>
            <a:off x="2460858" y="1581834"/>
            <a:ext cx="102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Initiator/</a:t>
            </a:r>
            <a:br>
              <a:rPr lang="en-US" dirty="0"/>
            </a:br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0D883-6D05-4FD7-B2B7-8A62094C16F4}"/>
              </a:ext>
            </a:extLst>
          </p:cNvPr>
          <p:cNvSpPr txBox="1"/>
          <p:nvPr/>
        </p:nvSpPr>
        <p:spPr>
          <a:xfrm>
            <a:off x="5098894" y="1581834"/>
            <a:ext cx="1073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Reciever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8C943-F721-4499-9395-9B8E934FF9E2}"/>
              </a:ext>
            </a:extLst>
          </p:cNvPr>
          <p:cNvSpPr txBox="1"/>
          <p:nvPr/>
        </p:nvSpPr>
        <p:spPr>
          <a:xfrm>
            <a:off x="1154675" y="2639323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connect()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5A471-1B93-4A10-9CCC-AA5C7D3DB86A}"/>
              </a:ext>
            </a:extLst>
          </p:cNvPr>
          <p:cNvSpPr txBox="1"/>
          <p:nvPr/>
        </p:nvSpPr>
        <p:spPr>
          <a:xfrm>
            <a:off x="5991484" y="2285676"/>
            <a:ext cx="174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bind(), listen()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2F433-EC19-4062-A602-90441FCB0C6B}"/>
              </a:ext>
            </a:extLst>
          </p:cNvPr>
          <p:cNvSpPr txBox="1"/>
          <p:nvPr/>
        </p:nvSpPr>
        <p:spPr>
          <a:xfrm>
            <a:off x="5872958" y="4832350"/>
            <a:ext cx="1977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accept() returns,</a:t>
            </a:r>
          </a:p>
          <a:p>
            <a:r>
              <a:rPr lang="en-US" dirty="0"/>
              <a:t>in established state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B1BFCD-828A-4714-90AE-10F6A6B461DF}"/>
              </a:ext>
            </a:extLst>
          </p:cNvPr>
          <p:cNvCxnSpPr>
            <a:cxnSpLocks/>
          </p:cNvCxnSpPr>
          <p:nvPr/>
        </p:nvCxnSpPr>
        <p:spPr>
          <a:xfrm>
            <a:off x="1813509" y="3026447"/>
            <a:ext cx="0" cy="108835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C4D03-683D-42F8-9FDC-6562867A6BC3}"/>
              </a:ext>
            </a:extLst>
          </p:cNvPr>
          <p:cNvSpPr txBox="1"/>
          <p:nvPr/>
        </p:nvSpPr>
        <p:spPr>
          <a:xfrm>
            <a:off x="787298" y="4132592"/>
            <a:ext cx="2110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4) connect() returns,</a:t>
            </a:r>
            <a:br>
              <a:rPr lang="en-US" dirty="0"/>
            </a:br>
            <a:r>
              <a:rPr lang="en-US" dirty="0"/>
              <a:t>in established state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583B0-0F30-4DC1-B8D7-246A1D9A6C76}"/>
              </a:ext>
            </a:extLst>
          </p:cNvPr>
          <p:cNvCxnSpPr>
            <a:cxnSpLocks/>
          </p:cNvCxnSpPr>
          <p:nvPr/>
        </p:nvCxnSpPr>
        <p:spPr>
          <a:xfrm>
            <a:off x="6861947" y="3741890"/>
            <a:ext cx="0" cy="108835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C46226-E2ED-4B43-94B3-A0E0EB08BC05}"/>
              </a:ext>
            </a:extLst>
          </p:cNvPr>
          <p:cNvSpPr txBox="1"/>
          <p:nvPr/>
        </p:nvSpPr>
        <p:spPr>
          <a:xfrm>
            <a:off x="6144974" y="3372558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3) accept()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5F66D2-26D7-45BA-8734-61C3D2608135}"/>
              </a:ext>
            </a:extLst>
          </p:cNvPr>
          <p:cNvCxnSpPr>
            <a:cxnSpLocks/>
          </p:cNvCxnSpPr>
          <p:nvPr/>
        </p:nvCxnSpPr>
        <p:spPr>
          <a:xfrm>
            <a:off x="3179618" y="2823989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F598A0-03DD-437A-A20B-673BF1AEFFF9}"/>
              </a:ext>
            </a:extLst>
          </p:cNvPr>
          <p:cNvCxnSpPr>
            <a:cxnSpLocks/>
          </p:cNvCxnSpPr>
          <p:nvPr/>
        </p:nvCxnSpPr>
        <p:spPr>
          <a:xfrm>
            <a:off x="3179678" y="4508357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0DD92D-DAAA-4E75-98C7-EE7D5E554EF5}"/>
              </a:ext>
            </a:extLst>
          </p:cNvPr>
          <p:cNvCxnSpPr>
            <a:cxnSpLocks/>
          </p:cNvCxnSpPr>
          <p:nvPr/>
        </p:nvCxnSpPr>
        <p:spPr>
          <a:xfrm flipH="1">
            <a:off x="3185050" y="3586095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FF17D1-C0F6-467E-982B-27D2EE26F20C}"/>
              </a:ext>
            </a:extLst>
          </p:cNvPr>
          <p:cNvCxnSpPr>
            <a:cxnSpLocks/>
          </p:cNvCxnSpPr>
          <p:nvPr/>
        </p:nvCxnSpPr>
        <p:spPr>
          <a:xfrm flipH="1">
            <a:off x="3179618" y="3743392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EA8C2E-06ED-4E05-9F2A-372BB8AE8527}"/>
              </a:ext>
            </a:extLst>
          </p:cNvPr>
          <p:cNvSpPr txBox="1"/>
          <p:nvPr/>
        </p:nvSpPr>
        <p:spPr>
          <a:xfrm rot="887727">
            <a:off x="4049099" y="2847179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E20CA8-765B-44F8-BBBC-B5A920C1E799}"/>
              </a:ext>
            </a:extLst>
          </p:cNvPr>
          <p:cNvSpPr txBox="1"/>
          <p:nvPr/>
        </p:nvSpPr>
        <p:spPr>
          <a:xfrm rot="887727">
            <a:off x="4126816" y="4543239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0AC01-2DEA-4354-86DD-5E248D1624F5}"/>
              </a:ext>
            </a:extLst>
          </p:cNvPr>
          <p:cNvSpPr txBox="1"/>
          <p:nvPr/>
        </p:nvSpPr>
        <p:spPr>
          <a:xfrm rot="20602831">
            <a:off x="4044000" y="3584325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70B201-04E8-442B-A207-704EEF516E4D}"/>
              </a:ext>
            </a:extLst>
          </p:cNvPr>
          <p:cNvSpPr txBox="1"/>
          <p:nvPr/>
        </p:nvSpPr>
        <p:spPr>
          <a:xfrm rot="20602831">
            <a:off x="4133551" y="3988700"/>
            <a:ext cx="5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82133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2FF-2BC9-4998-852C-3C933D11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144"/>
            <a:ext cx="8229600" cy="1143000"/>
          </a:xfrm>
        </p:spPr>
        <p:txBody>
          <a:bodyPr/>
          <a:lstStyle/>
          <a:p>
            <a:r>
              <a:rPr lang="en-US" dirty="0"/>
              <a:t>TCP Retransmission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DAA0E-AB59-4C06-950E-2C62AD9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633B5-8E27-4D84-8914-063128F9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5DCE9-2817-4C4A-B61B-CEF868451FE1}"/>
              </a:ext>
            </a:extLst>
          </p:cNvPr>
          <p:cNvCxnSpPr>
            <a:cxnSpLocks/>
          </p:cNvCxnSpPr>
          <p:nvPr/>
        </p:nvCxnSpPr>
        <p:spPr>
          <a:xfrm>
            <a:off x="1066800" y="1764937"/>
            <a:ext cx="0" cy="3733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CC4681-4A82-4454-8042-2CC01F1DEC94}"/>
              </a:ext>
            </a:extLst>
          </p:cNvPr>
          <p:cNvCxnSpPr>
            <a:cxnSpLocks/>
          </p:cNvCxnSpPr>
          <p:nvPr/>
        </p:nvCxnSpPr>
        <p:spPr>
          <a:xfrm>
            <a:off x="3733800" y="1764937"/>
            <a:ext cx="0" cy="3733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207DC8-0383-475B-8DD5-587459315ADB}"/>
              </a:ext>
            </a:extLst>
          </p:cNvPr>
          <p:cNvSpPr txBox="1"/>
          <p:nvPr/>
        </p:nvSpPr>
        <p:spPr>
          <a:xfrm>
            <a:off x="644250" y="1136971"/>
            <a:ext cx="84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0D883-6D05-4FD7-B2B7-8A62094C16F4}"/>
              </a:ext>
            </a:extLst>
          </p:cNvPr>
          <p:cNvSpPr txBox="1"/>
          <p:nvPr/>
        </p:nvSpPr>
        <p:spPr>
          <a:xfrm>
            <a:off x="3238780" y="1136971"/>
            <a:ext cx="98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5A471-1B93-4A10-9CCC-AA5C7D3DB86A}"/>
              </a:ext>
            </a:extLst>
          </p:cNvPr>
          <p:cNvSpPr txBox="1"/>
          <p:nvPr/>
        </p:nvSpPr>
        <p:spPr>
          <a:xfrm>
            <a:off x="1228306" y="856286"/>
            <a:ext cx="244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Timeout Retransmission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5F66D2-26D7-45BA-8734-61C3D2608135}"/>
              </a:ext>
            </a:extLst>
          </p:cNvPr>
          <p:cNvCxnSpPr>
            <a:cxnSpLocks/>
          </p:cNvCxnSpPr>
          <p:nvPr/>
        </p:nvCxnSpPr>
        <p:spPr>
          <a:xfrm>
            <a:off x="1257241" y="1709442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0DD92D-DAAA-4E75-98C7-EE7D5E554EF5}"/>
              </a:ext>
            </a:extLst>
          </p:cNvPr>
          <p:cNvCxnSpPr>
            <a:cxnSpLocks/>
          </p:cNvCxnSpPr>
          <p:nvPr/>
        </p:nvCxnSpPr>
        <p:spPr>
          <a:xfrm flipH="1">
            <a:off x="1262673" y="2471548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EA8C2E-06ED-4E05-9F2A-372BB8AE8527}"/>
              </a:ext>
            </a:extLst>
          </p:cNvPr>
          <p:cNvSpPr txBox="1"/>
          <p:nvPr/>
        </p:nvSpPr>
        <p:spPr>
          <a:xfrm rot="887727">
            <a:off x="1983414" y="173263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0AC01-2DEA-4354-86DD-5E248D1624F5}"/>
              </a:ext>
            </a:extLst>
          </p:cNvPr>
          <p:cNvSpPr txBox="1"/>
          <p:nvPr/>
        </p:nvSpPr>
        <p:spPr>
          <a:xfrm rot="20602831">
            <a:off x="2036665" y="2469778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0F66A2-C864-45FC-A862-32D58CB0D2DC}"/>
              </a:ext>
            </a:extLst>
          </p:cNvPr>
          <p:cNvCxnSpPr>
            <a:cxnSpLocks/>
          </p:cNvCxnSpPr>
          <p:nvPr/>
        </p:nvCxnSpPr>
        <p:spPr>
          <a:xfrm>
            <a:off x="1304025" y="3327687"/>
            <a:ext cx="876792" cy="25631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13C649-23C7-42BB-BE44-DE6288173DF4}"/>
              </a:ext>
            </a:extLst>
          </p:cNvPr>
          <p:cNvCxnSpPr>
            <a:cxnSpLocks/>
          </p:cNvCxnSpPr>
          <p:nvPr/>
        </p:nvCxnSpPr>
        <p:spPr>
          <a:xfrm flipH="1">
            <a:off x="1307130" y="4584334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E153EF-57D3-42E4-89F8-226D047E968E}"/>
              </a:ext>
            </a:extLst>
          </p:cNvPr>
          <p:cNvSpPr txBox="1"/>
          <p:nvPr/>
        </p:nvSpPr>
        <p:spPr>
          <a:xfrm rot="887727">
            <a:off x="1766885" y="3247077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 (lost)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B8CB51-388B-4E61-A927-8127900A56DB}"/>
              </a:ext>
            </a:extLst>
          </p:cNvPr>
          <p:cNvSpPr txBox="1"/>
          <p:nvPr/>
        </p:nvSpPr>
        <p:spPr>
          <a:xfrm rot="20602831">
            <a:off x="2081122" y="4582564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E14E80-F220-4BEB-8DD3-BFB58A1767FB}"/>
              </a:ext>
            </a:extLst>
          </p:cNvPr>
          <p:cNvCxnSpPr>
            <a:cxnSpLocks/>
          </p:cNvCxnSpPr>
          <p:nvPr/>
        </p:nvCxnSpPr>
        <p:spPr>
          <a:xfrm>
            <a:off x="1307130" y="3815444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DC02E1-2599-4FDD-9509-86E9EE5E9084}"/>
              </a:ext>
            </a:extLst>
          </p:cNvPr>
          <p:cNvSpPr txBox="1"/>
          <p:nvPr/>
        </p:nvSpPr>
        <p:spPr>
          <a:xfrm rot="887727">
            <a:off x="2033303" y="3838634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3F818F-4855-4364-8992-D9FDA7E7EAE3}"/>
              </a:ext>
            </a:extLst>
          </p:cNvPr>
          <p:cNvCxnSpPr>
            <a:cxnSpLocks/>
          </p:cNvCxnSpPr>
          <p:nvPr/>
        </p:nvCxnSpPr>
        <p:spPr>
          <a:xfrm>
            <a:off x="2211455" y="3605770"/>
            <a:ext cx="876792" cy="256311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B69479-95C4-4522-8C3D-A54B86C5F8D0}"/>
              </a:ext>
            </a:extLst>
          </p:cNvPr>
          <p:cNvSpPr txBox="1"/>
          <p:nvPr/>
        </p:nvSpPr>
        <p:spPr>
          <a:xfrm>
            <a:off x="134673" y="5498737"/>
            <a:ext cx="4517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 does not receive an acknowledgement</a:t>
            </a:r>
            <a:br>
              <a:rPr lang="en-US" dirty="0"/>
            </a:br>
            <a:r>
              <a:rPr lang="en-US" dirty="0"/>
              <a:t>in a timely manner and retransmits.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C22DBD-21E0-47D9-A114-2247D2A51C5F}"/>
              </a:ext>
            </a:extLst>
          </p:cNvPr>
          <p:cNvCxnSpPr>
            <a:cxnSpLocks/>
          </p:cNvCxnSpPr>
          <p:nvPr/>
        </p:nvCxnSpPr>
        <p:spPr>
          <a:xfrm>
            <a:off x="5630498" y="1764937"/>
            <a:ext cx="0" cy="3733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9CCB77-4BB6-4EAE-B8CB-41C19E02AE43}"/>
              </a:ext>
            </a:extLst>
          </p:cNvPr>
          <p:cNvCxnSpPr>
            <a:cxnSpLocks/>
          </p:cNvCxnSpPr>
          <p:nvPr/>
        </p:nvCxnSpPr>
        <p:spPr>
          <a:xfrm>
            <a:off x="8297498" y="1764937"/>
            <a:ext cx="0" cy="37338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E9796B5-FDCF-460E-8205-E6BFD65A77C7}"/>
              </a:ext>
            </a:extLst>
          </p:cNvPr>
          <p:cNvSpPr txBox="1"/>
          <p:nvPr/>
        </p:nvSpPr>
        <p:spPr>
          <a:xfrm>
            <a:off x="5207948" y="1136971"/>
            <a:ext cx="84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FBB4CA-A775-4DCC-8A31-2DF27C0523BE}"/>
              </a:ext>
            </a:extLst>
          </p:cNvPr>
          <p:cNvSpPr txBox="1"/>
          <p:nvPr/>
        </p:nvSpPr>
        <p:spPr>
          <a:xfrm>
            <a:off x="7802478" y="1136971"/>
            <a:ext cx="983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7F4D3D-C90B-4AB9-9002-47BA2AFCE705}"/>
              </a:ext>
            </a:extLst>
          </p:cNvPr>
          <p:cNvSpPr txBox="1"/>
          <p:nvPr/>
        </p:nvSpPr>
        <p:spPr>
          <a:xfrm>
            <a:off x="5482364" y="856286"/>
            <a:ext cx="29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 Acknowledgements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1B56A8-D2E3-4D0D-A9CB-FC78534C52DC}"/>
              </a:ext>
            </a:extLst>
          </p:cNvPr>
          <p:cNvCxnSpPr>
            <a:cxnSpLocks/>
          </p:cNvCxnSpPr>
          <p:nvPr/>
        </p:nvCxnSpPr>
        <p:spPr>
          <a:xfrm>
            <a:off x="5820939" y="1709442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2C3035-AA98-4C19-9672-157730425270}"/>
              </a:ext>
            </a:extLst>
          </p:cNvPr>
          <p:cNvCxnSpPr>
            <a:cxnSpLocks/>
          </p:cNvCxnSpPr>
          <p:nvPr/>
        </p:nvCxnSpPr>
        <p:spPr>
          <a:xfrm flipH="1">
            <a:off x="5826371" y="2471548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F7F46E-2D95-450B-BDCE-1A5BA1CB7D9D}"/>
              </a:ext>
            </a:extLst>
          </p:cNvPr>
          <p:cNvSpPr txBox="1"/>
          <p:nvPr/>
        </p:nvSpPr>
        <p:spPr>
          <a:xfrm rot="887727">
            <a:off x="6547112" y="1732632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DE0883-987F-4824-971F-4D43100A6964}"/>
              </a:ext>
            </a:extLst>
          </p:cNvPr>
          <p:cNvSpPr txBox="1"/>
          <p:nvPr/>
        </p:nvSpPr>
        <p:spPr>
          <a:xfrm rot="20602831">
            <a:off x="6600363" y="2469778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BDFCF5-454D-4402-9800-BF2C9E7D02D1}"/>
              </a:ext>
            </a:extLst>
          </p:cNvPr>
          <p:cNvCxnSpPr>
            <a:cxnSpLocks/>
          </p:cNvCxnSpPr>
          <p:nvPr/>
        </p:nvCxnSpPr>
        <p:spPr>
          <a:xfrm>
            <a:off x="5867723" y="3327687"/>
            <a:ext cx="876792" cy="256311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3AB2C5A-3CA5-4F40-A465-C140CCDB4161}"/>
              </a:ext>
            </a:extLst>
          </p:cNvPr>
          <p:cNvCxnSpPr>
            <a:cxnSpLocks/>
          </p:cNvCxnSpPr>
          <p:nvPr/>
        </p:nvCxnSpPr>
        <p:spPr>
          <a:xfrm flipH="1">
            <a:off x="5870828" y="4584334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BC73FAE-EF2A-418E-A6E5-6C1381A1EDB3}"/>
              </a:ext>
            </a:extLst>
          </p:cNvPr>
          <p:cNvSpPr txBox="1"/>
          <p:nvPr/>
        </p:nvSpPr>
        <p:spPr>
          <a:xfrm rot="887727">
            <a:off x="6330583" y="3247077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 (lost)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27135D-C505-41E2-B5F6-2C2D3D2CDBC2}"/>
              </a:ext>
            </a:extLst>
          </p:cNvPr>
          <p:cNvSpPr txBox="1"/>
          <p:nvPr/>
        </p:nvSpPr>
        <p:spPr>
          <a:xfrm rot="20602831">
            <a:off x="6644820" y="4582564"/>
            <a:ext cx="72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C784D0F-AC7C-4863-8FEC-FCC5C90B4783}"/>
              </a:ext>
            </a:extLst>
          </p:cNvPr>
          <p:cNvCxnSpPr>
            <a:cxnSpLocks/>
          </p:cNvCxnSpPr>
          <p:nvPr/>
        </p:nvCxnSpPr>
        <p:spPr>
          <a:xfrm>
            <a:off x="5870828" y="3815444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BB979B4-E474-456E-BB6A-CCF0018B5CA4}"/>
              </a:ext>
            </a:extLst>
          </p:cNvPr>
          <p:cNvSpPr txBox="1"/>
          <p:nvPr/>
        </p:nvSpPr>
        <p:spPr>
          <a:xfrm rot="887727">
            <a:off x="6597001" y="3838634"/>
            <a:ext cx="83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9F4C1D-7251-4797-B1C1-BDA52FAF4633}"/>
              </a:ext>
            </a:extLst>
          </p:cNvPr>
          <p:cNvCxnSpPr>
            <a:cxnSpLocks/>
          </p:cNvCxnSpPr>
          <p:nvPr/>
        </p:nvCxnSpPr>
        <p:spPr>
          <a:xfrm>
            <a:off x="6775153" y="3605770"/>
            <a:ext cx="876792" cy="256311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10BD6B5-089D-4BBD-A41D-E470FFE0E34F}"/>
              </a:ext>
            </a:extLst>
          </p:cNvPr>
          <p:cNvSpPr txBox="1"/>
          <p:nvPr/>
        </p:nvSpPr>
        <p:spPr>
          <a:xfrm>
            <a:off x="4698371" y="5498737"/>
            <a:ext cx="424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Receiver only ACKs the highest sequentially</a:t>
            </a:r>
            <a:br>
              <a:rPr lang="en-US" dirty="0"/>
            </a:br>
            <a:r>
              <a:rPr lang="en-US" dirty="0"/>
              <a:t>numbered packet it has received.</a:t>
            </a:r>
          </a:p>
        </p:txBody>
      </p:sp>
    </p:spTree>
    <p:extLst>
      <p:ext uri="{BB962C8B-B14F-4D97-AF65-F5344CB8AC3E}">
        <p14:creationId xmlns:p14="http://schemas.microsoft.com/office/powerpoint/2010/main" val="307662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32FF-2BC9-4998-852C-3C933D1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Finalization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DAA0E-AB59-4C06-950E-2C62AD9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633B5-8E27-4D84-8914-063128F9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5DCE9-2817-4C4A-B61B-CEF868451FE1}"/>
              </a:ext>
            </a:extLst>
          </p:cNvPr>
          <p:cNvCxnSpPr>
            <a:cxnSpLocks/>
          </p:cNvCxnSpPr>
          <p:nvPr/>
        </p:nvCxnSpPr>
        <p:spPr>
          <a:xfrm>
            <a:off x="2971800" y="2209800"/>
            <a:ext cx="0" cy="3200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CC4681-4A82-4454-8042-2CC01F1DEC94}"/>
              </a:ext>
            </a:extLst>
          </p:cNvPr>
          <p:cNvCxnSpPr>
            <a:cxnSpLocks/>
          </p:cNvCxnSpPr>
          <p:nvPr/>
        </p:nvCxnSpPr>
        <p:spPr>
          <a:xfrm>
            <a:off x="5638800" y="2209800"/>
            <a:ext cx="0" cy="3200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207DC8-0383-475B-8DD5-587459315ADB}"/>
              </a:ext>
            </a:extLst>
          </p:cNvPr>
          <p:cNvSpPr txBox="1"/>
          <p:nvPr/>
        </p:nvSpPr>
        <p:spPr>
          <a:xfrm>
            <a:off x="2666973" y="1581834"/>
            <a:ext cx="60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0D883-6D05-4FD7-B2B7-8A62094C16F4}"/>
              </a:ext>
            </a:extLst>
          </p:cNvPr>
          <p:cNvSpPr txBox="1"/>
          <p:nvPr/>
        </p:nvSpPr>
        <p:spPr>
          <a:xfrm>
            <a:off x="5330721" y="1581834"/>
            <a:ext cx="609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8C943-F721-4499-9395-9B8E934FF9E2}"/>
              </a:ext>
            </a:extLst>
          </p:cNvPr>
          <p:cNvSpPr txBox="1"/>
          <p:nvPr/>
        </p:nvSpPr>
        <p:spPr>
          <a:xfrm>
            <a:off x="1290209" y="202513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close()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5A471-1B93-4A10-9CCC-AA5C7D3DB86A}"/>
              </a:ext>
            </a:extLst>
          </p:cNvPr>
          <p:cNvSpPr txBox="1"/>
          <p:nvPr/>
        </p:nvSpPr>
        <p:spPr>
          <a:xfrm>
            <a:off x="6059287" y="3298153"/>
            <a:ext cx="213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Can still send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2F433-EC19-4062-A602-90441FCB0C6B}"/>
              </a:ext>
            </a:extLst>
          </p:cNvPr>
          <p:cNvSpPr txBox="1"/>
          <p:nvPr/>
        </p:nvSpPr>
        <p:spPr>
          <a:xfrm>
            <a:off x="5787273" y="5112617"/>
            <a:ext cx="188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5) Both ends of</a:t>
            </a:r>
          </a:p>
          <a:p>
            <a:r>
              <a:rPr lang="en-US" dirty="0"/>
              <a:t>connection closed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B1BFCD-828A-4714-90AE-10F6A6B461DF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812147" y="2394466"/>
            <a:ext cx="0" cy="873709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C4D03-683D-42F8-9FDC-6562867A6BC3}"/>
              </a:ext>
            </a:extLst>
          </p:cNvPr>
          <p:cNvSpPr txBox="1"/>
          <p:nvPr/>
        </p:nvSpPr>
        <p:spPr>
          <a:xfrm>
            <a:off x="822132" y="326817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Connection half-</a:t>
            </a:r>
            <a:br>
              <a:rPr lang="en-US" dirty="0"/>
            </a:br>
            <a:r>
              <a:rPr lang="en-US" dirty="0"/>
              <a:t>closed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583B0-0F30-4DC1-B8D7-246A1D9A6C76}"/>
              </a:ext>
            </a:extLst>
          </p:cNvPr>
          <p:cNvCxnSpPr>
            <a:cxnSpLocks/>
          </p:cNvCxnSpPr>
          <p:nvPr/>
        </p:nvCxnSpPr>
        <p:spPr>
          <a:xfrm>
            <a:off x="6430122" y="4178649"/>
            <a:ext cx="18475" cy="918353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AC46226-E2ED-4B43-94B3-A0E0EB08BC05}"/>
              </a:ext>
            </a:extLst>
          </p:cNvPr>
          <p:cNvSpPr txBox="1"/>
          <p:nvPr/>
        </p:nvSpPr>
        <p:spPr>
          <a:xfrm>
            <a:off x="5947303" y="3781520"/>
            <a:ext cx="10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 close()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5F66D2-26D7-45BA-8734-61C3D2608135}"/>
              </a:ext>
            </a:extLst>
          </p:cNvPr>
          <p:cNvCxnSpPr>
            <a:cxnSpLocks/>
          </p:cNvCxnSpPr>
          <p:nvPr/>
        </p:nvCxnSpPr>
        <p:spPr>
          <a:xfrm>
            <a:off x="3193777" y="2331429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F598A0-03DD-437A-A20B-673BF1AEFFF9}"/>
              </a:ext>
            </a:extLst>
          </p:cNvPr>
          <p:cNvCxnSpPr>
            <a:cxnSpLocks/>
          </p:cNvCxnSpPr>
          <p:nvPr/>
        </p:nvCxnSpPr>
        <p:spPr>
          <a:xfrm>
            <a:off x="3178037" y="4679471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0DD92D-DAAA-4E75-98C7-EE7D5E554EF5}"/>
              </a:ext>
            </a:extLst>
          </p:cNvPr>
          <p:cNvCxnSpPr>
            <a:cxnSpLocks/>
          </p:cNvCxnSpPr>
          <p:nvPr/>
        </p:nvCxnSpPr>
        <p:spPr>
          <a:xfrm flipH="1">
            <a:off x="3177080" y="3084352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FF17D1-C0F6-467E-982B-27D2EE26F20C}"/>
              </a:ext>
            </a:extLst>
          </p:cNvPr>
          <p:cNvCxnSpPr>
            <a:cxnSpLocks/>
          </p:cNvCxnSpPr>
          <p:nvPr/>
        </p:nvCxnSpPr>
        <p:spPr>
          <a:xfrm flipH="1">
            <a:off x="3177977" y="3914506"/>
            <a:ext cx="2268682" cy="647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EA8C2E-06ED-4E05-9F2A-372BB8AE8527}"/>
              </a:ext>
            </a:extLst>
          </p:cNvPr>
          <p:cNvSpPr txBox="1"/>
          <p:nvPr/>
        </p:nvSpPr>
        <p:spPr>
          <a:xfrm rot="887727">
            <a:off x="4089386" y="235461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E20CA8-765B-44F8-BBBC-B5A920C1E799}"/>
              </a:ext>
            </a:extLst>
          </p:cNvPr>
          <p:cNvSpPr txBox="1"/>
          <p:nvPr/>
        </p:nvSpPr>
        <p:spPr>
          <a:xfrm rot="887727">
            <a:off x="4125175" y="4714353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70AC01-2DEA-4354-86DD-5E248D1624F5}"/>
              </a:ext>
            </a:extLst>
          </p:cNvPr>
          <p:cNvSpPr txBox="1"/>
          <p:nvPr/>
        </p:nvSpPr>
        <p:spPr>
          <a:xfrm rot="20602831">
            <a:off x="4036030" y="3082582"/>
            <a:ext cx="55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70B201-04E8-442B-A207-704EEF516E4D}"/>
              </a:ext>
            </a:extLst>
          </p:cNvPr>
          <p:cNvSpPr txBox="1"/>
          <p:nvPr/>
        </p:nvSpPr>
        <p:spPr>
          <a:xfrm rot="20602831">
            <a:off x="4158038" y="415981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38530C7-AC39-4BD2-A68E-0C4BC4A04C18}"/>
              </a:ext>
            </a:extLst>
          </p:cNvPr>
          <p:cNvSpPr/>
          <p:nvPr/>
        </p:nvSpPr>
        <p:spPr>
          <a:xfrm>
            <a:off x="5787272" y="3084352"/>
            <a:ext cx="272015" cy="83015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05D6BD94-2493-4C66-B841-672BCC9E4792}"/>
              </a:ext>
            </a:extLst>
          </p:cNvPr>
          <p:cNvSpPr/>
          <p:nvPr/>
        </p:nvSpPr>
        <p:spPr>
          <a:xfrm rot="10800000">
            <a:off x="2657885" y="3731510"/>
            <a:ext cx="272015" cy="83015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8BB6A6-965D-4067-AEAA-717A3457CDFC}"/>
              </a:ext>
            </a:extLst>
          </p:cNvPr>
          <p:cNvSpPr txBox="1"/>
          <p:nvPr/>
        </p:nvSpPr>
        <p:spPr>
          <a:xfrm>
            <a:off x="345732" y="3982398"/>
            <a:ext cx="233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Can still receive data</a:t>
            </a:r>
          </a:p>
        </p:txBody>
      </p:sp>
    </p:spTree>
    <p:extLst>
      <p:ext uri="{BB962C8B-B14F-4D97-AF65-F5344CB8AC3E}">
        <p14:creationId xmlns:p14="http://schemas.microsoft.com/office/powerpoint/2010/main" val="287716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07B8-E78E-40B8-8B60-6F9F064A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- Connectionless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9C8F9-289F-4787-B7CA-7749118D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Sends a packet into the network and hopes it gets there</a:t>
            </a:r>
          </a:p>
          <a:p>
            <a:r>
              <a:rPr lang="en-US" sz="2000" dirty="0"/>
              <a:t>No connection semantics or acknowledgement</a:t>
            </a:r>
          </a:p>
          <a:p>
            <a:r>
              <a:rPr lang="en-US" sz="2000" dirty="0"/>
              <a:t>Fails silently</a:t>
            </a:r>
          </a:p>
          <a:p>
            <a:r>
              <a:rPr lang="en-US" sz="2000" dirty="0"/>
              <a:t>Low overhead</a:t>
            </a:r>
          </a:p>
          <a:p>
            <a:r>
              <a:rPr lang="en-US" sz="2000" dirty="0"/>
              <a:t>Good for unidirectional or broadcast transmissions</a:t>
            </a:r>
          </a:p>
          <a:p>
            <a:r>
              <a:rPr lang="en-US" sz="2000" dirty="0"/>
              <a:t>No need to listen() or accept() in a UDP server- just bind() a port and start receiving data with </a:t>
            </a:r>
            <a:r>
              <a:rPr lang="en-US" sz="2000" dirty="0" err="1"/>
              <a:t>recvfrom</a:t>
            </a:r>
            <a:r>
              <a:rPr lang="en-US" sz="2000" dirty="0"/>
              <a:t>()</a:t>
            </a:r>
          </a:p>
          <a:p>
            <a:r>
              <a:rPr lang="en-US" sz="2000" dirty="0"/>
              <a:t>No need to connect() in a UDP client- just make a socket and start sending data with </a:t>
            </a:r>
            <a:r>
              <a:rPr lang="en-US" sz="2000" dirty="0" err="1"/>
              <a:t>sendto</a:t>
            </a:r>
            <a:r>
              <a:rPr lang="en-US" sz="2000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CF6CC-084D-4BEE-BE7F-A0BDF779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98007-2346-44E9-B2EC-450308D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0EE2-B2DD-4E7E-B5E3-341600C0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vs UDP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7B3F-0D78-4C4B-BAC1-4EF49AE9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TCP provides reliability and acknowledgment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UDP provides speed</a:t>
            </a:r>
          </a:p>
          <a:p>
            <a:r>
              <a:rPr lang="en-US" sz="2000" dirty="0"/>
              <a:t>Doesn’t ACK everything, half as many packets</a:t>
            </a:r>
          </a:p>
          <a:p>
            <a:r>
              <a:rPr lang="en-US" sz="2000" dirty="0"/>
              <a:t>Great for one-way communication and broadcast</a:t>
            </a:r>
          </a:p>
          <a:p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7EDDD4-B922-4F71-8788-2E9886EB08E8}"/>
              </a:ext>
            </a:extLst>
          </p:cNvPr>
          <p:cNvCxnSpPr>
            <a:cxnSpLocks/>
          </p:cNvCxnSpPr>
          <p:nvPr/>
        </p:nvCxnSpPr>
        <p:spPr>
          <a:xfrm flipV="1">
            <a:off x="1566697" y="4490936"/>
            <a:ext cx="358862" cy="558133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653009-2852-4A21-AD2A-ED877D3089AE}"/>
              </a:ext>
            </a:extLst>
          </p:cNvPr>
          <p:cNvCxnSpPr>
            <a:cxnSpLocks/>
          </p:cNvCxnSpPr>
          <p:nvPr/>
        </p:nvCxnSpPr>
        <p:spPr>
          <a:xfrm>
            <a:off x="2143991" y="4490370"/>
            <a:ext cx="382983" cy="5581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BC71EE3-ECB4-4108-A67B-DED32B3D34E6}"/>
              </a:ext>
            </a:extLst>
          </p:cNvPr>
          <p:cNvSpPr/>
          <p:nvPr/>
        </p:nvSpPr>
        <p:spPr>
          <a:xfrm>
            <a:off x="1905000" y="418557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C3E893-F26B-4260-8E81-974F732B6A29}"/>
              </a:ext>
            </a:extLst>
          </p:cNvPr>
          <p:cNvSpPr/>
          <p:nvPr/>
        </p:nvSpPr>
        <p:spPr>
          <a:xfrm>
            <a:off x="2526974" y="504850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68C7C1-C2DA-4B89-A4E8-A97C8E4D25C2}"/>
              </a:ext>
            </a:extLst>
          </p:cNvPr>
          <p:cNvSpPr/>
          <p:nvPr/>
        </p:nvSpPr>
        <p:spPr>
          <a:xfrm>
            <a:off x="1339687" y="507995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DC6EC-80E0-4BC0-8E23-8E5F6F885589}"/>
              </a:ext>
            </a:extLst>
          </p:cNvPr>
          <p:cNvCxnSpPr>
            <a:cxnSpLocks/>
          </p:cNvCxnSpPr>
          <p:nvPr/>
        </p:nvCxnSpPr>
        <p:spPr>
          <a:xfrm flipV="1">
            <a:off x="980825" y="5415649"/>
            <a:ext cx="358862" cy="558133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C885DB-6E37-4AAA-8F54-8A808A09BC0D}"/>
              </a:ext>
            </a:extLst>
          </p:cNvPr>
          <p:cNvCxnSpPr>
            <a:cxnSpLocks/>
          </p:cNvCxnSpPr>
          <p:nvPr/>
        </p:nvCxnSpPr>
        <p:spPr>
          <a:xfrm>
            <a:off x="1558119" y="5415083"/>
            <a:ext cx="227815" cy="538547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504F3D-BAF3-4D4C-94B0-C824F412397E}"/>
              </a:ext>
            </a:extLst>
          </p:cNvPr>
          <p:cNvCxnSpPr>
            <a:cxnSpLocks/>
          </p:cNvCxnSpPr>
          <p:nvPr/>
        </p:nvCxnSpPr>
        <p:spPr>
          <a:xfrm flipV="1">
            <a:off x="2353826" y="5410767"/>
            <a:ext cx="232154" cy="542863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CD6A01-7046-4014-A09B-54A712E7B18E}"/>
              </a:ext>
            </a:extLst>
          </p:cNvPr>
          <p:cNvCxnSpPr>
            <a:cxnSpLocks/>
          </p:cNvCxnSpPr>
          <p:nvPr/>
        </p:nvCxnSpPr>
        <p:spPr>
          <a:xfrm>
            <a:off x="2804412" y="5410200"/>
            <a:ext cx="382983" cy="558133"/>
          </a:xfrm>
          <a:prstGeom prst="line">
            <a:avLst/>
          </a:prstGeom>
          <a:ln w="508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FF01CD3-4BCE-47F8-BF00-29B377390FCB}"/>
              </a:ext>
            </a:extLst>
          </p:cNvPr>
          <p:cNvSpPr/>
          <p:nvPr/>
        </p:nvSpPr>
        <p:spPr>
          <a:xfrm>
            <a:off x="3144490" y="596833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6457B9-1B0C-41C0-BE0E-3D4A97D1E191}"/>
              </a:ext>
            </a:extLst>
          </p:cNvPr>
          <p:cNvSpPr/>
          <p:nvPr/>
        </p:nvSpPr>
        <p:spPr>
          <a:xfrm>
            <a:off x="2143991" y="60344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DC10DC-A840-4CAF-A989-F8BD7C264ECE}"/>
              </a:ext>
            </a:extLst>
          </p:cNvPr>
          <p:cNvSpPr/>
          <p:nvPr/>
        </p:nvSpPr>
        <p:spPr>
          <a:xfrm>
            <a:off x="1745636" y="603443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755357-6A1C-46FD-976E-03E55FAD2848}"/>
              </a:ext>
            </a:extLst>
          </p:cNvPr>
          <p:cNvSpPr/>
          <p:nvPr/>
        </p:nvSpPr>
        <p:spPr>
          <a:xfrm>
            <a:off x="796618" y="6048023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2770D-5CEE-A87B-9E6C-0BBBABED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2510 - Principles of Comp.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AEC9B-405B-6429-2492-E659FA54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500</Words>
  <Application>Microsoft Office PowerPoint</Application>
  <PresentationFormat>On-screen Show (4:3)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Verdana</vt:lpstr>
      <vt:lpstr>Office Theme</vt:lpstr>
      <vt:lpstr>Layer 4 – The Transport Layer</vt:lpstr>
      <vt:lpstr>Recall: 7-Layer OSI Model</vt:lpstr>
      <vt:lpstr>Transport Layer Protocols</vt:lpstr>
      <vt:lpstr>TCP – Connection Oriented</vt:lpstr>
      <vt:lpstr>TCP Establish Connection Protocol</vt:lpstr>
      <vt:lpstr>TCP Retransmission</vt:lpstr>
      <vt:lpstr>TCP Finalization</vt:lpstr>
      <vt:lpstr>UDP - Connectionless </vt:lpstr>
      <vt:lpstr>TCP vs UDP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68</cp:revision>
  <dcterms:created xsi:type="dcterms:W3CDTF">2016-01-21T02:03:40Z</dcterms:created>
  <dcterms:modified xsi:type="dcterms:W3CDTF">2023-02-23T02:52:06Z</dcterms:modified>
</cp:coreProperties>
</file>