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57" r:id="rId4"/>
    <p:sldId id="284" r:id="rId5"/>
    <p:sldId id="285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90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2BDF7A-6090-6640-B8B6-2D6E14565DD2}" type="datetimeFigureOut">
              <a:rPr lang="en-US" smtClean="0"/>
              <a:t>1/16/2024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ferry@sl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3200: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409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Instructor: Dr. David Ferry</a:t>
            </a:r>
          </a:p>
          <a:p>
            <a:r>
              <a:rPr lang="en-US" dirty="0"/>
              <a:t>Office: ISE 234C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dferry@slu.edu</a:t>
            </a:r>
            <a:endParaRPr lang="en-US" dirty="0"/>
          </a:p>
          <a:p>
            <a:r>
              <a:rPr lang="en-US" dirty="0"/>
              <a:t>Website: https://dferry.github.io/csci3200/</a:t>
            </a:r>
          </a:p>
        </p:txBody>
      </p:sp>
    </p:spTree>
    <p:extLst>
      <p:ext uri="{BB962C8B-B14F-4D97-AF65-F5344CB8AC3E}">
        <p14:creationId xmlns:p14="http://schemas.microsoft.com/office/powerpoint/2010/main" val="39407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Programming languages are still very much evolving:</a:t>
            </a:r>
          </a:p>
          <a:p>
            <a:pPr lvl="1"/>
            <a:r>
              <a:rPr lang="en-US" sz="3400" dirty="0"/>
              <a:t>Structured programming (loops and function calls) – 1960’s</a:t>
            </a:r>
          </a:p>
          <a:p>
            <a:pPr lvl="1"/>
            <a:r>
              <a:rPr lang="en-US" sz="3400" dirty="0"/>
              <a:t>Object orientation – 1980’s.</a:t>
            </a:r>
          </a:p>
          <a:p>
            <a:pPr lvl="1"/>
            <a:r>
              <a:rPr lang="en-US" sz="3400" dirty="0"/>
              <a:t>Python – 1991, Python3 – 2008</a:t>
            </a:r>
          </a:p>
          <a:p>
            <a:pPr lvl="1"/>
            <a:r>
              <a:rPr lang="en-US" sz="3400" dirty="0"/>
              <a:t>Rust – 2010</a:t>
            </a:r>
          </a:p>
          <a:p>
            <a:pPr lvl="1"/>
            <a:r>
              <a:rPr lang="en-US" sz="3400" dirty="0"/>
              <a:t>C++ – 1985, C++03, C++11, C++14, C++17, C++20, C++23</a:t>
            </a:r>
          </a:p>
        </p:txBody>
      </p:sp>
    </p:spTree>
    <p:extLst>
      <p:ext uri="{BB962C8B-B14F-4D97-AF65-F5344CB8AC3E}">
        <p14:creationId xmlns:p14="http://schemas.microsoft.com/office/powerpoint/2010/main" val="233134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Special purpose languages are very common:</a:t>
            </a:r>
          </a:p>
          <a:p>
            <a:pPr lvl="1"/>
            <a:r>
              <a:rPr lang="en-US" sz="3000" dirty="0"/>
              <a:t>C was developed to write Unix =&gt; is good for low level coding</a:t>
            </a:r>
          </a:p>
          <a:p>
            <a:pPr lvl="1"/>
            <a:r>
              <a:rPr lang="en-US" sz="3000" dirty="0" err="1"/>
              <a:t>RegEx</a:t>
            </a:r>
            <a:r>
              <a:rPr lang="en-US" sz="3000" dirty="0"/>
              <a:t> is good for character and string manipulations</a:t>
            </a:r>
          </a:p>
          <a:p>
            <a:pPr lvl="1"/>
            <a:r>
              <a:rPr lang="en-US" sz="3000" dirty="0"/>
              <a:t>Python was supposed to be easy and intuitive but powerful</a:t>
            </a:r>
          </a:p>
          <a:p>
            <a:pPr lvl="1"/>
            <a:r>
              <a:rPr lang="en-US" sz="3000" dirty="0"/>
              <a:t>C# was supposed to be not-Java</a:t>
            </a:r>
          </a:p>
        </p:txBody>
      </p:sp>
    </p:spTree>
    <p:extLst>
      <p:ext uri="{BB962C8B-B14F-4D97-AF65-F5344CB8AC3E}">
        <p14:creationId xmlns:p14="http://schemas.microsoft.com/office/powerpoint/2010/main" val="206079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issues: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Ease of use</a:t>
            </a:r>
          </a:p>
          <a:p>
            <a:r>
              <a:rPr lang="en-US" sz="3600" dirty="0"/>
              <a:t>Learning curve</a:t>
            </a:r>
          </a:p>
          <a:p>
            <a:r>
              <a:rPr lang="en-US" sz="3600" dirty="0"/>
              <a:t>Standardization</a:t>
            </a:r>
          </a:p>
          <a:p>
            <a:r>
              <a:rPr lang="en-US" sz="3600" dirty="0"/>
              <a:t>Open source</a:t>
            </a:r>
          </a:p>
          <a:p>
            <a:r>
              <a:rPr lang="en-US" sz="3600" dirty="0"/>
              <a:t>Good compliers available</a:t>
            </a:r>
          </a:p>
          <a:p>
            <a:r>
              <a:rPr lang="en-US" sz="3600" dirty="0"/>
              <a:t>Economics and history</a:t>
            </a:r>
          </a:p>
          <a:p>
            <a:r>
              <a:rPr lang="en-US" sz="3600" dirty="0"/>
              <a:t>Pure inertia (e.g. Fortran 2018)</a:t>
            </a:r>
          </a:p>
        </p:txBody>
      </p:sp>
    </p:spTree>
    <p:extLst>
      <p:ext uri="{BB962C8B-B14F-4D97-AF65-F5344CB8AC3E}">
        <p14:creationId xmlns:p14="http://schemas.microsoft.com/office/powerpoint/2010/main" val="140017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big distinction: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600" dirty="0"/>
              <a:t>The major paradigms we’ll discuss this semester are:</a:t>
            </a:r>
          </a:p>
          <a:p>
            <a:pPr marL="857250" indent="-742950">
              <a:buFont typeface="Arial" pitchFamily="34" charset="0"/>
              <a:buAutoNum type="arabicPeriod"/>
            </a:pPr>
            <a:r>
              <a:rPr lang="en-US" sz="3600" dirty="0"/>
              <a:t>Imperative languages: programmer describes how the computer should do something.  (This is the dominant paradigm.)</a:t>
            </a:r>
          </a:p>
          <a:p>
            <a:pPr marL="857250" indent="-742950">
              <a:buAutoNum type="arabicPeriod"/>
            </a:pPr>
            <a:r>
              <a:rPr lang="en-US" sz="3600" dirty="0"/>
              <a:t>Declarative languages: programmer describes what the result should be.</a:t>
            </a:r>
          </a:p>
        </p:txBody>
      </p:sp>
    </p:spTree>
    <p:extLst>
      <p:ext uri="{BB962C8B-B14F-4D97-AF65-F5344CB8AC3E}">
        <p14:creationId xmlns:p14="http://schemas.microsoft.com/office/powerpoint/2010/main" val="398164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Imperative 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eriod"/>
            </a:pPr>
            <a:r>
              <a:rPr lang="en-US" sz="3200" dirty="0"/>
              <a:t>Procedural: Fortran, C, etc. </a:t>
            </a:r>
          </a:p>
          <a:p>
            <a:pPr marL="411480" lvl="1" indent="0">
              <a:buNone/>
            </a:pPr>
            <a:r>
              <a:rPr lang="en-US" sz="3000" dirty="0"/>
              <a:t>- Based on computation with variables</a:t>
            </a:r>
          </a:p>
          <a:p>
            <a:pPr marL="628650" indent="-514350">
              <a:buAutoNum type="arabicPeriod"/>
            </a:pPr>
            <a:r>
              <a:rPr lang="en-US" sz="3200" dirty="0"/>
              <a:t>Object oriented: C++, Java, Python</a:t>
            </a:r>
          </a:p>
          <a:p>
            <a:pPr marL="411480" lvl="1" indent="0">
              <a:buNone/>
            </a:pPr>
            <a:r>
              <a:rPr lang="en-US" sz="3000" dirty="0"/>
              <a:t>- Focuses on objects for data and code encapsulation rather than just variables</a:t>
            </a:r>
          </a:p>
          <a:p>
            <a:pPr marL="628650" indent="-514350">
              <a:buAutoNum type="arabicPeriod"/>
            </a:pPr>
            <a:r>
              <a:rPr lang="en-US" sz="3200" dirty="0"/>
              <a:t>Scripting languages: bash, </a:t>
            </a:r>
            <a:r>
              <a:rPr lang="en-US" sz="3200" dirty="0" err="1"/>
              <a:t>awk</a:t>
            </a:r>
            <a:r>
              <a:rPr lang="en-US" sz="3200" dirty="0"/>
              <a:t>, </a:t>
            </a:r>
            <a:r>
              <a:rPr lang="en-US" sz="3200" dirty="0" err="1"/>
              <a:t>perl</a:t>
            </a:r>
            <a:r>
              <a:rPr lang="en-US" sz="3200" dirty="0"/>
              <a:t>, etc.</a:t>
            </a:r>
          </a:p>
          <a:p>
            <a:pPr marL="411480" lvl="1" indent="0">
              <a:buNone/>
            </a:pPr>
            <a:r>
              <a:rPr lang="en-US" sz="3000" dirty="0"/>
              <a:t>- Tailored for specific use cases over speed, expression, or control</a:t>
            </a:r>
          </a:p>
        </p:txBody>
      </p:sp>
    </p:spTree>
    <p:extLst>
      <p:ext uri="{BB962C8B-B14F-4D97-AF65-F5344CB8AC3E}">
        <p14:creationId xmlns:p14="http://schemas.microsoft.com/office/powerpoint/2010/main" val="47455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Declarative 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/>
              <a:t>1. Functional languages: Lisp, Scheme, Haskell, etc.</a:t>
            </a:r>
          </a:p>
          <a:p>
            <a:pPr lvl="1"/>
            <a:r>
              <a:rPr lang="en-US" sz="3000" dirty="0"/>
              <a:t>based on recursive definitions of functions</a:t>
            </a:r>
          </a:p>
          <a:p>
            <a:pPr lvl="1"/>
            <a:r>
              <a:rPr lang="en-US" sz="3000" dirty="0"/>
              <a:t>Inspired by </a:t>
            </a:r>
            <a:r>
              <a:rPr lang="en-US" sz="3000" dirty="0" err="1"/>
              <a:t>lamba</a:t>
            </a:r>
            <a:r>
              <a:rPr lang="en-US" sz="3000" dirty="0"/>
              <a:t> calculus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2. Logic based: prolog</a:t>
            </a:r>
          </a:p>
          <a:p>
            <a:pPr lvl="1"/>
            <a:r>
              <a:rPr lang="en-US" sz="3000" dirty="0"/>
              <a:t>computation is based on attempts to find values that satisfy specified relationships</a:t>
            </a:r>
          </a:p>
          <a:p>
            <a:pPr marL="114300" indent="0">
              <a:buNone/>
            </a:pPr>
            <a:r>
              <a:rPr lang="en-US" sz="3200" dirty="0"/>
              <a:t>3.  Data flow: id, </a:t>
            </a:r>
            <a:r>
              <a:rPr lang="en-US" sz="3200" dirty="0" err="1"/>
              <a:t>val</a:t>
            </a:r>
            <a:endParaRPr lang="en-US" sz="3200" dirty="0"/>
          </a:p>
          <a:p>
            <a:pPr lvl="1"/>
            <a:r>
              <a:rPr lang="en-US" sz="3000" dirty="0"/>
              <a:t>flow of information (tokens) among nodes</a:t>
            </a:r>
          </a:p>
        </p:txBody>
      </p:sp>
    </p:spTree>
    <p:extLst>
      <p:ext uri="{BB962C8B-B14F-4D97-AF65-F5344CB8AC3E}">
        <p14:creationId xmlns:p14="http://schemas.microsoft.com/office/powerpoint/2010/main" val="371601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8693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/>
              <a:t>Consider the </a:t>
            </a:r>
            <a:r>
              <a:rPr lang="en-US" sz="3200" dirty="0" err="1"/>
              <a:t>gcd</a:t>
            </a:r>
            <a:r>
              <a:rPr lang="en-US" sz="3200" dirty="0"/>
              <a:t> algorithm (finding the greatest common divisor)</a:t>
            </a:r>
          </a:p>
          <a:p>
            <a:r>
              <a:rPr lang="en-US" sz="3200" dirty="0"/>
              <a:t>Divisors of a and b are the same as the divisors of a-b and b</a:t>
            </a:r>
          </a:p>
          <a:p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Euclid’s algorithm: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D9E5EF-82ED-C798-287F-6D2FEA177766}"/>
              </a:ext>
            </a:extLst>
          </p:cNvPr>
          <p:cNvGrpSpPr/>
          <p:nvPr/>
        </p:nvGrpSpPr>
        <p:grpSpPr>
          <a:xfrm>
            <a:off x="4065030" y="3121539"/>
            <a:ext cx="4218965" cy="3338236"/>
            <a:chOff x="3703738" y="3121539"/>
            <a:chExt cx="4218965" cy="3338236"/>
          </a:xfrm>
        </p:grpSpPr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99ECBD84-7916-6A69-2FBD-EBCC349D30EC}"/>
                </a:ext>
              </a:extLst>
            </p:cNvPr>
            <p:cNvSpPr/>
            <p:nvPr/>
          </p:nvSpPr>
          <p:spPr>
            <a:xfrm>
              <a:off x="3703738" y="3121539"/>
              <a:ext cx="2567032" cy="755843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Enter Integers A and B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BD17E7AC-A92D-2C16-915E-983B19ED382B}"/>
                </a:ext>
              </a:extLst>
            </p:cNvPr>
            <p:cNvSpPr/>
            <p:nvPr/>
          </p:nvSpPr>
          <p:spPr>
            <a:xfrm>
              <a:off x="4186106" y="4501957"/>
              <a:ext cx="1602297" cy="755843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</a:t>
              </a:r>
              <a:br>
                <a:rPr lang="en-US" dirty="0"/>
              </a:br>
              <a:r>
                <a:rPr lang="en-US" dirty="0"/>
                <a:t>A == B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A40E8C8-5571-4BBD-70C6-33359149DC7D}"/>
                </a:ext>
              </a:extLst>
            </p:cNvPr>
            <p:cNvSpPr/>
            <p:nvPr/>
          </p:nvSpPr>
          <p:spPr>
            <a:xfrm>
              <a:off x="4429386" y="5847127"/>
              <a:ext cx="1115736" cy="612648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GCD = A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1627AFE2-ABC4-A8CC-EA08-F22DF046229F}"/>
                </a:ext>
              </a:extLst>
            </p:cNvPr>
            <p:cNvSpPr/>
            <p:nvPr/>
          </p:nvSpPr>
          <p:spPr>
            <a:xfrm>
              <a:off x="6488185" y="4414289"/>
              <a:ext cx="1434518" cy="93117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= max(A,B)</a:t>
              </a:r>
            </a:p>
            <a:p>
              <a:pPr algn="ctr"/>
              <a:r>
                <a:rPr lang="en-US" dirty="0"/>
                <a:t>B = min(A,B)</a:t>
              </a:r>
            </a:p>
            <a:p>
              <a:pPr algn="ctr"/>
              <a:r>
                <a:rPr lang="en-US" dirty="0"/>
                <a:t>A = A - 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04DF08-6EEE-1E24-3811-67B774400A0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4987254" y="3877382"/>
              <a:ext cx="1" cy="624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43C6D6-0660-4FCB-5543-FA087162F79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4987254" y="5257800"/>
              <a:ext cx="1" cy="58932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DAFBC0-C02F-0DD6-F98E-12387CAF308B}"/>
                </a:ext>
              </a:extLst>
            </p:cNvPr>
            <p:cNvSpPr/>
            <p:nvPr/>
          </p:nvSpPr>
          <p:spPr>
            <a:xfrm>
              <a:off x="5316279" y="5156791"/>
              <a:ext cx="1052623" cy="353961"/>
            </a:xfrm>
            <a:custGeom>
              <a:avLst/>
              <a:gdLst>
                <a:gd name="connsiteX0" fmla="*/ 0 w 1052623"/>
                <a:gd name="connsiteY0" fmla="*/ 0 h 353961"/>
                <a:gd name="connsiteX1" fmla="*/ 467833 w 1052623"/>
                <a:gd name="connsiteY1" fmla="*/ 350874 h 353961"/>
                <a:gd name="connsiteX2" fmla="*/ 1052623 w 1052623"/>
                <a:gd name="connsiteY2" fmla="*/ 180753 h 353961"/>
                <a:gd name="connsiteX3" fmla="*/ 1052623 w 1052623"/>
                <a:gd name="connsiteY3" fmla="*/ 180753 h 35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623" h="353961">
                  <a:moveTo>
                    <a:pt x="0" y="0"/>
                  </a:moveTo>
                  <a:cubicBezTo>
                    <a:pt x="146198" y="160374"/>
                    <a:pt x="292396" y="320749"/>
                    <a:pt x="467833" y="350874"/>
                  </a:cubicBezTo>
                  <a:cubicBezTo>
                    <a:pt x="643270" y="380999"/>
                    <a:pt x="1052623" y="180753"/>
                    <a:pt x="1052623" y="180753"/>
                  </a:cubicBezTo>
                  <a:lnTo>
                    <a:pt x="1052623" y="180753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7AB40F-87A0-C243-D99E-59B59F6471A6}"/>
                </a:ext>
              </a:extLst>
            </p:cNvPr>
            <p:cNvSpPr/>
            <p:nvPr/>
          </p:nvSpPr>
          <p:spPr>
            <a:xfrm rot="9921957">
              <a:off x="5316278" y="4237308"/>
              <a:ext cx="1052623" cy="353961"/>
            </a:xfrm>
            <a:custGeom>
              <a:avLst/>
              <a:gdLst>
                <a:gd name="connsiteX0" fmla="*/ 0 w 1052623"/>
                <a:gd name="connsiteY0" fmla="*/ 0 h 353961"/>
                <a:gd name="connsiteX1" fmla="*/ 467833 w 1052623"/>
                <a:gd name="connsiteY1" fmla="*/ 350874 h 353961"/>
                <a:gd name="connsiteX2" fmla="*/ 1052623 w 1052623"/>
                <a:gd name="connsiteY2" fmla="*/ 180753 h 353961"/>
                <a:gd name="connsiteX3" fmla="*/ 1052623 w 1052623"/>
                <a:gd name="connsiteY3" fmla="*/ 180753 h 35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623" h="353961">
                  <a:moveTo>
                    <a:pt x="0" y="0"/>
                  </a:moveTo>
                  <a:cubicBezTo>
                    <a:pt x="146198" y="160374"/>
                    <a:pt x="292396" y="320749"/>
                    <a:pt x="467833" y="350874"/>
                  </a:cubicBezTo>
                  <a:cubicBezTo>
                    <a:pt x="643270" y="380999"/>
                    <a:pt x="1052623" y="180753"/>
                    <a:pt x="1052623" y="180753"/>
                  </a:cubicBezTo>
                  <a:lnTo>
                    <a:pt x="1052623" y="180753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2510EA-244F-8B74-DF19-D3472D7BB048}"/>
                </a:ext>
              </a:extLst>
            </p:cNvPr>
            <p:cNvSpPr txBox="1"/>
            <p:nvPr/>
          </p:nvSpPr>
          <p:spPr>
            <a:xfrm>
              <a:off x="5521577" y="5124942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0771B0-D369-EFA9-54A6-CDDF9453C68D}"/>
                </a:ext>
              </a:extLst>
            </p:cNvPr>
            <p:cNvSpPr txBox="1"/>
            <p:nvPr/>
          </p:nvSpPr>
          <p:spPr>
            <a:xfrm>
              <a:off x="4358244" y="5345467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22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main() {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(), j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while 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!= j) {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if 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&gt; j)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	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- j;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else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	j = j -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}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err="1">
                <a:latin typeface="Courier New" charset="0"/>
                <a:sym typeface="Courier" charset="0"/>
              </a:rPr>
              <a:t>putint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}</a:t>
            </a:r>
            <a:r>
              <a:rPr lang="en-US" sz="2800" dirty="0">
                <a:latin typeface="Courier" charset="0"/>
                <a:sym typeface="Courier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cs typeface="Courier New"/>
              </a:rPr>
              <a:t>Haskell is based entirely on function calls – there is essentially no such thing as a variable in this language.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:: Integral f =&gt;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			f -&gt; f -&gt; f  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a b =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if b == a then a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else </a:t>
            </a: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b (a-b)</a:t>
            </a:r>
            <a:br>
              <a:rPr lang="en-US" sz="2800" dirty="0">
                <a:latin typeface="Courier New"/>
                <a:cs typeface="Courier New"/>
              </a:rPr>
            </a:br>
            <a:br>
              <a:rPr lang="en-US" sz="2800" dirty="0">
                <a:latin typeface="Courier New"/>
                <a:cs typeface="Courier New"/>
              </a:rPr>
            </a:br>
            <a:r>
              <a:rPr lang="en-US" sz="2800" dirty="0">
                <a:cs typeface="Courier New"/>
              </a:rPr>
              <a:t>(ignoring the maximization for now)</a:t>
            </a:r>
          </a:p>
        </p:txBody>
      </p:sp>
    </p:spTree>
    <p:extLst>
      <p:ext uri="{BB962C8B-B14F-4D97-AF65-F5344CB8AC3E}">
        <p14:creationId xmlns:p14="http://schemas.microsoft.com/office/powerpoint/2010/main" val="421724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Prolog is all about stating true axioms, and then evaluating for something to be true based off these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X&gt;=Y, X1=X-Y,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(X1,Y,Z).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X&lt;Y, X1=Y- X,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(X1,X,Z).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(0,X,X):- X&gt;0.</a:t>
            </a:r>
          </a:p>
        </p:txBody>
      </p:sp>
    </p:spTree>
    <p:extLst>
      <p:ext uri="{BB962C8B-B14F-4D97-AF65-F5344CB8AC3E}">
        <p14:creationId xmlns:p14="http://schemas.microsoft.com/office/powerpoint/2010/main" val="33382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013-10B7-214F-DCB8-79852927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A18B-0869-6973-0F90-F4F46A1C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Erin Chambers</a:t>
            </a:r>
          </a:p>
          <a:p>
            <a:r>
              <a:rPr lang="en-US" dirty="0"/>
              <a:t>Dr. Kevin Scannell</a:t>
            </a:r>
          </a:p>
        </p:txBody>
      </p:sp>
    </p:spTree>
    <p:extLst>
      <p:ext uri="{BB962C8B-B14F-4D97-AF65-F5344CB8AC3E}">
        <p14:creationId xmlns:p14="http://schemas.microsoft.com/office/powerpoint/2010/main" val="325184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big distinction: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distinction is compilation versus interpretation</a:t>
            </a:r>
          </a:p>
          <a:p>
            <a:r>
              <a:rPr lang="en-US" sz="3200" dirty="0"/>
              <a:t>Compilation: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Interpretation: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1041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5244417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 reality, the difference is not so clear cut.</a:t>
            </a:r>
          </a:p>
          <a:p>
            <a:r>
              <a:rPr lang="en-US" sz="3200" dirty="0"/>
              <a:t>These are not opposites, and most languages fall somewhere in between on the spectrum</a:t>
            </a:r>
          </a:p>
          <a:p>
            <a:r>
              <a:rPr lang="en-US" sz="3200" dirty="0"/>
              <a:t>In general, interpretation gives greater flexibility and more things are done at runtime (think Python)</a:t>
            </a:r>
          </a:p>
          <a:p>
            <a:r>
              <a:rPr lang="en-US" sz="3200" dirty="0"/>
              <a:t>Compilers can analyze programs before they are run, for safety, better performance, and more (think C/C++)</a:t>
            </a:r>
          </a:p>
        </p:txBody>
      </p:sp>
    </p:spTree>
    <p:extLst>
      <p:ext uri="{BB962C8B-B14F-4D97-AF65-F5344CB8AC3E}">
        <p14:creationId xmlns:p14="http://schemas.microsoft.com/office/powerpoint/2010/main" val="5262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1" y="1889021"/>
            <a:ext cx="8198812" cy="16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419"/>
            <a:ext cx="7620000" cy="528438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Many languages include a mix:</a:t>
            </a:r>
          </a:p>
          <a:p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Python interpreter can invoke efficient pre-compiled routines</a:t>
            </a:r>
          </a:p>
          <a:p>
            <a:r>
              <a:rPr lang="en-US" sz="3200" dirty="0"/>
              <a:t>Note that compilation doesn’t have to produce machine code – just a translation to another language</a:t>
            </a:r>
          </a:p>
          <a:p>
            <a:pPr lvl="1"/>
            <a:r>
              <a:rPr lang="en-US" sz="3000" dirty="0"/>
              <a:t>Think of Java to Java Bytecode</a:t>
            </a:r>
          </a:p>
          <a:p>
            <a:pPr marL="41148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9500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Lexing</a:t>
            </a:r>
            <a:r>
              <a:rPr lang="en-US" sz="3200" dirty="0"/>
              <a:t> (scanning):</a:t>
            </a:r>
          </a:p>
          <a:p>
            <a:pPr lvl="1"/>
            <a:r>
              <a:rPr lang="en-US" sz="3000" dirty="0"/>
              <a:t>Translates syntactic elements into tokens</a:t>
            </a:r>
          </a:p>
          <a:p>
            <a:r>
              <a:rPr lang="en-US" sz="3200" dirty="0"/>
              <a:t>Parsing:</a:t>
            </a:r>
          </a:p>
          <a:p>
            <a:pPr lvl="1"/>
            <a:r>
              <a:rPr lang="en-US" sz="3000" dirty="0"/>
              <a:t>Identifies higher level semantic structures – i.e. loops and subroutines</a:t>
            </a:r>
          </a:p>
          <a:p>
            <a:r>
              <a:rPr lang="en-US" sz="3200" dirty="0"/>
              <a:t>Code generation:</a:t>
            </a:r>
          </a:p>
          <a:p>
            <a:pPr lvl="1"/>
            <a:r>
              <a:rPr lang="en-US" sz="3000" dirty="0"/>
              <a:t>Turns semantic structures into assembly</a:t>
            </a:r>
          </a:p>
          <a:p>
            <a:pPr lvl="1"/>
            <a:r>
              <a:rPr lang="en-US" sz="3000" dirty="0"/>
              <a:t>Won’t cover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14320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Linking</a:t>
            </a:r>
          </a:p>
          <a:p>
            <a:pPr lvl="1"/>
            <a:r>
              <a:rPr lang="en-US" sz="3000" dirty="0"/>
              <a:t>Compiler uses a linker program add subroutines from a library</a:t>
            </a:r>
          </a:p>
          <a:p>
            <a:pPr lvl="1"/>
            <a:r>
              <a:rPr lang="en-US" sz="3000" dirty="0"/>
              <a:t>You’ve done this if you ever used a #include from the standard template library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76075"/>
            <a:ext cx="8069047" cy="199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9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Post-compilation: outputs assembly</a:t>
            </a:r>
          </a:p>
          <a:p>
            <a:pPr lvl="1"/>
            <a:r>
              <a:rPr lang="en-US" sz="2800" dirty="0"/>
              <a:t>Makes debugging and optimizing easier, since assembler is MUCH easier than machine code</a:t>
            </a:r>
          </a:p>
          <a:p>
            <a:pPr lvl="1"/>
            <a:r>
              <a:rPr lang="en-US" sz="3000" dirty="0"/>
              <a:t>Isolates compiler from low level machine changes – many architectures can use the same assembly, but machine level code is very specific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9" y="5523415"/>
            <a:ext cx="7591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2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interpreted languages, a compiler still generates code somewhere</a:t>
            </a:r>
          </a:p>
          <a:p>
            <a:r>
              <a:rPr lang="en-US" sz="3200" dirty="0"/>
              <a:t>But assumptions about inputs are not finalized</a:t>
            </a:r>
          </a:p>
          <a:p>
            <a:r>
              <a:rPr lang="en-US" sz="3200" dirty="0"/>
              <a:t>Dynamic checks occur at runtime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8AFE0-5B20-1C60-85EB-97ED5B859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89"/>
          <a:stretch/>
        </p:blipFill>
        <p:spPr>
          <a:xfrm>
            <a:off x="657922" y="4333875"/>
            <a:ext cx="7620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8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compilation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3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We’ll be spending our first few weeks on compilers, since a basic understanding of this helps to understand programming language design.</a:t>
            </a:r>
          </a:p>
          <a:p>
            <a:r>
              <a:rPr lang="en-US" sz="3200" dirty="0"/>
              <a:t>Remember, compilers is usually a class all by itself!  We’ll be covering just enough of the basics to get us by.</a:t>
            </a:r>
          </a:p>
          <a:p>
            <a:pPr lvl="1"/>
            <a:r>
              <a:rPr lang="en-US" sz="3000" dirty="0"/>
              <a:t>We won’t even really get to the lower level stuff from the previous slide – go take a compilers course to cover that.</a:t>
            </a:r>
          </a:p>
          <a:p>
            <a:r>
              <a:rPr lang="en-US" sz="3200" dirty="0"/>
              <a:t>Next up: </a:t>
            </a:r>
            <a:r>
              <a:rPr lang="en-US" sz="3200" dirty="0" err="1"/>
              <a:t>lexing</a:t>
            </a:r>
            <a:r>
              <a:rPr lang="en-US" sz="3200" dirty="0"/>
              <a:t> and tokenizing</a:t>
            </a:r>
          </a:p>
        </p:txBody>
      </p:sp>
    </p:spTree>
    <p:extLst>
      <p:ext uri="{BB962C8B-B14F-4D97-AF65-F5344CB8AC3E}">
        <p14:creationId xmlns:p14="http://schemas.microsoft.com/office/powerpoint/2010/main" val="35711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Syllabus overview (boring but necessary)</a:t>
            </a:r>
          </a:p>
          <a:p>
            <a:r>
              <a:rPr lang="en-US" sz="3200" dirty="0"/>
              <a:t>HW 1 is posted – due next Friday</a:t>
            </a:r>
          </a:p>
          <a:p>
            <a:r>
              <a:rPr lang="en-US" sz="3200" dirty="0"/>
              <a:t>An intro to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387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46F6-80D1-CD17-4ED7-80718074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A: What’s the whole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48A-3B6B-45AE-47DB-6BDEB5CB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Of all this stuff. </a:t>
            </a:r>
          </a:p>
          <a:p>
            <a:r>
              <a:rPr lang="en-US" i="1" dirty="0"/>
              <a:t>B: Like, all of it? </a:t>
            </a:r>
          </a:p>
          <a:p>
            <a:r>
              <a:rPr lang="en-US" dirty="0"/>
              <a:t>A: Yes.</a:t>
            </a:r>
          </a:p>
          <a:p>
            <a:r>
              <a:rPr lang="en-US" i="1" dirty="0"/>
              <a:t>B: Do you mean this slide? Or this class? Or life, the universe, and everything?</a:t>
            </a:r>
          </a:p>
          <a:p>
            <a:r>
              <a:rPr lang="en-US" dirty="0"/>
              <a:t>A: Yes.</a:t>
            </a:r>
          </a:p>
        </p:txBody>
      </p:sp>
    </p:spTree>
    <p:extLst>
      <p:ext uri="{BB962C8B-B14F-4D97-AF65-F5344CB8AC3E}">
        <p14:creationId xmlns:p14="http://schemas.microsoft.com/office/powerpoint/2010/main" val="265011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46F6-80D1-CD17-4ED7-80718074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A: What’s the whole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48A-3B6B-45AE-47DB-6BDEB5CB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Of all this stuff. </a:t>
            </a:r>
          </a:p>
          <a:p>
            <a:r>
              <a:rPr lang="en-US" i="1" dirty="0"/>
              <a:t>B: Like, all of it? </a:t>
            </a:r>
          </a:p>
          <a:p>
            <a:r>
              <a:rPr lang="en-US" dirty="0"/>
              <a:t>A: Yes.</a:t>
            </a:r>
          </a:p>
          <a:p>
            <a:r>
              <a:rPr lang="en-US" i="1" dirty="0"/>
              <a:t>B: Do you mean this slide? Or this class? Or life, the universe, and everything?</a:t>
            </a:r>
          </a:p>
          <a:p>
            <a:r>
              <a:rPr lang="en-US" dirty="0"/>
              <a:t>A: Yes.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For this CS program:</a:t>
            </a:r>
          </a:p>
          <a:p>
            <a:pPr marL="114300" indent="0">
              <a:buNone/>
            </a:pPr>
            <a:r>
              <a:rPr lang="en-US" dirty="0"/>
              <a:t>1. Train software developers and academic computer scientists.</a:t>
            </a:r>
          </a:p>
          <a:p>
            <a:pPr marL="114300" indent="0">
              <a:buNone/>
            </a:pPr>
            <a:r>
              <a:rPr lang="en-US" dirty="0"/>
              <a:t>2. Write good code. </a:t>
            </a:r>
          </a:p>
          <a:p>
            <a:pPr marL="114300" indent="0">
              <a:buNone/>
            </a:pPr>
            <a:r>
              <a:rPr lang="en-US" dirty="0"/>
              <a:t>3. Go fast forever. – </a:t>
            </a:r>
            <a:r>
              <a:rPr lang="en-US" i="1" dirty="0"/>
              <a:t>Matthew Parker</a:t>
            </a:r>
          </a:p>
        </p:txBody>
      </p:sp>
    </p:spTree>
    <p:extLst>
      <p:ext uri="{BB962C8B-B14F-4D97-AF65-F5344CB8AC3E}">
        <p14:creationId xmlns:p14="http://schemas.microsoft.com/office/powerpoint/2010/main" val="18514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outcomes</a:t>
            </a:r>
            <a:br>
              <a:rPr lang="en-US" dirty="0"/>
            </a:br>
            <a:r>
              <a:rPr lang="en-US" dirty="0"/>
              <a:t>(or: why the heck study this?)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Hiring manager friend: “I want to see that the applicant has </a:t>
            </a:r>
            <a:r>
              <a:rPr lang="en-US" sz="3200" i="1" dirty="0"/>
              <a:t>mastered</a:t>
            </a:r>
            <a:r>
              <a:rPr lang="en-US" sz="3200" dirty="0"/>
              <a:t> one language.”</a:t>
            </a:r>
          </a:p>
          <a:p>
            <a:r>
              <a:rPr lang="en-US" sz="3200" dirty="0"/>
              <a:t>Studying language design will make learning new languages easier</a:t>
            </a:r>
          </a:p>
          <a:p>
            <a:r>
              <a:rPr lang="en-US" sz="3200" dirty="0"/>
              <a:t>This also establishes a common terminology for comparison of languages</a:t>
            </a:r>
          </a:p>
          <a:p>
            <a:r>
              <a:rPr lang="en-US" sz="3200" dirty="0"/>
              <a:t>It is difficult to understand hidden “features” of various languages – we’ll look at a lot of them.</a:t>
            </a:r>
          </a:p>
          <a:p>
            <a:r>
              <a:rPr lang="en-US" sz="3200" dirty="0"/>
              <a:t>Choosing an appropriate language is a key professional skill</a:t>
            </a:r>
          </a:p>
          <a:p>
            <a:r>
              <a:rPr lang="en-US" sz="3200" dirty="0"/>
              <a:t>Need to understand actual implementation cost.</a:t>
            </a:r>
          </a:p>
        </p:txBody>
      </p:sp>
    </p:spTree>
    <p:extLst>
      <p:ext uri="{BB962C8B-B14F-4D97-AF65-F5344CB8AC3E}">
        <p14:creationId xmlns:p14="http://schemas.microsoft.com/office/powerpoint/2010/main" val="302066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programming languages have you used before? What makes them good?</a:t>
            </a:r>
          </a:p>
          <a:p>
            <a:pPr lvl="1"/>
            <a:r>
              <a:rPr lang="en-US" sz="3000" dirty="0"/>
              <a:t>Python?</a:t>
            </a:r>
          </a:p>
          <a:p>
            <a:pPr lvl="1"/>
            <a:r>
              <a:rPr lang="en-US" sz="3000" dirty="0"/>
              <a:t>C++/C?</a:t>
            </a:r>
          </a:p>
          <a:p>
            <a:pPr lvl="1"/>
            <a:r>
              <a:rPr lang="en-US" sz="3000" dirty="0"/>
              <a:t>Java?</a:t>
            </a:r>
          </a:p>
          <a:p>
            <a:pPr lvl="1"/>
            <a:r>
              <a:rPr lang="en-US" sz="3000" dirty="0" err="1"/>
              <a:t>Matlab</a:t>
            </a:r>
            <a:r>
              <a:rPr lang="en-US" sz="3000" dirty="0"/>
              <a:t>?</a:t>
            </a:r>
          </a:p>
          <a:p>
            <a:pPr lvl="1"/>
            <a:r>
              <a:rPr lang="en-US" sz="30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68579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54" y="1600200"/>
            <a:ext cx="7814346" cy="48006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Many categories:</a:t>
            </a:r>
          </a:p>
          <a:p>
            <a:r>
              <a:rPr lang="en-US" sz="3200" dirty="0"/>
              <a:t>High level versus low level</a:t>
            </a:r>
          </a:p>
          <a:p>
            <a:r>
              <a:rPr lang="en-US" sz="3200" dirty="0"/>
              <a:t>Restrictive vs. permissive</a:t>
            </a:r>
          </a:p>
          <a:p>
            <a:r>
              <a:rPr lang="en-US" sz="3200" dirty="0"/>
              <a:t>Intuitive vs. awkward</a:t>
            </a:r>
          </a:p>
          <a:p>
            <a:r>
              <a:rPr lang="en-US" sz="3200" dirty="0"/>
              <a:t>Static vs. dynamic</a:t>
            </a:r>
          </a:p>
          <a:p>
            <a:r>
              <a:rPr lang="en-US" sz="3200" dirty="0"/>
              <a:t>Compile time vs. runtime</a:t>
            </a:r>
          </a:p>
          <a:p>
            <a:r>
              <a:rPr lang="en-US" sz="3200" dirty="0"/>
              <a:t>Procedural vs. object-oriented vs. functional</a:t>
            </a:r>
          </a:p>
          <a:p>
            <a:pPr marL="114300" indent="0">
              <a:buNone/>
            </a:pPr>
            <a:br>
              <a:rPr lang="en-US" sz="3200" dirty="0"/>
            </a:br>
            <a:r>
              <a:rPr lang="en-US" sz="3200" dirty="0"/>
              <a:t>Examples?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846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began to change in the 1950s with Fortran, when people realized it would make more sense to have common languages and then translate them for the machine</a:t>
            </a:r>
          </a:p>
          <a:p>
            <a:pPr lvl="1"/>
            <a:r>
              <a:rPr lang="en-US" sz="3000" dirty="0"/>
              <a:t>This is the advent of the notion of compilation.</a:t>
            </a:r>
          </a:p>
          <a:p>
            <a:r>
              <a:rPr lang="en-US" sz="3200" dirty="0"/>
              <a:t>The idea was slow to catch on, since compiled code was usually slower to run.</a:t>
            </a:r>
          </a:p>
        </p:txBody>
      </p:sp>
    </p:spTree>
    <p:extLst>
      <p:ext uri="{BB962C8B-B14F-4D97-AF65-F5344CB8AC3E}">
        <p14:creationId xmlns:p14="http://schemas.microsoft.com/office/powerpoint/2010/main" val="172947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226</TotalTime>
  <Words>1340</Words>
  <Application>Microsoft Office PowerPoint</Application>
  <PresentationFormat>On-screen Show (4:3)</PresentationFormat>
  <Paragraphs>179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Courier</vt:lpstr>
      <vt:lpstr>Courier New</vt:lpstr>
      <vt:lpstr>Adjacency</vt:lpstr>
      <vt:lpstr>CSCI 3200: Programming Languages</vt:lpstr>
      <vt:lpstr>Acknowledgements</vt:lpstr>
      <vt:lpstr>Today:</vt:lpstr>
      <vt:lpstr>A: What’s the whole point?</vt:lpstr>
      <vt:lpstr>A: What’s the whole point?</vt:lpstr>
      <vt:lpstr>A note on outcomes (or: why the heck study this?)</vt:lpstr>
      <vt:lpstr>Question:</vt:lpstr>
      <vt:lpstr>Categories of language features</vt:lpstr>
      <vt:lpstr>High level languages</vt:lpstr>
      <vt:lpstr>Continuous improvement…</vt:lpstr>
      <vt:lpstr>Why so many? (cont)</vt:lpstr>
      <vt:lpstr>Many issues:</vt:lpstr>
      <vt:lpstr>First big distinction: Paradigm</vt:lpstr>
      <vt:lpstr>Imperative language categories</vt:lpstr>
      <vt:lpstr>Declarative language categories</vt:lpstr>
      <vt:lpstr>Functional example:</vt:lpstr>
      <vt:lpstr>GCD in C</vt:lpstr>
      <vt:lpstr>GCD in Haskell</vt:lpstr>
      <vt:lpstr>GCD in prolog</vt:lpstr>
      <vt:lpstr>Second big distinction: Compilation</vt:lpstr>
      <vt:lpstr>Versus?</vt:lpstr>
      <vt:lpstr>Compilation and Interpretation</vt:lpstr>
      <vt:lpstr>Implementation of compilation</vt:lpstr>
      <vt:lpstr>Compiling (cont.)</vt:lpstr>
      <vt:lpstr>Compilers (cont)</vt:lpstr>
      <vt:lpstr>Interpreted Languages</vt:lpstr>
      <vt:lpstr>Phases of compilation</vt:lpstr>
      <vt:lpstr>Next time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3200: Programming Languages</dc:title>
  <dc:creator>Erin Chambers</dc:creator>
  <cp:lastModifiedBy>David Ferry</cp:lastModifiedBy>
  <cp:revision>13</cp:revision>
  <dcterms:created xsi:type="dcterms:W3CDTF">2017-01-17T20:35:47Z</dcterms:created>
  <dcterms:modified xsi:type="dcterms:W3CDTF">2024-01-17T05:45:49Z</dcterms:modified>
</cp:coreProperties>
</file>