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9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C76EA-13A0-7429-826C-2502CD60E8C3}" v="72" dt="2024-02-02T14:35:55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17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1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3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2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4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28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9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91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9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E5F4-095C-45F9-94B4-92D0B880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DA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Verdana"/>
                <a:ea typeface="Verdana"/>
              </a:rPr>
              <a:t>David Ferry</a:t>
            </a:r>
            <a:br>
              <a:rPr lang="en-US" sz="1800" dirty="0"/>
            </a:br>
            <a:r>
              <a:rPr lang="en-US" sz="1800" dirty="0">
                <a:latin typeface="Verdana"/>
                <a:ea typeface="Verdana"/>
              </a:rPr>
              <a:t>CSCI 2510 – Principles of Computing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i="1" dirty="0"/>
              <a:t>process</a:t>
            </a:r>
            <a:r>
              <a:rPr lang="en-US" sz="2400" dirty="0"/>
              <a:t> is a program in execution</a:t>
            </a:r>
          </a:p>
          <a:p>
            <a:pPr lvl="1"/>
            <a:r>
              <a:rPr lang="en-US" sz="2000" dirty="0"/>
              <a:t>A process has internal state that evolves, a program on the hard drive does not</a:t>
            </a:r>
          </a:p>
          <a:p>
            <a:pPr lvl="1"/>
            <a:r>
              <a:rPr lang="en-US" sz="2000" dirty="0"/>
              <a:t>You can have multiple copies of the same program executing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Processes are the fundamental abstraction for managing a key computer resource: processor time</a:t>
            </a:r>
          </a:p>
          <a:p>
            <a:pPr lvl="1"/>
            <a:r>
              <a:rPr lang="en-US" sz="2000" dirty="0"/>
              <a:t>Each process runs independently</a:t>
            </a:r>
          </a:p>
          <a:p>
            <a:pPr lvl="1"/>
            <a:r>
              <a:rPr lang="en-US" sz="2000" dirty="0"/>
              <a:t>Allows for </a:t>
            </a:r>
            <a:r>
              <a:rPr lang="en-US" sz="2000" i="1" dirty="0"/>
              <a:t>pseudo-concurrency</a:t>
            </a:r>
            <a:r>
              <a:rPr lang="en-US" sz="2000" dirty="0"/>
              <a:t> by allowing multiple programs to execute “concurrently”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Process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OS must keep track of all running processes.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70373"/>
              </p:ext>
            </p:extLst>
          </p:nvPr>
        </p:nvGraphicFramePr>
        <p:xfrm>
          <a:off x="380999" y="2727960"/>
          <a:ext cx="37338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3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Number (PID)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PCB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7093" y="441442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599" y="2234021"/>
            <a:ext cx="1861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21134"/>
              </p:ext>
            </p:extLst>
          </p:nvPr>
        </p:nvGraphicFramePr>
        <p:xfrm>
          <a:off x="5562600" y="2695686"/>
          <a:ext cx="2590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29400" y="441442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7204" y="2234019"/>
            <a:ext cx="360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Control Block (PCB)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09568"/>
              </p:ext>
            </p:extLst>
          </p:nvPr>
        </p:nvGraphicFramePr>
        <p:xfrm>
          <a:off x="5553772" y="5257800"/>
          <a:ext cx="2590800" cy="22250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Elbow Connector 14"/>
          <p:cNvCxnSpPr/>
          <p:nvPr/>
        </p:nvCxnSpPr>
        <p:spPr>
          <a:xfrm flipV="1">
            <a:off x="3429000" y="2895600"/>
            <a:ext cx="2133600" cy="381000"/>
          </a:xfrm>
          <a:prstGeom prst="bentConnector3">
            <a:avLst>
              <a:gd name="adj1" fmla="val 7506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3429000" y="3670540"/>
            <a:ext cx="2133600" cy="1739660"/>
          </a:xfrm>
          <a:prstGeom prst="bentConnector3">
            <a:avLst>
              <a:gd name="adj1" fmla="val 75067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2376808" y="5120007"/>
            <a:ext cx="3399785" cy="1295400"/>
          </a:xfrm>
          <a:prstGeom prst="bentConnector3">
            <a:avLst>
              <a:gd name="adj1" fmla="val -239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2411373" y="5432052"/>
            <a:ext cx="3053177" cy="1017922"/>
          </a:xfrm>
          <a:prstGeom prst="bentConnector3">
            <a:avLst>
              <a:gd name="adj1" fmla="val -292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5936" y="5202349"/>
            <a:ext cx="33439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PCB is the largest individual data</a:t>
            </a:r>
            <a:br>
              <a:rPr lang="en-US" dirty="0"/>
            </a:br>
            <a:r>
              <a:rPr lang="en-US" dirty="0"/>
              <a:t>structure in the Linux kernel, with</a:t>
            </a:r>
            <a:br>
              <a:rPr lang="en-US" dirty="0"/>
            </a:br>
            <a:r>
              <a:rPr lang="en-US" dirty="0"/>
              <a:t>over a thousand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 everything done at a </a:t>
            </a:r>
            <a:br>
              <a:rPr lang="en-US" dirty="0"/>
            </a:br>
            <a:r>
              <a:rPr lang="en-US" dirty="0"/>
              <a:t>per-process level</a:t>
            </a:r>
          </a:p>
        </p:txBody>
      </p:sp>
    </p:spTree>
    <p:extLst>
      <p:ext uri="{BB962C8B-B14F-4D97-AF65-F5344CB8AC3E}">
        <p14:creationId xmlns:p14="http://schemas.microsoft.com/office/powerpoint/2010/main" val="203695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36610" y="1689663"/>
            <a:ext cx="5753100" cy="4734141"/>
            <a:chOff x="1371600" y="1683912"/>
            <a:chExt cx="5753100" cy="4734141"/>
          </a:xfrm>
        </p:grpSpPr>
        <p:sp>
          <p:nvSpPr>
            <p:cNvPr id="6" name="Rounded Rectangle 5"/>
            <p:cNvSpPr/>
            <p:nvPr/>
          </p:nvSpPr>
          <p:spPr>
            <a:xfrm>
              <a:off x="1676400" y="1989826"/>
              <a:ext cx="12954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Blocked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562600" y="1984075"/>
              <a:ext cx="12954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Ready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600450" y="4191000"/>
              <a:ext cx="12954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Running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71600" y="5486400"/>
              <a:ext cx="12954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Initialize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9300" y="5503653"/>
              <a:ext cx="12954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Finalize</a:t>
              </a:r>
            </a:p>
          </p:txBody>
        </p: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 flipV="1">
              <a:off x="2971800" y="2441275"/>
              <a:ext cx="2590800" cy="575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891646" y="3012055"/>
              <a:ext cx="708804" cy="117894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667000" y="4876800"/>
              <a:ext cx="933450" cy="6268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972050" y="4876800"/>
              <a:ext cx="857250" cy="6268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972050" y="3012055"/>
              <a:ext cx="857250" cy="133997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724400" y="2898475"/>
              <a:ext cx="828675" cy="129252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64561" y="1683912"/>
              <a:ext cx="16741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Available/</a:t>
              </a:r>
              <a:br>
                <a:rPr lang="en-US" dirty="0"/>
              </a:br>
              <a:r>
                <a:rPr lang="en-US" dirty="0"/>
                <a:t>Event Finished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22153" y="4696775"/>
              <a:ext cx="8942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Start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1716" y="4665453"/>
              <a:ext cx="8942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End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98398" y="3358874"/>
              <a:ext cx="10053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Blocks</a:t>
              </a:r>
              <a:br>
                <a:rPr lang="en-US" dirty="0"/>
              </a:br>
              <a:r>
                <a:rPr lang="en-US" dirty="0"/>
                <a:t>for Input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09021" y="2955829"/>
              <a:ext cx="1361840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dirty="0"/>
                <a:t>Scheduled onto</a:t>
              </a:r>
              <a:br>
                <a:rPr lang="en-US" dirty="0"/>
              </a:br>
              <a:r>
                <a:rPr lang="en-US" dirty="0"/>
                <a:t>processor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0051" y="3633915"/>
              <a:ext cx="1117614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dirty="0"/>
                <a:t>Scheduler</a:t>
              </a:r>
              <a:br>
                <a:rPr lang="en-US" dirty="0"/>
              </a:br>
              <a:r>
                <a:rPr lang="en-US" dirty="0"/>
                <a:t>swaps off</a:t>
              </a:r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248400" y="1689663"/>
            <a:ext cx="269676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Lifecycle of a process:</a:t>
            </a:r>
          </a:p>
          <a:p>
            <a:br>
              <a:rPr lang="en-US" sz="2000" dirty="0"/>
            </a:br>
            <a:r>
              <a:rPr lang="en-US" sz="2000" dirty="0"/>
              <a:t>Spends most of its life</a:t>
            </a:r>
            <a:br>
              <a:rPr lang="en-US" sz="2000" dirty="0"/>
            </a:br>
            <a:r>
              <a:rPr lang="en-US" sz="2000" dirty="0"/>
              <a:t>between ready and</a:t>
            </a:r>
            <a:br>
              <a:rPr lang="en-US" sz="2000" dirty="0"/>
            </a:br>
            <a:r>
              <a:rPr lang="en-US" sz="2000" dirty="0"/>
              <a:t>running.</a:t>
            </a:r>
          </a:p>
          <a:p>
            <a:endParaRPr lang="en-US" sz="2000" dirty="0"/>
          </a:p>
          <a:p>
            <a:r>
              <a:rPr lang="en-US" sz="2000" dirty="0"/>
              <a:t>When a process can’t</a:t>
            </a:r>
            <a:br>
              <a:rPr lang="en-US" sz="2000" dirty="0"/>
            </a:br>
            <a:r>
              <a:rPr lang="en-US" sz="2000" dirty="0"/>
              <a:t>continue it </a:t>
            </a:r>
            <a:r>
              <a:rPr lang="en-US" sz="2000" b="1" i="1" dirty="0"/>
              <a:t>blocks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Blocking 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“Press any key to</a:t>
            </a:r>
            <a:br>
              <a:rPr lang="en-US" sz="2000" dirty="0"/>
            </a:br>
            <a:r>
              <a:rPr lang="en-US" sz="2000" dirty="0"/>
              <a:t>continue”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Wait for hard drive</a:t>
            </a:r>
            <a:br>
              <a:rPr lang="en-US" sz="2000" dirty="0"/>
            </a:br>
            <a:r>
              <a:rPr lang="en-US" sz="2000" dirty="0"/>
              <a:t>to become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Wait for lock/</a:t>
            </a:r>
            <a:r>
              <a:rPr lang="en-US" sz="2000" dirty="0" err="1"/>
              <a:t>mutex</a:t>
            </a:r>
            <a:br>
              <a:rPr lang="en-US" sz="2000" dirty="0"/>
            </a:br>
            <a:r>
              <a:rPr lang="en-US" sz="2000" dirty="0"/>
              <a:t>to become available</a:t>
            </a:r>
          </a:p>
        </p:txBody>
      </p:sp>
    </p:spTree>
    <p:extLst>
      <p:ext uri="{BB962C8B-B14F-4D97-AF65-F5344CB8AC3E}">
        <p14:creationId xmlns:p14="http://schemas.microsoft.com/office/powerpoint/2010/main" val="74363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i="1" dirty="0"/>
              <a:t>CPU scheduler</a:t>
            </a:r>
            <a:r>
              <a:rPr lang="en-US" sz="2400" dirty="0"/>
              <a:t> shares the processor among running processes</a:t>
            </a:r>
          </a:p>
          <a:p>
            <a:r>
              <a:rPr lang="en-US" sz="2400" dirty="0"/>
              <a:t>Single processor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Multi-processor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8200" y="4953000"/>
            <a:ext cx="7162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62564" y="4419600"/>
            <a:ext cx="1143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14934" y="4419600"/>
            <a:ext cx="1143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67304" y="4419600"/>
            <a:ext cx="1143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9674" y="4419600"/>
            <a:ext cx="1143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72045" y="4419600"/>
            <a:ext cx="1143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38200" y="5867400"/>
            <a:ext cx="7162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62564" y="5334000"/>
            <a:ext cx="1143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4934" y="5334000"/>
            <a:ext cx="1143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67304" y="5334000"/>
            <a:ext cx="1143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19674" y="5334000"/>
            <a:ext cx="1143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72045" y="5334000"/>
            <a:ext cx="1143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C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38200" y="2905780"/>
            <a:ext cx="7192589" cy="599420"/>
            <a:chOff x="838200" y="2905780"/>
            <a:chExt cx="7192589" cy="59942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838200" y="3505200"/>
              <a:ext cx="7162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62564" y="2971800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14934" y="29718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B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7304" y="2971800"/>
              <a:ext cx="1143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19674" y="2971800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72045" y="29718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91245" y="2905780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…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91245" y="435358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91245" y="526798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526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1706940"/>
            <a:ext cx="7192589" cy="599420"/>
            <a:chOff x="838200" y="2905780"/>
            <a:chExt cx="7192589" cy="59942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838200" y="3505200"/>
              <a:ext cx="7162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62564" y="2971800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14934" y="29718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67304" y="2971800"/>
              <a:ext cx="1143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19674" y="2971800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72045" y="29718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91245" y="2905780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…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1976887" y="1659147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76600" y="1659147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48200" y="1659147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02547" y="1659147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2620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i="1" dirty="0"/>
              <a:t>context switch </a:t>
            </a:r>
            <a:r>
              <a:rPr lang="en-US" sz="2000" dirty="0"/>
              <a:t>occurs when the process currently executing on a processor changes.</a:t>
            </a:r>
          </a:p>
          <a:p>
            <a:r>
              <a:rPr lang="en-US" sz="2000" dirty="0"/>
              <a:t>So called because the processor context (program counter, register file) is swapped out.</a:t>
            </a:r>
          </a:p>
          <a:p>
            <a:r>
              <a:rPr lang="en-US" sz="2000" b="1" dirty="0"/>
              <a:t>Not apparent from the process point of view.</a:t>
            </a:r>
          </a:p>
          <a:p>
            <a:r>
              <a:rPr lang="en-US" sz="2000" dirty="0"/>
              <a:t>On desktop Linux, commonly happens 1000 times per second. Slower on mobile devices for better battery life.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391134" y="2344947"/>
            <a:ext cx="571501" cy="550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567562" y="2393831"/>
            <a:ext cx="394838" cy="501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48200" y="2393831"/>
            <a:ext cx="342901" cy="501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486400" y="2393831"/>
            <a:ext cx="676095" cy="550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7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 Mechanism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51334"/>
              </p:ext>
            </p:extLst>
          </p:nvPr>
        </p:nvGraphicFramePr>
        <p:xfrm>
          <a:off x="5576977" y="1706880"/>
          <a:ext cx="2590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Accounting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61581" y="1245213"/>
            <a:ext cx="360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Control Block (PCB)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94427" y="1947591"/>
            <a:ext cx="1657120" cy="1219200"/>
            <a:chOff x="762000" y="1600200"/>
            <a:chExt cx="1657120" cy="1219200"/>
          </a:xfrm>
        </p:grpSpPr>
        <p:sp>
          <p:nvSpPr>
            <p:cNvPr id="8" name="Oval 7"/>
            <p:cNvSpPr/>
            <p:nvPr/>
          </p:nvSpPr>
          <p:spPr>
            <a:xfrm>
              <a:off x="1143000" y="1905000"/>
              <a:ext cx="914400" cy="9144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600200" y="1905000"/>
              <a:ext cx="0" cy="457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617453" y="2348319"/>
              <a:ext cx="287547" cy="1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62000" y="1600200"/>
              <a:ext cx="1657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Hardware Clock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1838" y="1706878"/>
            <a:ext cx="914400" cy="1977664"/>
            <a:chOff x="3200400" y="3202168"/>
            <a:chExt cx="914400" cy="1977664"/>
          </a:xfrm>
        </p:grpSpPr>
        <p:sp>
          <p:nvSpPr>
            <p:cNvPr id="18" name="Rectangle 17"/>
            <p:cNvSpPr/>
            <p:nvPr/>
          </p:nvSpPr>
          <p:spPr>
            <a:xfrm>
              <a:off x="3200400" y="32021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CPU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0400" y="4116568"/>
              <a:ext cx="914400" cy="531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Program Counter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0400" y="4648200"/>
              <a:ext cx="914400" cy="531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Register</a:t>
              </a:r>
              <a:br>
                <a:rPr lang="en-US" sz="1600" dirty="0"/>
              </a:br>
              <a:r>
                <a:rPr lang="en-US" sz="1600" dirty="0"/>
                <a:t>File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2021457" y="2695710"/>
            <a:ext cx="1180381" cy="694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16238" y="1871391"/>
            <a:ext cx="1460740" cy="9395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130615" y="2340795"/>
            <a:ext cx="1460740" cy="9395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35916" y="3810000"/>
            <a:ext cx="8229600" cy="2514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CPU is executing process in </a:t>
            </a:r>
            <a:r>
              <a:rPr lang="en-US" sz="1600" dirty="0" err="1"/>
              <a:t>userspace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Hardware timer interrupt occurs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CPU saves PC and register file in PCB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Jumps to Interrupt Service Routine (ISR)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ISR saves other process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ISR passes control to OS scheduler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OS Scheduler picks next process to run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Loads next process state from PCB to processor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7558" y="4648199"/>
            <a:ext cx="2810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Process never knows</a:t>
            </a:r>
            <a:br>
              <a:rPr lang="en-US" sz="2400" b="1" i="1" dirty="0"/>
            </a:br>
            <a:r>
              <a:rPr lang="en-US" sz="2400" b="1" i="1" dirty="0"/>
              <a:t>it was interrupted!</a:t>
            </a:r>
          </a:p>
        </p:txBody>
      </p:sp>
    </p:spTree>
    <p:extLst>
      <p:ext uri="{BB962C8B-B14F-4D97-AF65-F5344CB8AC3E}">
        <p14:creationId xmlns:p14="http://schemas.microsoft.com/office/powerpoint/2010/main" val="176639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375</Words>
  <Application>Microsoft Office PowerPoint</Application>
  <PresentationFormat>On-screen Show (4:3)</PresentationFormat>
  <Paragraphs>122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Processes</vt:lpstr>
      <vt:lpstr>Definition</vt:lpstr>
      <vt:lpstr>Kernel Process Data Structures</vt:lpstr>
      <vt:lpstr>Process State Diagram</vt:lpstr>
      <vt:lpstr>Multi-Programming</vt:lpstr>
      <vt:lpstr>Context Switch</vt:lpstr>
      <vt:lpstr>Context Switch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74</cp:revision>
  <dcterms:created xsi:type="dcterms:W3CDTF">2016-01-21T02:03:40Z</dcterms:created>
  <dcterms:modified xsi:type="dcterms:W3CDTF">2024-02-02T14:36:12Z</dcterms:modified>
</cp:coreProperties>
</file>