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DM Sans Bold" charset="1" panose="00000000000000000000"/>
      <p:regular r:id="rId35"/>
    </p:embeddedFont>
    <p:embeddedFont>
      <p:font typeface="DM Sans" charset="1" panose="00000000000000000000"/>
      <p:regular r:id="rId36"/>
    </p:embeddedFont>
    <p:embeddedFont>
      <p:font typeface="Open Sans" charset="1" panose="00000000000000000000"/>
      <p:regular r:id="rId37"/>
    </p:embeddedFont>
    <p:embeddedFont>
      <p:font typeface="Open Sans Bold" charset="1" panose="000000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44.png" Type="http://schemas.openxmlformats.org/officeDocument/2006/relationships/image"/><Relationship Id="rId12" Target="../media/image45.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18.png" Type="http://schemas.openxmlformats.org/officeDocument/2006/relationships/image"/><Relationship Id="rId16" Target="../media/image19.svg" Type="http://schemas.openxmlformats.org/officeDocument/2006/relationships/image"/><Relationship Id="rId17" Target="../media/image31.png" Type="http://schemas.openxmlformats.org/officeDocument/2006/relationships/image"/><Relationship Id="rId18" Target="../media/image32.svg" Type="http://schemas.openxmlformats.org/officeDocument/2006/relationships/image"/><Relationship Id="rId19" Target="../media/image16.png" Type="http://schemas.openxmlformats.org/officeDocument/2006/relationships/image"/><Relationship Id="rId2" Target="../media/image1.png" Type="http://schemas.openxmlformats.org/officeDocument/2006/relationships/image"/><Relationship Id="rId20" Target="../media/image17.svg" Type="http://schemas.openxmlformats.org/officeDocument/2006/relationships/image"/><Relationship Id="rId21" Target="../media/image29.png" Type="http://schemas.openxmlformats.org/officeDocument/2006/relationships/image"/><Relationship Id="rId22" Target="../media/image30.svg" Type="http://schemas.openxmlformats.org/officeDocument/2006/relationships/image"/><Relationship Id="rId23" Target="../media/image10.png" Type="http://schemas.openxmlformats.org/officeDocument/2006/relationships/image"/><Relationship Id="rId24" Target="../media/image11.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12.png" Type="http://schemas.openxmlformats.org/officeDocument/2006/relationships/image"/><Relationship Id="rId28" Target="../media/image13.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49.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50.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51.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52.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53.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51.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54.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55.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56.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0.png" Type="http://schemas.openxmlformats.org/officeDocument/2006/relationships/image"/><Relationship Id="rId18" Target="../media/image11.svg" Type="http://schemas.openxmlformats.org/officeDocument/2006/relationships/image"/><Relationship Id="rId19" Target="../media/image12.png" Type="http://schemas.openxmlformats.org/officeDocument/2006/relationships/image"/><Relationship Id="rId2" Target="../media/image1.png" Type="http://schemas.openxmlformats.org/officeDocument/2006/relationships/image"/><Relationship Id="rId20" Target="../media/image13.sv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57.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44.png" Type="http://schemas.openxmlformats.org/officeDocument/2006/relationships/image"/><Relationship Id="rId12" Target="../media/image45.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18.png" Type="http://schemas.openxmlformats.org/officeDocument/2006/relationships/image"/><Relationship Id="rId16" Target="../media/image19.svg" Type="http://schemas.openxmlformats.org/officeDocument/2006/relationships/image"/><Relationship Id="rId17" Target="../media/image31.png" Type="http://schemas.openxmlformats.org/officeDocument/2006/relationships/image"/><Relationship Id="rId18" Target="../media/image32.svg" Type="http://schemas.openxmlformats.org/officeDocument/2006/relationships/image"/><Relationship Id="rId19" Target="../media/image16.png" Type="http://schemas.openxmlformats.org/officeDocument/2006/relationships/image"/><Relationship Id="rId2" Target="../media/image1.png" Type="http://schemas.openxmlformats.org/officeDocument/2006/relationships/image"/><Relationship Id="rId20" Target="../media/image17.svg" Type="http://schemas.openxmlformats.org/officeDocument/2006/relationships/image"/><Relationship Id="rId21" Target="../media/image29.png" Type="http://schemas.openxmlformats.org/officeDocument/2006/relationships/image"/><Relationship Id="rId22" Target="../media/image30.svg" Type="http://schemas.openxmlformats.org/officeDocument/2006/relationships/image"/><Relationship Id="rId23" Target="../media/image10.png" Type="http://schemas.openxmlformats.org/officeDocument/2006/relationships/image"/><Relationship Id="rId24" Target="../media/image11.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12.png" Type="http://schemas.openxmlformats.org/officeDocument/2006/relationships/image"/><Relationship Id="rId28" Target="../media/image13.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58.jpe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59.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60.jpe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61.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media/image6.png" Type="http://schemas.openxmlformats.org/officeDocument/2006/relationships/image"/><Relationship Id="rId16" Target="../media/image7.svg" Type="http://schemas.openxmlformats.org/officeDocument/2006/relationships/image"/><Relationship Id="rId2" Target="../media/image1.png" Type="http://schemas.openxmlformats.org/officeDocument/2006/relationships/image"/><Relationship Id="rId3" Target="../media/image62.jpeg" Type="http://schemas.openxmlformats.org/officeDocument/2006/relationships/image"/><Relationship Id="rId4" Target="../media/image63.jpe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8.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44.png" Type="http://schemas.openxmlformats.org/officeDocument/2006/relationships/image"/><Relationship Id="rId12" Target="../media/image45.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18.png" Type="http://schemas.openxmlformats.org/officeDocument/2006/relationships/image"/><Relationship Id="rId16" Target="../media/image19.svg" Type="http://schemas.openxmlformats.org/officeDocument/2006/relationships/image"/><Relationship Id="rId17" Target="../media/image31.png" Type="http://schemas.openxmlformats.org/officeDocument/2006/relationships/image"/><Relationship Id="rId18" Target="../media/image32.svg" Type="http://schemas.openxmlformats.org/officeDocument/2006/relationships/image"/><Relationship Id="rId19" Target="../media/image16.png" Type="http://schemas.openxmlformats.org/officeDocument/2006/relationships/image"/><Relationship Id="rId2" Target="../media/image1.png" Type="http://schemas.openxmlformats.org/officeDocument/2006/relationships/image"/><Relationship Id="rId20" Target="../media/image17.svg" Type="http://schemas.openxmlformats.org/officeDocument/2006/relationships/image"/><Relationship Id="rId21" Target="../media/image29.png" Type="http://schemas.openxmlformats.org/officeDocument/2006/relationships/image"/><Relationship Id="rId22" Target="../media/image30.svg" Type="http://schemas.openxmlformats.org/officeDocument/2006/relationships/image"/><Relationship Id="rId23" Target="../media/image10.png" Type="http://schemas.openxmlformats.org/officeDocument/2006/relationships/image"/><Relationship Id="rId24" Target="../media/image11.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12.png" Type="http://schemas.openxmlformats.org/officeDocument/2006/relationships/image"/><Relationship Id="rId28" Target="../media/image13.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44.png" Type="http://schemas.openxmlformats.org/officeDocument/2006/relationships/image"/><Relationship Id="rId12" Target="../media/image45.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18.png" Type="http://schemas.openxmlformats.org/officeDocument/2006/relationships/image"/><Relationship Id="rId16" Target="../media/image19.svg" Type="http://schemas.openxmlformats.org/officeDocument/2006/relationships/image"/><Relationship Id="rId17" Target="../media/image31.png" Type="http://schemas.openxmlformats.org/officeDocument/2006/relationships/image"/><Relationship Id="rId18" Target="../media/image32.svg" Type="http://schemas.openxmlformats.org/officeDocument/2006/relationships/image"/><Relationship Id="rId19" Target="../media/image16.png" Type="http://schemas.openxmlformats.org/officeDocument/2006/relationships/image"/><Relationship Id="rId2" Target="../media/image1.png" Type="http://schemas.openxmlformats.org/officeDocument/2006/relationships/image"/><Relationship Id="rId20" Target="../media/image17.svg" Type="http://schemas.openxmlformats.org/officeDocument/2006/relationships/image"/><Relationship Id="rId21" Target="../media/image29.png" Type="http://schemas.openxmlformats.org/officeDocument/2006/relationships/image"/><Relationship Id="rId22" Target="../media/image30.svg" Type="http://schemas.openxmlformats.org/officeDocument/2006/relationships/image"/><Relationship Id="rId23" Target="../media/image10.png" Type="http://schemas.openxmlformats.org/officeDocument/2006/relationships/image"/><Relationship Id="rId24" Target="../media/image11.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12.png" Type="http://schemas.openxmlformats.org/officeDocument/2006/relationships/image"/><Relationship Id="rId28" Target="../media/image13.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28.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13" Target="../media/image31.png" Type="http://schemas.openxmlformats.org/officeDocument/2006/relationships/image"/><Relationship Id="rId14" Target="../media/image32.svg" Type="http://schemas.openxmlformats.org/officeDocument/2006/relationships/image"/><Relationship Id="rId15" Target="../media/image33.png" Type="http://schemas.openxmlformats.org/officeDocument/2006/relationships/image"/><Relationship Id="rId16" Target="../media/image34.svg" Type="http://schemas.openxmlformats.org/officeDocument/2006/relationships/image"/><Relationship Id="rId17" Target="../media/image6.png" Type="http://schemas.openxmlformats.org/officeDocument/2006/relationships/image"/><Relationship Id="rId18" Target="../media/image7.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10.png" Type="http://schemas.openxmlformats.org/officeDocument/2006/relationships/image"/><Relationship Id="rId22" Target="../media/image11.svg" Type="http://schemas.openxmlformats.org/officeDocument/2006/relationships/image"/><Relationship Id="rId23" Target="../media/image35.jpe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13" Target="../media/image36.pn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12.png" Type="http://schemas.openxmlformats.org/officeDocument/2006/relationships/image"/><Relationship Id="rId17" Target="../media/image13.svg" Type="http://schemas.openxmlformats.org/officeDocument/2006/relationships/image"/><Relationship Id="rId18" Target="../media/image37.jpeg" Type="http://schemas.openxmlformats.org/officeDocument/2006/relationships/image"/><Relationship Id="rId19" Target="../media/image38.png" Type="http://schemas.openxmlformats.org/officeDocument/2006/relationships/image"/><Relationship Id="rId2" Target="../media/image1.png" Type="http://schemas.openxmlformats.org/officeDocument/2006/relationships/image"/><Relationship Id="rId20" Target="../media/image39.jpeg" Type="http://schemas.openxmlformats.org/officeDocument/2006/relationships/image"/><Relationship Id="rId21" Target="../media/image40.png" Type="http://schemas.openxmlformats.org/officeDocument/2006/relationships/image"/><Relationship Id="rId22" Target="../media/image41.jpeg" Type="http://schemas.openxmlformats.org/officeDocument/2006/relationships/image"/><Relationship Id="rId23" Target="../media/image42.jpeg" Type="http://schemas.openxmlformats.org/officeDocument/2006/relationships/image"/><Relationship Id="rId24" Target="../media/image43.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11" Target="../media/image31.png" Type="http://schemas.openxmlformats.org/officeDocument/2006/relationships/image"/><Relationship Id="rId12" Target="../media/image32.svg" Type="http://schemas.openxmlformats.org/officeDocument/2006/relationships/image"/><Relationship Id="rId13" Target="../media/image29.png" Type="http://schemas.openxmlformats.org/officeDocument/2006/relationships/image"/><Relationship Id="rId14" Target="../media/image30.svg" Type="http://schemas.openxmlformats.org/officeDocument/2006/relationships/image"/><Relationship Id="rId15" Target="../media/image10.png" Type="http://schemas.openxmlformats.org/officeDocument/2006/relationships/image"/><Relationship Id="rId16" Target="../media/image11.svg" Type="http://schemas.openxmlformats.org/officeDocument/2006/relationships/image"/><Relationship Id="rId17" Target="../media/image24.png" Type="http://schemas.openxmlformats.org/officeDocument/2006/relationships/image"/><Relationship Id="rId18" Target="../media/image25.svg" Type="http://schemas.openxmlformats.org/officeDocument/2006/relationships/image"/><Relationship Id="rId19" Target="../media/image12.png" Type="http://schemas.openxmlformats.org/officeDocument/2006/relationships/image"/><Relationship Id="rId2" Target="../media/image1.png" Type="http://schemas.openxmlformats.org/officeDocument/2006/relationships/image"/><Relationship Id="rId20" Target="../media/image13.svg" Type="http://schemas.openxmlformats.org/officeDocument/2006/relationships/image"/><Relationship Id="rId21" Target="../media/image46.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4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44.png" Type="http://schemas.openxmlformats.org/officeDocument/2006/relationships/image"/><Relationship Id="rId12" Target="../media/image45.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18.png" Type="http://schemas.openxmlformats.org/officeDocument/2006/relationships/image"/><Relationship Id="rId16" Target="../media/image19.svg" Type="http://schemas.openxmlformats.org/officeDocument/2006/relationships/image"/><Relationship Id="rId17" Target="../media/image31.png" Type="http://schemas.openxmlformats.org/officeDocument/2006/relationships/image"/><Relationship Id="rId18" Target="../media/image32.svg" Type="http://schemas.openxmlformats.org/officeDocument/2006/relationships/image"/><Relationship Id="rId19" Target="../media/image16.png" Type="http://schemas.openxmlformats.org/officeDocument/2006/relationships/image"/><Relationship Id="rId2" Target="../media/image1.png" Type="http://schemas.openxmlformats.org/officeDocument/2006/relationships/image"/><Relationship Id="rId20" Target="../media/image17.svg" Type="http://schemas.openxmlformats.org/officeDocument/2006/relationships/image"/><Relationship Id="rId21" Target="../media/image29.png" Type="http://schemas.openxmlformats.org/officeDocument/2006/relationships/image"/><Relationship Id="rId22" Target="../media/image30.svg" Type="http://schemas.openxmlformats.org/officeDocument/2006/relationships/image"/><Relationship Id="rId23" Target="../media/image10.png" Type="http://schemas.openxmlformats.org/officeDocument/2006/relationships/image"/><Relationship Id="rId24" Target="../media/image11.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12.png" Type="http://schemas.openxmlformats.org/officeDocument/2006/relationships/image"/><Relationship Id="rId28" Target="../media/image13.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2" Target="../media/image1.png" Type="http://schemas.openxmlformats.org/officeDocument/2006/relationships/image"/><Relationship Id="rId3" Target="../media/image47.png" Type="http://schemas.openxmlformats.org/officeDocument/2006/relationships/image"/><Relationship Id="rId4" Target="../media/image4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54370" y="7365463"/>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2031765" y="3746894"/>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6436325" y="-815989"/>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3032778" y="6799948"/>
            <a:ext cx="5274272" cy="3629889"/>
          </a:xfrm>
          <a:custGeom>
            <a:avLst/>
            <a:gdLst/>
            <a:ahLst/>
            <a:cxnLst/>
            <a:rect r="r" b="b" t="t" l="l"/>
            <a:pathLst>
              <a:path h="3629889" w="5274272">
                <a:moveTo>
                  <a:pt x="0" y="0"/>
                </a:moveTo>
                <a:lnTo>
                  <a:pt x="5274272" y="0"/>
                </a:lnTo>
                <a:lnTo>
                  <a:pt x="5274272" y="3629889"/>
                </a:lnTo>
                <a:lnTo>
                  <a:pt x="0" y="362988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0" id="10"/>
          <p:cNvSpPr txBox="true"/>
          <p:nvPr/>
        </p:nvSpPr>
        <p:spPr>
          <a:xfrm rot="0">
            <a:off x="2407351" y="3472899"/>
            <a:ext cx="12739335" cy="2040612"/>
          </a:xfrm>
          <a:prstGeom prst="rect">
            <a:avLst/>
          </a:prstGeom>
        </p:spPr>
        <p:txBody>
          <a:bodyPr anchor="t" rtlCol="false" tIns="0" lIns="0" bIns="0" rIns="0">
            <a:spAutoFit/>
          </a:bodyPr>
          <a:lstStyle/>
          <a:p>
            <a:pPr algn="ctr">
              <a:lnSpc>
                <a:spcPts val="7871"/>
              </a:lnSpc>
            </a:pPr>
            <a:r>
              <a:rPr lang="en-US" sz="8199">
                <a:solidFill>
                  <a:srgbClr val="000000"/>
                </a:solidFill>
                <a:latin typeface="DM Sans Bold"/>
                <a:ea typeface="DM Sans Bold"/>
                <a:cs typeface="DM Sans Bold"/>
                <a:sym typeface="DM Sans Bold"/>
              </a:rPr>
              <a:t>TITANIC SURVIVAL PREDICTION </a:t>
            </a:r>
          </a:p>
        </p:txBody>
      </p:sp>
      <p:sp>
        <p:nvSpPr>
          <p:cNvPr name="Freeform 11" id="11"/>
          <p:cNvSpPr/>
          <p:nvPr/>
        </p:nvSpPr>
        <p:spPr>
          <a:xfrm flipH="false" flipV="false" rot="-5400000">
            <a:off x="16634815" y="3513296"/>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7651802" y="9316628"/>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TextBox 15" id="15"/>
          <p:cNvSpPr txBox="true"/>
          <p:nvPr/>
        </p:nvSpPr>
        <p:spPr>
          <a:xfrm rot="0">
            <a:off x="4547121" y="5641903"/>
            <a:ext cx="8459795" cy="578026"/>
          </a:xfrm>
          <a:prstGeom prst="rect">
            <a:avLst/>
          </a:prstGeom>
        </p:spPr>
        <p:txBody>
          <a:bodyPr anchor="t" rtlCol="false" tIns="0" lIns="0" bIns="0" rIns="0">
            <a:spAutoFit/>
          </a:bodyPr>
          <a:lstStyle/>
          <a:p>
            <a:pPr algn="ctr">
              <a:lnSpc>
                <a:spcPts val="4381"/>
              </a:lnSpc>
            </a:pPr>
            <a:r>
              <a:rPr lang="en-US" sz="4381" spc="-87">
                <a:solidFill>
                  <a:srgbClr val="100F0D"/>
                </a:solidFill>
                <a:latin typeface="DM Sans Bold"/>
                <a:ea typeface="DM Sans Bold"/>
                <a:cs typeface="DM Sans Bold"/>
                <a:sym typeface="DM Sans Bold"/>
              </a:rPr>
              <a:t>MACHINE LEARNING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2224000" y="2797569"/>
            <a:ext cx="13699934" cy="4471190"/>
            <a:chOff x="0" y="0"/>
            <a:chExt cx="3608213" cy="1177597"/>
          </a:xfrm>
        </p:grpSpPr>
        <p:sp>
          <p:nvSpPr>
            <p:cNvPr name="Freeform 4" id="4"/>
            <p:cNvSpPr/>
            <p:nvPr/>
          </p:nvSpPr>
          <p:spPr>
            <a:xfrm flipH="false" flipV="false" rot="0">
              <a:off x="0" y="0"/>
              <a:ext cx="3608213" cy="1177597"/>
            </a:xfrm>
            <a:custGeom>
              <a:avLst/>
              <a:gdLst/>
              <a:ahLst/>
              <a:cxnLst/>
              <a:rect r="r" b="b" t="t" l="l"/>
              <a:pathLst>
                <a:path h="1177597" w="3608213">
                  <a:moveTo>
                    <a:pt x="0" y="0"/>
                  </a:moveTo>
                  <a:lnTo>
                    <a:pt x="3608213" y="0"/>
                  </a:lnTo>
                  <a:lnTo>
                    <a:pt x="3608213" y="1177597"/>
                  </a:lnTo>
                  <a:lnTo>
                    <a:pt x="0" y="1177597"/>
                  </a:lnTo>
                  <a:close/>
                </a:path>
              </a:pathLst>
            </a:custGeom>
            <a:solidFill>
              <a:srgbClr val="4D96E8"/>
            </a:solidFill>
          </p:spPr>
        </p:sp>
        <p:sp>
          <p:nvSpPr>
            <p:cNvPr name="TextBox 5" id="5"/>
            <p:cNvSpPr txBox="true"/>
            <p:nvPr/>
          </p:nvSpPr>
          <p:spPr>
            <a:xfrm>
              <a:off x="0" y="-38100"/>
              <a:ext cx="3608213" cy="121569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745354" y="3460169"/>
            <a:ext cx="12657226" cy="3086100"/>
            <a:chOff x="0" y="0"/>
            <a:chExt cx="3333590" cy="812800"/>
          </a:xfrm>
        </p:grpSpPr>
        <p:sp>
          <p:nvSpPr>
            <p:cNvPr name="Freeform 7" id="7"/>
            <p:cNvSpPr/>
            <p:nvPr/>
          </p:nvSpPr>
          <p:spPr>
            <a:xfrm flipH="false" flipV="false" rot="0">
              <a:off x="0" y="0"/>
              <a:ext cx="3333590" cy="812800"/>
            </a:xfrm>
            <a:custGeom>
              <a:avLst/>
              <a:gdLst/>
              <a:ahLst/>
              <a:cxnLst/>
              <a:rect r="r" b="b" t="t" l="l"/>
              <a:pathLst>
                <a:path h="812800" w="3333590">
                  <a:moveTo>
                    <a:pt x="0" y="0"/>
                  </a:moveTo>
                  <a:lnTo>
                    <a:pt x="3333590" y="0"/>
                  </a:lnTo>
                  <a:lnTo>
                    <a:pt x="3333590" y="812800"/>
                  </a:lnTo>
                  <a:lnTo>
                    <a:pt x="0" y="812800"/>
                  </a:lnTo>
                  <a:close/>
                </a:path>
              </a:pathLst>
            </a:custGeom>
            <a:solidFill>
              <a:srgbClr val="8AB7E2"/>
            </a:solidFill>
          </p:spPr>
        </p:sp>
        <p:sp>
          <p:nvSpPr>
            <p:cNvPr name="TextBox 8" id="8"/>
            <p:cNvSpPr txBox="true"/>
            <p:nvPr/>
          </p:nvSpPr>
          <p:spPr>
            <a:xfrm>
              <a:off x="0" y="-38100"/>
              <a:ext cx="3333590" cy="85090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853990" y="3689426"/>
            <a:ext cx="12459005" cy="2689073"/>
          </a:xfrm>
          <a:prstGeom prst="rect">
            <a:avLst/>
          </a:prstGeom>
        </p:spPr>
        <p:txBody>
          <a:bodyPr anchor="t" rtlCol="false" tIns="0" lIns="0" bIns="0" rIns="0">
            <a:spAutoFit/>
          </a:bodyPr>
          <a:lstStyle/>
          <a:p>
            <a:pPr algn="ctr">
              <a:lnSpc>
                <a:spcPts val="10858"/>
              </a:lnSpc>
            </a:pPr>
            <a:r>
              <a:rPr lang="en-US" sz="7755">
                <a:solidFill>
                  <a:srgbClr val="000000"/>
                </a:solidFill>
                <a:latin typeface="DM Sans Bold"/>
                <a:ea typeface="DM Sans Bold"/>
                <a:cs typeface="DM Sans Bold"/>
                <a:sym typeface="DM Sans Bold"/>
              </a:rPr>
              <a:t>Exploratory Data Analysis (EDA)</a:t>
            </a:r>
          </a:p>
        </p:txBody>
      </p:sp>
      <p:sp>
        <p:nvSpPr>
          <p:cNvPr name="Freeform 10" id="10"/>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3" id="13"/>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4" id="14"/>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5" id="15"/>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6" id="16"/>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7" id="17"/>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8" id="18"/>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9" id="19"/>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20" id="20"/>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21" id="21"/>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22" id="22"/>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7745573">
            <a:off x="-4133589" y="11106425"/>
            <a:ext cx="6586395" cy="2247607"/>
          </a:xfrm>
          <a:custGeom>
            <a:avLst/>
            <a:gdLst/>
            <a:ahLst/>
            <a:cxnLst/>
            <a:rect r="r" b="b" t="t" l="l"/>
            <a:pathLst>
              <a:path h="2247607" w="6586395">
                <a:moveTo>
                  <a:pt x="0" y="0"/>
                </a:moveTo>
                <a:lnTo>
                  <a:pt x="6586395" y="0"/>
                </a:lnTo>
                <a:lnTo>
                  <a:pt x="6586395" y="2247607"/>
                </a:lnTo>
                <a:lnTo>
                  <a:pt x="0" y="22476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5655164" y="-1320668"/>
            <a:ext cx="1996345" cy="2149497"/>
          </a:xfrm>
          <a:custGeom>
            <a:avLst/>
            <a:gdLst/>
            <a:ahLst/>
            <a:cxnLst/>
            <a:rect r="r" b="b" t="t" l="l"/>
            <a:pathLst>
              <a:path h="2149497" w="1996345">
                <a:moveTo>
                  <a:pt x="0" y="0"/>
                </a:moveTo>
                <a:lnTo>
                  <a:pt x="1996345" y="0"/>
                </a:lnTo>
                <a:lnTo>
                  <a:pt x="1996345" y="2149496"/>
                </a:lnTo>
                <a:lnTo>
                  <a:pt x="0" y="2149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986843" y="8829538"/>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246433" y="3449909"/>
            <a:ext cx="9336330" cy="5103610"/>
          </a:xfrm>
          <a:custGeom>
            <a:avLst/>
            <a:gdLst/>
            <a:ahLst/>
            <a:cxnLst/>
            <a:rect r="r" b="b" t="t" l="l"/>
            <a:pathLst>
              <a:path h="5103610" w="9336330">
                <a:moveTo>
                  <a:pt x="0" y="0"/>
                </a:moveTo>
                <a:lnTo>
                  <a:pt x="9336329" y="0"/>
                </a:lnTo>
                <a:lnTo>
                  <a:pt x="9336329" y="5103611"/>
                </a:lnTo>
                <a:lnTo>
                  <a:pt x="0" y="5103611"/>
                </a:lnTo>
                <a:lnTo>
                  <a:pt x="0" y="0"/>
                </a:lnTo>
                <a:close/>
              </a:path>
            </a:pathLst>
          </a:custGeom>
          <a:blipFill>
            <a:blip r:embed="rId15"/>
            <a:stretch>
              <a:fillRect l="0" t="0" r="0" b="0"/>
            </a:stretch>
          </a:blipFill>
        </p:spPr>
      </p:sp>
      <p:sp>
        <p:nvSpPr>
          <p:cNvPr name="TextBox 10" id="10"/>
          <p:cNvSpPr txBox="true"/>
          <p:nvPr/>
        </p:nvSpPr>
        <p:spPr>
          <a:xfrm rot="0">
            <a:off x="11017947" y="3579606"/>
            <a:ext cx="6241353" cy="4488180"/>
          </a:xfrm>
          <a:prstGeom prst="rect">
            <a:avLst/>
          </a:prstGeom>
        </p:spPr>
        <p:txBody>
          <a:bodyPr anchor="t" rtlCol="false" tIns="0" lIns="0" bIns="0" rIns="0">
            <a:spAutoFit/>
          </a:bodyPr>
          <a:lstStyle/>
          <a:p>
            <a:pPr algn="just" marL="518157" indent="-259078" lvl="1">
              <a:lnSpc>
                <a:spcPts val="3239"/>
              </a:lnSpc>
              <a:buFont typeface="Arial"/>
              <a:buChar char="•"/>
            </a:pPr>
            <a:r>
              <a:rPr lang="en-US" sz="2399" spc="143">
                <a:solidFill>
                  <a:srgbClr val="000000"/>
                </a:solidFill>
                <a:latin typeface="Open Sans"/>
                <a:ea typeface="Open Sans"/>
                <a:cs typeface="Open Sans"/>
                <a:sym typeface="Open Sans"/>
              </a:rPr>
              <a:t>These histograms are </a:t>
            </a:r>
            <a:r>
              <a:rPr lang="en-US" sz="2399" spc="143">
                <a:solidFill>
                  <a:srgbClr val="000000"/>
                </a:solidFill>
                <a:latin typeface="Open Sans Bold"/>
                <a:ea typeface="Open Sans Bold"/>
                <a:cs typeface="Open Sans Bold"/>
                <a:sym typeface="Open Sans Bold"/>
              </a:rPr>
              <a:t>normally distributed</a:t>
            </a:r>
            <a:r>
              <a:rPr lang="en-US" sz="2399" spc="143">
                <a:solidFill>
                  <a:srgbClr val="000000"/>
                </a:solidFill>
                <a:latin typeface="Open Sans"/>
                <a:ea typeface="Open Sans"/>
                <a:cs typeface="Open Sans"/>
                <a:sym typeface="Open Sans"/>
              </a:rPr>
              <a:t>.</a:t>
            </a:r>
          </a:p>
          <a:p>
            <a:pPr algn="just">
              <a:lnSpc>
                <a:spcPts val="3239"/>
              </a:lnSpc>
            </a:pPr>
          </a:p>
          <a:p>
            <a:pPr algn="just" marL="518157" indent="-259078" lvl="1">
              <a:lnSpc>
                <a:spcPts val="3239"/>
              </a:lnSpc>
              <a:buFont typeface="Arial"/>
              <a:buChar char="•"/>
            </a:pPr>
            <a:r>
              <a:rPr lang="en-US" sz="2399" spc="143">
                <a:solidFill>
                  <a:srgbClr val="000000"/>
                </a:solidFill>
                <a:latin typeface="Open Sans Bold"/>
                <a:ea typeface="Open Sans Bold"/>
                <a:cs typeface="Open Sans Bold"/>
                <a:sym typeface="Open Sans Bold"/>
              </a:rPr>
              <a:t>Blue histogram</a:t>
            </a:r>
            <a:r>
              <a:rPr lang="en-US" sz="2399" spc="143">
                <a:solidFill>
                  <a:srgbClr val="000000"/>
                </a:solidFill>
                <a:latin typeface="Open Sans"/>
                <a:ea typeface="Open Sans"/>
                <a:cs typeface="Open Sans"/>
                <a:sym typeface="Open Sans"/>
              </a:rPr>
              <a:t> represents the density of passengers who </a:t>
            </a:r>
            <a:r>
              <a:rPr lang="en-US" sz="2399" spc="143">
                <a:solidFill>
                  <a:srgbClr val="000000"/>
                </a:solidFill>
                <a:latin typeface="Open Sans Bold"/>
                <a:ea typeface="Open Sans Bold"/>
                <a:cs typeface="Open Sans Bold"/>
                <a:sym typeface="Open Sans Bold"/>
              </a:rPr>
              <a:t>did not survive</a:t>
            </a:r>
            <a:r>
              <a:rPr lang="en-US" sz="2399" spc="143">
                <a:solidFill>
                  <a:srgbClr val="000000"/>
                </a:solidFill>
                <a:latin typeface="Open Sans"/>
                <a:ea typeface="Open Sans"/>
                <a:cs typeface="Open Sans"/>
                <a:sym typeface="Open Sans"/>
              </a:rPr>
              <a:t>.</a:t>
            </a:r>
          </a:p>
          <a:p>
            <a:pPr algn="just">
              <a:lnSpc>
                <a:spcPts val="3239"/>
              </a:lnSpc>
            </a:pPr>
          </a:p>
          <a:p>
            <a:pPr algn="just" marL="518157" indent="-259078" lvl="1">
              <a:lnSpc>
                <a:spcPts val="3239"/>
              </a:lnSpc>
              <a:buFont typeface="Arial"/>
              <a:buChar char="•"/>
            </a:pPr>
            <a:r>
              <a:rPr lang="en-US" sz="2399" spc="143">
                <a:solidFill>
                  <a:srgbClr val="000000"/>
                </a:solidFill>
                <a:latin typeface="Open Sans Bold"/>
                <a:ea typeface="Open Sans Bold"/>
                <a:cs typeface="Open Sans Bold"/>
                <a:sym typeface="Open Sans Bold"/>
              </a:rPr>
              <a:t>Orange histogram</a:t>
            </a:r>
            <a:r>
              <a:rPr lang="en-US" sz="2399" spc="143">
                <a:solidFill>
                  <a:srgbClr val="000000"/>
                </a:solidFill>
                <a:latin typeface="Open Sans"/>
                <a:ea typeface="Open Sans"/>
                <a:cs typeface="Open Sans"/>
                <a:sym typeface="Open Sans"/>
              </a:rPr>
              <a:t> represents the density of passengers who </a:t>
            </a:r>
            <a:r>
              <a:rPr lang="en-US" sz="2399" spc="143">
                <a:solidFill>
                  <a:srgbClr val="000000"/>
                </a:solidFill>
                <a:latin typeface="Open Sans Bold"/>
                <a:ea typeface="Open Sans Bold"/>
                <a:cs typeface="Open Sans Bold"/>
                <a:sym typeface="Open Sans Bold"/>
              </a:rPr>
              <a:t>survived</a:t>
            </a:r>
            <a:r>
              <a:rPr lang="en-US" sz="2399" spc="143">
                <a:solidFill>
                  <a:srgbClr val="000000"/>
                </a:solidFill>
                <a:latin typeface="Open Sans"/>
                <a:ea typeface="Open Sans"/>
                <a:cs typeface="Open Sans"/>
                <a:sym typeface="Open Sans"/>
              </a:rPr>
              <a:t>.</a:t>
            </a:r>
          </a:p>
          <a:p>
            <a:pPr algn="just" marL="0" indent="0" lvl="0">
              <a:lnSpc>
                <a:spcPts val="3239"/>
              </a:lnSpc>
              <a:spcBef>
                <a:spcPct val="0"/>
              </a:spcBef>
            </a:pPr>
          </a:p>
        </p:txBody>
      </p:sp>
      <p:sp>
        <p:nvSpPr>
          <p:cNvPr name="TextBox 11" id="11"/>
          <p:cNvSpPr txBox="true"/>
          <p:nvPr/>
        </p:nvSpPr>
        <p:spPr>
          <a:xfrm rot="0">
            <a:off x="1028700" y="1233122"/>
            <a:ext cx="15835391" cy="883287"/>
          </a:xfrm>
          <a:prstGeom prst="rect">
            <a:avLst/>
          </a:prstGeom>
        </p:spPr>
        <p:txBody>
          <a:bodyPr anchor="t" rtlCol="false" tIns="0" lIns="0" bIns="0" rIns="0">
            <a:spAutoFit/>
          </a:bodyPr>
          <a:lstStyle/>
          <a:p>
            <a:pPr algn="ctr">
              <a:lnSpc>
                <a:spcPts val="3395"/>
              </a:lnSpc>
            </a:pPr>
            <a:r>
              <a:rPr lang="en-US" sz="3500">
                <a:solidFill>
                  <a:srgbClr val="000000"/>
                </a:solidFill>
                <a:latin typeface="DM Sans Bold"/>
                <a:ea typeface="DM Sans Bold"/>
                <a:cs typeface="DM Sans Bold"/>
                <a:sym typeface="DM Sans Bold"/>
              </a:rPr>
              <a:t>Create a Histogram to See the Distribution by Age of Survivors and Non-Survivors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7745573">
            <a:off x="-3775645" y="10554004"/>
            <a:ext cx="6586395" cy="2247607"/>
          </a:xfrm>
          <a:custGeom>
            <a:avLst/>
            <a:gdLst/>
            <a:ahLst/>
            <a:cxnLst/>
            <a:rect r="r" b="b" t="t" l="l"/>
            <a:pathLst>
              <a:path h="2247607" w="6586395">
                <a:moveTo>
                  <a:pt x="0" y="0"/>
                </a:moveTo>
                <a:lnTo>
                  <a:pt x="6586396" y="0"/>
                </a:lnTo>
                <a:lnTo>
                  <a:pt x="6586396" y="2247607"/>
                </a:lnTo>
                <a:lnTo>
                  <a:pt x="0" y="22476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5655164" y="-1320668"/>
            <a:ext cx="1996345" cy="2149497"/>
          </a:xfrm>
          <a:custGeom>
            <a:avLst/>
            <a:gdLst/>
            <a:ahLst/>
            <a:cxnLst/>
            <a:rect r="r" b="b" t="t" l="l"/>
            <a:pathLst>
              <a:path h="2149497" w="1996345">
                <a:moveTo>
                  <a:pt x="0" y="0"/>
                </a:moveTo>
                <a:lnTo>
                  <a:pt x="1996345" y="0"/>
                </a:lnTo>
                <a:lnTo>
                  <a:pt x="1996345" y="2149496"/>
                </a:lnTo>
                <a:lnTo>
                  <a:pt x="0" y="2149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655164" y="8767287"/>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226305" y="2989786"/>
            <a:ext cx="7716297" cy="6121686"/>
          </a:xfrm>
          <a:custGeom>
            <a:avLst/>
            <a:gdLst/>
            <a:ahLst/>
            <a:cxnLst/>
            <a:rect r="r" b="b" t="t" l="l"/>
            <a:pathLst>
              <a:path h="6121686" w="7716297">
                <a:moveTo>
                  <a:pt x="0" y="0"/>
                </a:moveTo>
                <a:lnTo>
                  <a:pt x="7716297" y="0"/>
                </a:lnTo>
                <a:lnTo>
                  <a:pt x="7716297" y="6121686"/>
                </a:lnTo>
                <a:lnTo>
                  <a:pt x="0" y="6121686"/>
                </a:lnTo>
                <a:lnTo>
                  <a:pt x="0" y="0"/>
                </a:lnTo>
                <a:close/>
              </a:path>
            </a:pathLst>
          </a:custGeom>
          <a:blipFill>
            <a:blip r:embed="rId15"/>
            <a:stretch>
              <a:fillRect l="0" t="0" r="0" b="0"/>
            </a:stretch>
          </a:blipFill>
        </p:spPr>
      </p:sp>
      <p:sp>
        <p:nvSpPr>
          <p:cNvPr name="TextBox 10" id="10"/>
          <p:cNvSpPr txBox="true"/>
          <p:nvPr/>
        </p:nvSpPr>
        <p:spPr>
          <a:xfrm rot="0">
            <a:off x="9180083" y="3452394"/>
            <a:ext cx="7974989" cy="4825874"/>
          </a:xfrm>
          <a:prstGeom prst="rect">
            <a:avLst/>
          </a:prstGeom>
        </p:spPr>
        <p:txBody>
          <a:bodyPr anchor="t" rtlCol="false" tIns="0" lIns="0" bIns="0" rIns="0">
            <a:spAutoFit/>
          </a:bodyPr>
          <a:lstStyle/>
          <a:p>
            <a:pPr algn="just" marL="474978" indent="-237489" lvl="1">
              <a:lnSpc>
                <a:spcPts val="3453"/>
              </a:lnSpc>
              <a:buFont typeface="Arial"/>
              <a:buChar char="•"/>
            </a:pPr>
            <a:r>
              <a:rPr lang="en-US" sz="2199">
                <a:solidFill>
                  <a:srgbClr val="000000"/>
                </a:solidFill>
                <a:latin typeface="Open Sans"/>
                <a:ea typeface="Open Sans"/>
                <a:cs typeface="Open Sans"/>
                <a:sym typeface="Open Sans"/>
              </a:rPr>
              <a:t>This histogram </a:t>
            </a:r>
            <a:r>
              <a:rPr lang="en-US" sz="2199">
                <a:solidFill>
                  <a:srgbClr val="000000"/>
                </a:solidFill>
                <a:latin typeface="Open Sans Bold"/>
                <a:ea typeface="Open Sans Bold"/>
                <a:cs typeface="Open Sans Bold"/>
                <a:sym typeface="Open Sans Bold"/>
              </a:rPr>
              <a:t>compares the survival and non-survival rates based on age</a:t>
            </a:r>
            <a:r>
              <a:rPr lang="en-US" sz="2199">
                <a:solidFill>
                  <a:srgbClr val="000000"/>
                </a:solidFill>
                <a:latin typeface="Open Sans"/>
                <a:ea typeface="Open Sans"/>
                <a:cs typeface="Open Sans"/>
                <a:sym typeface="Open Sans"/>
              </a:rPr>
              <a:t>. We can see the difference in these two histograms if we are combining them.</a:t>
            </a:r>
          </a:p>
          <a:p>
            <a:pPr algn="just" marL="474978" indent="-237489" lvl="1">
              <a:lnSpc>
                <a:spcPts val="3453"/>
              </a:lnSpc>
              <a:buFont typeface="Arial"/>
              <a:buChar char="•"/>
            </a:pPr>
            <a:r>
              <a:rPr lang="en-US" sz="2199">
                <a:solidFill>
                  <a:srgbClr val="000000"/>
                </a:solidFill>
                <a:latin typeface="Open Sans"/>
                <a:ea typeface="Open Sans"/>
                <a:cs typeface="Open Sans"/>
                <a:sym typeface="Open Sans"/>
              </a:rPr>
              <a:t>The highest blue bar </a:t>
            </a:r>
            <a:r>
              <a:rPr lang="en-US" sz="2199">
                <a:solidFill>
                  <a:srgbClr val="000000"/>
                </a:solidFill>
                <a:latin typeface="Open Sans Bold"/>
                <a:ea typeface="Open Sans Bold"/>
                <a:cs typeface="Open Sans Bold"/>
                <a:sym typeface="Open Sans Bold"/>
              </a:rPr>
              <a:t>at around age 30</a:t>
            </a:r>
            <a:r>
              <a:rPr lang="en-US" sz="2199">
                <a:solidFill>
                  <a:srgbClr val="000000"/>
                </a:solidFill>
                <a:latin typeface="Open Sans"/>
                <a:ea typeface="Open Sans"/>
                <a:cs typeface="Open Sans"/>
                <a:sym typeface="Open Sans"/>
              </a:rPr>
              <a:t> indicates </a:t>
            </a:r>
            <a:r>
              <a:rPr lang="en-US" sz="2199">
                <a:solidFill>
                  <a:srgbClr val="000000"/>
                </a:solidFill>
                <a:latin typeface="Open Sans Bold"/>
                <a:ea typeface="Open Sans Bold"/>
                <a:cs typeface="Open Sans Bold"/>
                <a:sym typeface="Open Sans Bold"/>
              </a:rPr>
              <a:t>that most passengers</a:t>
            </a:r>
            <a:r>
              <a:rPr lang="en-US" sz="2199">
                <a:solidFill>
                  <a:srgbClr val="000000"/>
                </a:solidFill>
                <a:latin typeface="Open Sans"/>
                <a:ea typeface="Open Sans"/>
                <a:cs typeface="Open Sans"/>
                <a:sym typeface="Open Sans"/>
              </a:rPr>
              <a:t> who </a:t>
            </a:r>
            <a:r>
              <a:rPr lang="en-US" sz="2199">
                <a:solidFill>
                  <a:srgbClr val="000000"/>
                </a:solidFill>
                <a:latin typeface="Open Sans Bold"/>
                <a:ea typeface="Open Sans Bold"/>
                <a:cs typeface="Open Sans Bold"/>
                <a:sym typeface="Open Sans Bold"/>
              </a:rPr>
              <a:t>did not survive</a:t>
            </a:r>
            <a:r>
              <a:rPr lang="en-US" sz="2199">
                <a:solidFill>
                  <a:srgbClr val="000000"/>
                </a:solidFill>
                <a:latin typeface="Open Sans"/>
                <a:ea typeface="Open Sans"/>
                <a:cs typeface="Open Sans"/>
                <a:sym typeface="Open Sans"/>
              </a:rPr>
              <a:t> were around this age.</a:t>
            </a:r>
          </a:p>
          <a:p>
            <a:pPr algn="just" marL="474978" indent="-237489" lvl="1">
              <a:lnSpc>
                <a:spcPts val="3453"/>
              </a:lnSpc>
              <a:buFont typeface="Arial"/>
              <a:buChar char="•"/>
            </a:pPr>
            <a:r>
              <a:rPr lang="en-US" sz="2199">
                <a:solidFill>
                  <a:srgbClr val="000000"/>
                </a:solidFill>
                <a:latin typeface="Open Sans"/>
                <a:ea typeface="Open Sans"/>
                <a:cs typeface="Open Sans"/>
                <a:sym typeface="Open Sans"/>
              </a:rPr>
              <a:t>The highest orange bar on the left are </a:t>
            </a:r>
            <a:r>
              <a:rPr lang="en-US" sz="2199">
                <a:solidFill>
                  <a:srgbClr val="000000"/>
                </a:solidFill>
                <a:latin typeface="Open Sans Bold"/>
                <a:ea typeface="Open Sans Bold"/>
                <a:cs typeface="Open Sans Bold"/>
                <a:sym typeface="Open Sans Bold"/>
              </a:rPr>
              <a:t>Children </a:t>
            </a:r>
            <a:r>
              <a:rPr lang="en-US" sz="2199">
                <a:solidFill>
                  <a:srgbClr val="000000"/>
                </a:solidFill>
                <a:latin typeface="Open Sans"/>
                <a:ea typeface="Open Sans"/>
                <a:cs typeface="Open Sans"/>
                <a:sym typeface="Open Sans"/>
              </a:rPr>
              <a:t>and </a:t>
            </a:r>
            <a:r>
              <a:rPr lang="en-US" sz="2199">
                <a:solidFill>
                  <a:srgbClr val="000000"/>
                </a:solidFill>
                <a:latin typeface="Open Sans Bold"/>
                <a:ea typeface="Open Sans Bold"/>
                <a:cs typeface="Open Sans Bold"/>
                <a:sym typeface="Open Sans Bold"/>
              </a:rPr>
              <a:t>mostly under 10 years old</a:t>
            </a:r>
            <a:r>
              <a:rPr lang="en-US" sz="2199">
                <a:solidFill>
                  <a:srgbClr val="000000"/>
                </a:solidFill>
                <a:latin typeface="Open Sans"/>
                <a:ea typeface="Open Sans"/>
                <a:cs typeface="Open Sans"/>
                <a:sym typeface="Open Sans"/>
              </a:rPr>
              <a:t>. </a:t>
            </a:r>
          </a:p>
          <a:p>
            <a:pPr algn="just" marL="474978" indent="-237489" lvl="1">
              <a:lnSpc>
                <a:spcPts val="3453"/>
              </a:lnSpc>
              <a:buFont typeface="Arial"/>
              <a:buChar char="•"/>
            </a:pPr>
            <a:r>
              <a:rPr lang="en-US" sz="2199">
                <a:solidFill>
                  <a:srgbClr val="000000"/>
                </a:solidFill>
                <a:latin typeface="Open Sans Bold"/>
                <a:ea typeface="Open Sans Bold"/>
                <a:cs typeface="Open Sans Bold"/>
                <a:sym typeface="Open Sans Bold"/>
              </a:rPr>
              <a:t>Children were more likely to survive</a:t>
            </a:r>
            <a:r>
              <a:rPr lang="en-US" sz="2199">
                <a:solidFill>
                  <a:srgbClr val="000000"/>
                </a:solidFill>
                <a:latin typeface="Open Sans"/>
                <a:ea typeface="Open Sans"/>
                <a:cs typeface="Open Sans"/>
                <a:sym typeface="Open Sans"/>
              </a:rPr>
              <a:t>, possibly because they were prioritized for rescue.</a:t>
            </a:r>
          </a:p>
          <a:p>
            <a:pPr algn="just">
              <a:lnSpc>
                <a:spcPts val="3767"/>
              </a:lnSpc>
            </a:pPr>
          </a:p>
        </p:txBody>
      </p:sp>
      <p:sp>
        <p:nvSpPr>
          <p:cNvPr name="TextBox 11" id="11"/>
          <p:cNvSpPr txBox="true"/>
          <p:nvPr/>
        </p:nvSpPr>
        <p:spPr>
          <a:xfrm rot="0">
            <a:off x="1226305" y="1261749"/>
            <a:ext cx="15835391" cy="883287"/>
          </a:xfrm>
          <a:prstGeom prst="rect">
            <a:avLst/>
          </a:prstGeom>
        </p:spPr>
        <p:txBody>
          <a:bodyPr anchor="t" rtlCol="false" tIns="0" lIns="0" bIns="0" rIns="0">
            <a:spAutoFit/>
          </a:bodyPr>
          <a:lstStyle/>
          <a:p>
            <a:pPr algn="ctr">
              <a:lnSpc>
                <a:spcPts val="3395"/>
              </a:lnSpc>
            </a:pPr>
            <a:r>
              <a:rPr lang="en-US" sz="3500">
                <a:solidFill>
                  <a:srgbClr val="000000"/>
                </a:solidFill>
                <a:latin typeface="DM Sans Bold"/>
                <a:ea typeface="DM Sans Bold"/>
                <a:cs typeface="DM Sans Bold"/>
                <a:sym typeface="DM Sans Bold"/>
              </a:rPr>
              <a:t>Combine a Histogram to See the Distribution by Age of Survivors and Non-Survivors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7745573">
            <a:off x="-3775645" y="10554004"/>
            <a:ext cx="6586395" cy="2247607"/>
          </a:xfrm>
          <a:custGeom>
            <a:avLst/>
            <a:gdLst/>
            <a:ahLst/>
            <a:cxnLst/>
            <a:rect r="r" b="b" t="t" l="l"/>
            <a:pathLst>
              <a:path h="2247607" w="6586395">
                <a:moveTo>
                  <a:pt x="0" y="0"/>
                </a:moveTo>
                <a:lnTo>
                  <a:pt x="6586396" y="0"/>
                </a:lnTo>
                <a:lnTo>
                  <a:pt x="6586396" y="2247607"/>
                </a:lnTo>
                <a:lnTo>
                  <a:pt x="0" y="22476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5655164" y="-1320668"/>
            <a:ext cx="1996345" cy="2149497"/>
          </a:xfrm>
          <a:custGeom>
            <a:avLst/>
            <a:gdLst/>
            <a:ahLst/>
            <a:cxnLst/>
            <a:rect r="r" b="b" t="t" l="l"/>
            <a:pathLst>
              <a:path h="2149497" w="1996345">
                <a:moveTo>
                  <a:pt x="0" y="0"/>
                </a:moveTo>
                <a:lnTo>
                  <a:pt x="1996345" y="0"/>
                </a:lnTo>
                <a:lnTo>
                  <a:pt x="1996345" y="2149496"/>
                </a:lnTo>
                <a:lnTo>
                  <a:pt x="0" y="2149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655164" y="8767287"/>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639630" y="2676035"/>
            <a:ext cx="7413598" cy="5965115"/>
          </a:xfrm>
          <a:custGeom>
            <a:avLst/>
            <a:gdLst/>
            <a:ahLst/>
            <a:cxnLst/>
            <a:rect r="r" b="b" t="t" l="l"/>
            <a:pathLst>
              <a:path h="5965115" w="7413598">
                <a:moveTo>
                  <a:pt x="0" y="0"/>
                </a:moveTo>
                <a:lnTo>
                  <a:pt x="7413598" y="0"/>
                </a:lnTo>
                <a:lnTo>
                  <a:pt x="7413598" y="5965115"/>
                </a:lnTo>
                <a:lnTo>
                  <a:pt x="0" y="5965115"/>
                </a:lnTo>
                <a:lnTo>
                  <a:pt x="0" y="0"/>
                </a:lnTo>
                <a:close/>
              </a:path>
            </a:pathLst>
          </a:custGeom>
          <a:blipFill>
            <a:blip r:embed="rId15"/>
            <a:stretch>
              <a:fillRect l="0" t="0" r="0" b="0"/>
            </a:stretch>
          </a:blipFill>
        </p:spPr>
      </p:sp>
      <p:sp>
        <p:nvSpPr>
          <p:cNvPr name="TextBox 10" id="10"/>
          <p:cNvSpPr txBox="true"/>
          <p:nvPr/>
        </p:nvSpPr>
        <p:spPr>
          <a:xfrm rot="0">
            <a:off x="8234279" y="2390775"/>
            <a:ext cx="9417230" cy="3152775"/>
          </a:xfrm>
          <a:prstGeom prst="rect">
            <a:avLst/>
          </a:prstGeom>
        </p:spPr>
        <p:txBody>
          <a:bodyPr anchor="t" rtlCol="false" tIns="0" lIns="0" bIns="0" rIns="0">
            <a:spAutoFit/>
          </a:bodyPr>
          <a:lstStyle/>
          <a:p>
            <a:pPr algn="just">
              <a:lnSpc>
                <a:spcPts val="4999"/>
              </a:lnSpc>
            </a:pPr>
            <a:r>
              <a:rPr lang="en-US" sz="1999">
                <a:solidFill>
                  <a:srgbClr val="000000"/>
                </a:solidFill>
                <a:latin typeface="Open Sans Bold"/>
                <a:ea typeface="Open Sans Bold"/>
                <a:cs typeface="Open Sans Bold"/>
                <a:sym typeface="Open Sans Bold"/>
              </a:rPr>
              <a:t>Boxplot with Survival Status:</a:t>
            </a:r>
          </a:p>
          <a:p>
            <a:pPr algn="just" marL="431799" indent="-215899" lvl="1">
              <a:lnSpc>
                <a:spcPts val="2799"/>
              </a:lnSpc>
              <a:buFont typeface="Arial"/>
              <a:buChar char="•"/>
            </a:pPr>
            <a:r>
              <a:rPr lang="en-US" sz="1999">
                <a:solidFill>
                  <a:srgbClr val="000000"/>
                </a:solidFill>
                <a:latin typeface="Open Sans"/>
                <a:ea typeface="Open Sans"/>
                <a:cs typeface="Open Sans"/>
                <a:sym typeface="Open Sans"/>
              </a:rPr>
              <a:t>The </a:t>
            </a:r>
            <a:r>
              <a:rPr lang="en-US" sz="1999">
                <a:solidFill>
                  <a:srgbClr val="000000"/>
                </a:solidFill>
                <a:latin typeface="Open Sans Bold"/>
                <a:ea typeface="Open Sans Bold"/>
                <a:cs typeface="Open Sans Bold"/>
                <a:sym typeface="Open Sans Bold"/>
              </a:rPr>
              <a:t>median</a:t>
            </a:r>
            <a:r>
              <a:rPr lang="en-US" sz="1999">
                <a:solidFill>
                  <a:srgbClr val="000000"/>
                </a:solidFill>
                <a:latin typeface="Open Sans"/>
                <a:ea typeface="Open Sans"/>
                <a:cs typeface="Open Sans"/>
                <a:sym typeface="Open Sans"/>
              </a:rPr>
              <a:t> age of passengers who survived is also </a:t>
            </a:r>
            <a:r>
              <a:rPr lang="en-US" sz="1999">
                <a:solidFill>
                  <a:srgbClr val="000000"/>
                </a:solidFill>
                <a:latin typeface="Open Sans Bold"/>
                <a:ea typeface="Open Sans Bold"/>
                <a:cs typeface="Open Sans Bold"/>
                <a:sym typeface="Open Sans Bold"/>
              </a:rPr>
              <a:t>around 28-30 years old</a:t>
            </a:r>
            <a:r>
              <a:rPr lang="en-US" sz="1999">
                <a:solidFill>
                  <a:srgbClr val="000000"/>
                </a:solidFill>
                <a:latin typeface="Open Sans"/>
                <a:ea typeface="Open Sans"/>
                <a:cs typeface="Open Sans"/>
                <a:sym typeface="Open Sans"/>
              </a:rPr>
              <a:t>.</a:t>
            </a:r>
          </a:p>
          <a:p>
            <a:pPr algn="just" marL="431799" indent="-215899" lvl="1">
              <a:lnSpc>
                <a:spcPts val="2799"/>
              </a:lnSpc>
              <a:buFont typeface="Arial"/>
              <a:buChar char="•"/>
            </a:pPr>
            <a:r>
              <a:rPr lang="en-US" sz="1999">
                <a:solidFill>
                  <a:srgbClr val="000000"/>
                </a:solidFill>
                <a:latin typeface="Open Sans"/>
                <a:ea typeface="Open Sans"/>
                <a:cs typeface="Open Sans"/>
                <a:sym typeface="Open Sans"/>
              </a:rPr>
              <a:t>The box area for survived is </a:t>
            </a:r>
            <a:r>
              <a:rPr lang="en-US" sz="1999">
                <a:solidFill>
                  <a:srgbClr val="000000"/>
                </a:solidFill>
                <a:latin typeface="Open Sans Bold"/>
                <a:ea typeface="Open Sans Bold"/>
                <a:cs typeface="Open Sans Bold"/>
                <a:sym typeface="Open Sans Bold"/>
              </a:rPr>
              <a:t>lower</a:t>
            </a:r>
            <a:r>
              <a:rPr lang="en-US" sz="1999">
                <a:solidFill>
                  <a:srgbClr val="000000"/>
                </a:solidFill>
                <a:latin typeface="Open Sans"/>
                <a:ea typeface="Open Sans"/>
                <a:cs typeface="Open Sans"/>
                <a:sym typeface="Open Sans"/>
              </a:rPr>
              <a:t> compared to those who did not survive.</a:t>
            </a:r>
          </a:p>
          <a:p>
            <a:pPr algn="just" marL="431799" indent="-215899" lvl="1">
              <a:lnSpc>
                <a:spcPts val="2799"/>
              </a:lnSpc>
              <a:buFont typeface="Arial"/>
              <a:buChar char="•"/>
            </a:pPr>
            <a:r>
              <a:rPr lang="en-US" sz="1999">
                <a:solidFill>
                  <a:srgbClr val="000000"/>
                </a:solidFill>
                <a:latin typeface="Open Sans"/>
                <a:ea typeface="Open Sans"/>
                <a:cs typeface="Open Sans"/>
                <a:sym typeface="Open Sans"/>
              </a:rPr>
              <a:t>The passengers who </a:t>
            </a:r>
            <a:r>
              <a:rPr lang="en-US" sz="1999">
                <a:solidFill>
                  <a:srgbClr val="000000"/>
                </a:solidFill>
                <a:latin typeface="Open Sans Bold"/>
                <a:ea typeface="Open Sans Bold"/>
                <a:cs typeface="Open Sans Bold"/>
                <a:sym typeface="Open Sans Bold"/>
              </a:rPr>
              <a:t>survived</a:t>
            </a:r>
            <a:r>
              <a:rPr lang="en-US" sz="1999">
                <a:solidFill>
                  <a:srgbClr val="000000"/>
                </a:solidFill>
                <a:latin typeface="Open Sans"/>
                <a:ea typeface="Open Sans"/>
                <a:cs typeface="Open Sans"/>
                <a:sym typeface="Open Sans"/>
              </a:rPr>
              <a:t> were in the </a:t>
            </a:r>
            <a:r>
              <a:rPr lang="en-US" sz="1999">
                <a:solidFill>
                  <a:srgbClr val="000000"/>
                </a:solidFill>
                <a:latin typeface="Open Sans Bold"/>
                <a:ea typeface="Open Sans Bold"/>
                <a:cs typeface="Open Sans Bold"/>
                <a:sym typeface="Open Sans Bold"/>
              </a:rPr>
              <a:t>age range of 0 - 60 years</a:t>
            </a:r>
            <a:r>
              <a:rPr lang="en-US" sz="1999">
                <a:solidFill>
                  <a:srgbClr val="000000"/>
                </a:solidFill>
                <a:latin typeface="Open Sans"/>
                <a:ea typeface="Open Sans"/>
                <a:cs typeface="Open Sans"/>
                <a:sym typeface="Open Sans"/>
              </a:rPr>
              <a:t>. Many young children, even </a:t>
            </a:r>
            <a:r>
              <a:rPr lang="en-US" sz="1999">
                <a:solidFill>
                  <a:srgbClr val="000000"/>
                </a:solidFill>
                <a:latin typeface="Open Sans Bold"/>
                <a:ea typeface="Open Sans Bold"/>
                <a:cs typeface="Open Sans Bold"/>
                <a:sym typeface="Open Sans Bold"/>
              </a:rPr>
              <a:t>toddlers </a:t>
            </a:r>
            <a:r>
              <a:rPr lang="en-US" sz="1999">
                <a:solidFill>
                  <a:srgbClr val="000000"/>
                </a:solidFill>
                <a:latin typeface="Open Sans"/>
                <a:ea typeface="Open Sans"/>
                <a:cs typeface="Open Sans"/>
                <a:sym typeface="Open Sans"/>
              </a:rPr>
              <a:t>and </a:t>
            </a:r>
            <a:r>
              <a:rPr lang="en-US" sz="1999">
                <a:solidFill>
                  <a:srgbClr val="000000"/>
                </a:solidFill>
                <a:latin typeface="Open Sans Bold"/>
                <a:ea typeface="Open Sans Bold"/>
                <a:cs typeface="Open Sans Bold"/>
                <a:sym typeface="Open Sans Bold"/>
              </a:rPr>
              <a:t>under 20 years old</a:t>
            </a:r>
            <a:r>
              <a:rPr lang="en-US" sz="1999">
                <a:solidFill>
                  <a:srgbClr val="000000"/>
                </a:solidFill>
                <a:latin typeface="Open Sans"/>
                <a:ea typeface="Open Sans"/>
                <a:cs typeface="Open Sans"/>
                <a:sym typeface="Open Sans"/>
              </a:rPr>
              <a:t> were also survived.</a:t>
            </a:r>
          </a:p>
          <a:p>
            <a:pPr algn="just" marL="431799" indent="-215899" lvl="1">
              <a:lnSpc>
                <a:spcPts val="2799"/>
              </a:lnSpc>
              <a:buFont typeface="Arial"/>
              <a:buChar char="•"/>
            </a:pPr>
            <a:r>
              <a:rPr lang="en-US" sz="1999">
                <a:solidFill>
                  <a:srgbClr val="000000"/>
                </a:solidFill>
                <a:latin typeface="Open Sans"/>
                <a:ea typeface="Open Sans"/>
                <a:cs typeface="Open Sans"/>
                <a:sym typeface="Open Sans"/>
              </a:rPr>
              <a:t>There are </a:t>
            </a:r>
            <a:r>
              <a:rPr lang="en-US" sz="1999">
                <a:solidFill>
                  <a:srgbClr val="000000"/>
                </a:solidFill>
                <a:latin typeface="Open Sans Bold"/>
                <a:ea typeface="Open Sans Bold"/>
                <a:cs typeface="Open Sans Bold"/>
                <a:sym typeface="Open Sans Bold"/>
              </a:rPr>
              <a:t>outliers</a:t>
            </a:r>
            <a:r>
              <a:rPr lang="en-US" sz="1999">
                <a:solidFill>
                  <a:srgbClr val="000000"/>
                </a:solidFill>
                <a:latin typeface="Open Sans"/>
                <a:ea typeface="Open Sans"/>
                <a:cs typeface="Open Sans"/>
                <a:sym typeface="Open Sans"/>
              </a:rPr>
              <a:t> above 50 years old, with some even reaching 80 years old. </a:t>
            </a:r>
          </a:p>
        </p:txBody>
      </p:sp>
      <p:sp>
        <p:nvSpPr>
          <p:cNvPr name="TextBox 11" id="11"/>
          <p:cNvSpPr txBox="true"/>
          <p:nvPr/>
        </p:nvSpPr>
        <p:spPr>
          <a:xfrm rot="0">
            <a:off x="8173598" y="5612200"/>
            <a:ext cx="9538593" cy="3057525"/>
          </a:xfrm>
          <a:prstGeom prst="rect">
            <a:avLst/>
          </a:prstGeom>
        </p:spPr>
        <p:txBody>
          <a:bodyPr anchor="t" rtlCol="false" tIns="0" lIns="0" bIns="0" rIns="0">
            <a:spAutoFit/>
          </a:bodyPr>
          <a:lstStyle/>
          <a:p>
            <a:pPr algn="just">
              <a:lnSpc>
                <a:spcPts val="4399"/>
              </a:lnSpc>
            </a:pPr>
            <a:r>
              <a:rPr lang="en-US" sz="1999">
                <a:solidFill>
                  <a:srgbClr val="000000"/>
                </a:solidFill>
                <a:latin typeface="Open Sans Bold"/>
                <a:ea typeface="Open Sans Bold"/>
                <a:cs typeface="Open Sans Bold"/>
                <a:sym typeface="Open Sans Bold"/>
              </a:rPr>
              <a:t>Boxplot with Non-Survival Status:</a:t>
            </a:r>
          </a:p>
          <a:p>
            <a:pPr algn="just" marL="431799" indent="-215899" lvl="1">
              <a:lnSpc>
                <a:spcPts val="2799"/>
              </a:lnSpc>
              <a:buFont typeface="Arial"/>
              <a:buChar char="•"/>
            </a:pPr>
            <a:r>
              <a:rPr lang="en-US" sz="1999">
                <a:solidFill>
                  <a:srgbClr val="000000"/>
                </a:solidFill>
                <a:latin typeface="Open Sans"/>
                <a:ea typeface="Open Sans"/>
                <a:cs typeface="Open Sans"/>
                <a:sym typeface="Open Sans"/>
              </a:rPr>
              <a:t>The </a:t>
            </a:r>
            <a:r>
              <a:rPr lang="en-US" sz="1999">
                <a:solidFill>
                  <a:srgbClr val="000000"/>
                </a:solidFill>
                <a:latin typeface="Open Sans Bold"/>
                <a:ea typeface="Open Sans Bold"/>
                <a:cs typeface="Open Sans Bold"/>
                <a:sym typeface="Open Sans Bold"/>
              </a:rPr>
              <a:t>median</a:t>
            </a:r>
            <a:r>
              <a:rPr lang="en-US" sz="1999">
                <a:solidFill>
                  <a:srgbClr val="000000"/>
                </a:solidFill>
                <a:latin typeface="Open Sans"/>
                <a:ea typeface="Open Sans"/>
                <a:cs typeface="Open Sans"/>
                <a:sym typeface="Open Sans"/>
              </a:rPr>
              <a:t> age of passengers who did not survive is </a:t>
            </a:r>
            <a:r>
              <a:rPr lang="en-US" sz="1999">
                <a:solidFill>
                  <a:srgbClr val="000000"/>
                </a:solidFill>
                <a:latin typeface="Open Sans Bold"/>
                <a:ea typeface="Open Sans Bold"/>
                <a:cs typeface="Open Sans Bold"/>
                <a:sym typeface="Open Sans Bold"/>
              </a:rPr>
              <a:t>around 28-30 years old</a:t>
            </a:r>
            <a:r>
              <a:rPr lang="en-US" sz="1999">
                <a:solidFill>
                  <a:srgbClr val="000000"/>
                </a:solidFill>
                <a:latin typeface="Open Sans"/>
                <a:ea typeface="Open Sans"/>
                <a:cs typeface="Open Sans"/>
                <a:sym typeface="Open Sans"/>
              </a:rPr>
              <a:t>.</a:t>
            </a:r>
          </a:p>
          <a:p>
            <a:pPr algn="just" marL="431799" indent="-215899" lvl="1">
              <a:lnSpc>
                <a:spcPts val="2799"/>
              </a:lnSpc>
              <a:buFont typeface="Arial"/>
              <a:buChar char="•"/>
            </a:pPr>
            <a:r>
              <a:rPr lang="en-US" sz="1999">
                <a:solidFill>
                  <a:srgbClr val="000000"/>
                </a:solidFill>
                <a:latin typeface="Open Sans"/>
                <a:ea typeface="Open Sans"/>
                <a:cs typeface="Open Sans"/>
                <a:sym typeface="Open Sans"/>
              </a:rPr>
              <a:t>The box area for non-survival </a:t>
            </a:r>
            <a:r>
              <a:rPr lang="en-US" sz="1999">
                <a:solidFill>
                  <a:srgbClr val="000000"/>
                </a:solidFill>
                <a:latin typeface="Open Sans Bold"/>
                <a:ea typeface="Open Sans Bold"/>
                <a:cs typeface="Open Sans Bold"/>
                <a:sym typeface="Open Sans Bold"/>
              </a:rPr>
              <a:t>is higher</a:t>
            </a:r>
            <a:r>
              <a:rPr lang="en-US" sz="1999">
                <a:solidFill>
                  <a:srgbClr val="000000"/>
                </a:solidFill>
                <a:latin typeface="Open Sans"/>
                <a:ea typeface="Open Sans"/>
                <a:cs typeface="Open Sans"/>
                <a:sym typeface="Open Sans"/>
              </a:rPr>
              <a:t> compared to those who survived, which means </a:t>
            </a:r>
            <a:r>
              <a:rPr lang="en-US" sz="1999">
                <a:solidFill>
                  <a:srgbClr val="000000"/>
                </a:solidFill>
                <a:latin typeface="Open Sans Bold"/>
                <a:ea typeface="Open Sans Bold"/>
                <a:cs typeface="Open Sans Bold"/>
                <a:sym typeface="Open Sans Bold"/>
              </a:rPr>
              <a:t>a lot of middle-aged passengers</a:t>
            </a:r>
            <a:r>
              <a:rPr lang="en-US" sz="1999">
                <a:solidFill>
                  <a:srgbClr val="000000"/>
                </a:solidFill>
                <a:latin typeface="Open Sans"/>
                <a:ea typeface="Open Sans"/>
                <a:cs typeface="Open Sans"/>
                <a:sym typeface="Open Sans"/>
              </a:rPr>
              <a:t> were not survived . </a:t>
            </a:r>
          </a:p>
          <a:p>
            <a:pPr algn="just" marL="431799" indent="-215899" lvl="1">
              <a:lnSpc>
                <a:spcPts val="2799"/>
              </a:lnSpc>
              <a:buFont typeface="Arial"/>
              <a:buChar char="•"/>
            </a:pPr>
            <a:r>
              <a:rPr lang="en-US" sz="1999">
                <a:solidFill>
                  <a:srgbClr val="000000"/>
                </a:solidFill>
                <a:latin typeface="Open Sans"/>
                <a:ea typeface="Open Sans"/>
                <a:cs typeface="Open Sans"/>
                <a:sym typeface="Open Sans"/>
              </a:rPr>
              <a:t>The passengers who did not survive (considered </a:t>
            </a:r>
            <a:r>
              <a:rPr lang="en-US" sz="1999">
                <a:solidFill>
                  <a:srgbClr val="000000"/>
                </a:solidFill>
                <a:latin typeface="Open Sans Bold"/>
                <a:ea typeface="Open Sans Bold"/>
                <a:cs typeface="Open Sans Bold"/>
                <a:sym typeface="Open Sans Bold"/>
              </a:rPr>
              <a:t>outliers</a:t>
            </a:r>
            <a:r>
              <a:rPr lang="en-US" sz="1999">
                <a:solidFill>
                  <a:srgbClr val="000000"/>
                </a:solidFill>
                <a:latin typeface="Open Sans"/>
                <a:ea typeface="Open Sans"/>
                <a:cs typeface="Open Sans"/>
                <a:sym typeface="Open Sans"/>
              </a:rPr>
              <a:t>) include young children between </a:t>
            </a:r>
            <a:r>
              <a:rPr lang="en-US" sz="1999">
                <a:solidFill>
                  <a:srgbClr val="000000"/>
                </a:solidFill>
                <a:latin typeface="Open Sans Bold"/>
                <a:ea typeface="Open Sans Bold"/>
                <a:cs typeface="Open Sans Bold"/>
                <a:sym typeface="Open Sans Bold"/>
              </a:rPr>
              <a:t>0-10 years old</a:t>
            </a:r>
            <a:r>
              <a:rPr lang="en-US" sz="1999">
                <a:solidFill>
                  <a:srgbClr val="000000"/>
                </a:solidFill>
                <a:latin typeface="Open Sans"/>
                <a:ea typeface="Open Sans"/>
                <a:cs typeface="Open Sans"/>
                <a:sym typeface="Open Sans"/>
              </a:rPr>
              <a:t>. There are also outliers </a:t>
            </a:r>
            <a:r>
              <a:rPr lang="en-US" sz="1999">
                <a:solidFill>
                  <a:srgbClr val="000000"/>
                </a:solidFill>
                <a:latin typeface="Open Sans Bold"/>
                <a:ea typeface="Open Sans Bold"/>
                <a:cs typeface="Open Sans Bold"/>
                <a:sym typeface="Open Sans Bold"/>
              </a:rPr>
              <a:t>above 50 years old</a:t>
            </a:r>
            <a:r>
              <a:rPr lang="en-US" sz="1999">
                <a:solidFill>
                  <a:srgbClr val="000000"/>
                </a:solidFill>
                <a:latin typeface="Open Sans"/>
                <a:ea typeface="Open Sans"/>
                <a:cs typeface="Open Sans"/>
                <a:sym typeface="Open Sans"/>
              </a:rPr>
              <a:t>, indicating that only a few passengers in that age range did not survive.</a:t>
            </a:r>
          </a:p>
        </p:txBody>
      </p:sp>
      <p:sp>
        <p:nvSpPr>
          <p:cNvPr name="TextBox 12" id="12"/>
          <p:cNvSpPr txBox="true"/>
          <p:nvPr/>
        </p:nvSpPr>
        <p:spPr>
          <a:xfrm rot="0">
            <a:off x="1226305" y="1235483"/>
            <a:ext cx="15835391" cy="883287"/>
          </a:xfrm>
          <a:prstGeom prst="rect">
            <a:avLst/>
          </a:prstGeom>
        </p:spPr>
        <p:txBody>
          <a:bodyPr anchor="t" rtlCol="false" tIns="0" lIns="0" bIns="0" rIns="0">
            <a:spAutoFit/>
          </a:bodyPr>
          <a:lstStyle/>
          <a:p>
            <a:pPr algn="ctr">
              <a:lnSpc>
                <a:spcPts val="3395"/>
              </a:lnSpc>
            </a:pPr>
            <a:r>
              <a:rPr lang="en-US" sz="3500">
                <a:solidFill>
                  <a:srgbClr val="000000"/>
                </a:solidFill>
                <a:latin typeface="DM Sans Bold"/>
                <a:ea typeface="DM Sans Bold"/>
                <a:cs typeface="DM Sans Bold"/>
                <a:sym typeface="DM Sans Bold"/>
              </a:rPr>
              <a:t>Create a Boxplot to See the Distribution by Age of Survivors and Non-Survivors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7745573">
            <a:off x="-4133589" y="11106425"/>
            <a:ext cx="6586395" cy="2247607"/>
          </a:xfrm>
          <a:custGeom>
            <a:avLst/>
            <a:gdLst/>
            <a:ahLst/>
            <a:cxnLst/>
            <a:rect r="r" b="b" t="t" l="l"/>
            <a:pathLst>
              <a:path h="2247607" w="6586395">
                <a:moveTo>
                  <a:pt x="0" y="0"/>
                </a:moveTo>
                <a:lnTo>
                  <a:pt x="6586395" y="0"/>
                </a:lnTo>
                <a:lnTo>
                  <a:pt x="6586395" y="2247607"/>
                </a:lnTo>
                <a:lnTo>
                  <a:pt x="0" y="22476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5655164" y="-1320668"/>
            <a:ext cx="1996345" cy="2149497"/>
          </a:xfrm>
          <a:custGeom>
            <a:avLst/>
            <a:gdLst/>
            <a:ahLst/>
            <a:cxnLst/>
            <a:rect r="r" b="b" t="t" l="l"/>
            <a:pathLst>
              <a:path h="2149497" w="1996345">
                <a:moveTo>
                  <a:pt x="0" y="0"/>
                </a:moveTo>
                <a:lnTo>
                  <a:pt x="1996345" y="0"/>
                </a:lnTo>
                <a:lnTo>
                  <a:pt x="1996345" y="2149496"/>
                </a:lnTo>
                <a:lnTo>
                  <a:pt x="0" y="2149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986843" y="8829538"/>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678043" y="3050165"/>
            <a:ext cx="10199838" cy="5575639"/>
          </a:xfrm>
          <a:custGeom>
            <a:avLst/>
            <a:gdLst/>
            <a:ahLst/>
            <a:cxnLst/>
            <a:rect r="r" b="b" t="t" l="l"/>
            <a:pathLst>
              <a:path h="5575639" w="10199838">
                <a:moveTo>
                  <a:pt x="0" y="0"/>
                </a:moveTo>
                <a:lnTo>
                  <a:pt x="10199838" y="0"/>
                </a:lnTo>
                <a:lnTo>
                  <a:pt x="10199838" y="5575638"/>
                </a:lnTo>
                <a:lnTo>
                  <a:pt x="0" y="5575638"/>
                </a:lnTo>
                <a:lnTo>
                  <a:pt x="0" y="0"/>
                </a:lnTo>
                <a:close/>
              </a:path>
            </a:pathLst>
          </a:custGeom>
          <a:blipFill>
            <a:blip r:embed="rId15"/>
            <a:stretch>
              <a:fillRect l="0" t="0" r="0" b="0"/>
            </a:stretch>
          </a:blipFill>
        </p:spPr>
      </p:sp>
      <p:sp>
        <p:nvSpPr>
          <p:cNvPr name="TextBox 10" id="10"/>
          <p:cNvSpPr txBox="true"/>
          <p:nvPr/>
        </p:nvSpPr>
        <p:spPr>
          <a:xfrm rot="0">
            <a:off x="11142449" y="3579606"/>
            <a:ext cx="6241353" cy="4488180"/>
          </a:xfrm>
          <a:prstGeom prst="rect">
            <a:avLst/>
          </a:prstGeom>
        </p:spPr>
        <p:txBody>
          <a:bodyPr anchor="t" rtlCol="false" tIns="0" lIns="0" bIns="0" rIns="0">
            <a:spAutoFit/>
          </a:bodyPr>
          <a:lstStyle/>
          <a:p>
            <a:pPr algn="just" marL="518157" indent="-259078" lvl="1">
              <a:lnSpc>
                <a:spcPts val="3239"/>
              </a:lnSpc>
              <a:buFont typeface="Arial"/>
              <a:buChar char="•"/>
            </a:pPr>
            <a:r>
              <a:rPr lang="en-US" sz="2399" spc="143">
                <a:solidFill>
                  <a:srgbClr val="000000"/>
                </a:solidFill>
                <a:latin typeface="Open Sans"/>
                <a:ea typeface="Open Sans"/>
                <a:cs typeface="Open Sans"/>
                <a:sym typeface="Open Sans"/>
              </a:rPr>
              <a:t>These histograms are </a:t>
            </a:r>
            <a:r>
              <a:rPr lang="en-US" sz="2399" spc="143">
                <a:solidFill>
                  <a:srgbClr val="000000"/>
                </a:solidFill>
                <a:latin typeface="Open Sans Bold"/>
                <a:ea typeface="Open Sans Bold"/>
                <a:cs typeface="Open Sans Bold"/>
                <a:sym typeface="Open Sans Bold"/>
              </a:rPr>
              <a:t>right-skewed.</a:t>
            </a:r>
          </a:p>
          <a:p>
            <a:pPr algn="just">
              <a:lnSpc>
                <a:spcPts val="3239"/>
              </a:lnSpc>
            </a:pPr>
          </a:p>
          <a:p>
            <a:pPr algn="just" marL="518157" indent="-259078" lvl="1">
              <a:lnSpc>
                <a:spcPts val="3239"/>
              </a:lnSpc>
              <a:buFont typeface="Arial"/>
              <a:buChar char="•"/>
            </a:pPr>
            <a:r>
              <a:rPr lang="en-US" sz="2399" spc="143">
                <a:solidFill>
                  <a:srgbClr val="000000"/>
                </a:solidFill>
                <a:latin typeface="Open Sans Bold"/>
                <a:ea typeface="Open Sans Bold"/>
                <a:cs typeface="Open Sans Bold"/>
                <a:sym typeface="Open Sans Bold"/>
              </a:rPr>
              <a:t>Blue histogram</a:t>
            </a:r>
            <a:r>
              <a:rPr lang="en-US" sz="2399" spc="143">
                <a:solidFill>
                  <a:srgbClr val="000000"/>
                </a:solidFill>
                <a:latin typeface="Open Sans"/>
                <a:ea typeface="Open Sans"/>
                <a:cs typeface="Open Sans"/>
                <a:sym typeface="Open Sans"/>
              </a:rPr>
              <a:t> represents the density of passengers who </a:t>
            </a:r>
            <a:r>
              <a:rPr lang="en-US" sz="2399" spc="143">
                <a:solidFill>
                  <a:srgbClr val="000000"/>
                </a:solidFill>
                <a:latin typeface="Open Sans Bold"/>
                <a:ea typeface="Open Sans Bold"/>
                <a:cs typeface="Open Sans Bold"/>
                <a:sym typeface="Open Sans Bold"/>
              </a:rPr>
              <a:t>did not survive</a:t>
            </a:r>
            <a:r>
              <a:rPr lang="en-US" sz="2399" spc="143">
                <a:solidFill>
                  <a:srgbClr val="000000"/>
                </a:solidFill>
                <a:latin typeface="Open Sans"/>
                <a:ea typeface="Open Sans"/>
                <a:cs typeface="Open Sans"/>
                <a:sym typeface="Open Sans"/>
              </a:rPr>
              <a:t>.</a:t>
            </a:r>
          </a:p>
          <a:p>
            <a:pPr algn="just">
              <a:lnSpc>
                <a:spcPts val="3239"/>
              </a:lnSpc>
            </a:pPr>
          </a:p>
          <a:p>
            <a:pPr algn="just" marL="518157" indent="-259078" lvl="1">
              <a:lnSpc>
                <a:spcPts val="3239"/>
              </a:lnSpc>
              <a:buFont typeface="Arial"/>
              <a:buChar char="•"/>
            </a:pPr>
            <a:r>
              <a:rPr lang="en-US" sz="2399" spc="143">
                <a:solidFill>
                  <a:srgbClr val="000000"/>
                </a:solidFill>
                <a:latin typeface="Open Sans Bold"/>
                <a:ea typeface="Open Sans Bold"/>
                <a:cs typeface="Open Sans Bold"/>
                <a:sym typeface="Open Sans Bold"/>
              </a:rPr>
              <a:t>Orange histogram</a:t>
            </a:r>
            <a:r>
              <a:rPr lang="en-US" sz="2399" spc="143">
                <a:solidFill>
                  <a:srgbClr val="000000"/>
                </a:solidFill>
                <a:latin typeface="Open Sans"/>
                <a:ea typeface="Open Sans"/>
                <a:cs typeface="Open Sans"/>
                <a:sym typeface="Open Sans"/>
              </a:rPr>
              <a:t> represents the density of passengers who </a:t>
            </a:r>
            <a:r>
              <a:rPr lang="en-US" sz="2399" spc="143">
                <a:solidFill>
                  <a:srgbClr val="000000"/>
                </a:solidFill>
                <a:latin typeface="Open Sans Bold"/>
                <a:ea typeface="Open Sans Bold"/>
                <a:cs typeface="Open Sans Bold"/>
                <a:sym typeface="Open Sans Bold"/>
              </a:rPr>
              <a:t>survived</a:t>
            </a:r>
            <a:r>
              <a:rPr lang="en-US" sz="2399" spc="143">
                <a:solidFill>
                  <a:srgbClr val="000000"/>
                </a:solidFill>
                <a:latin typeface="Open Sans"/>
                <a:ea typeface="Open Sans"/>
                <a:cs typeface="Open Sans"/>
                <a:sym typeface="Open Sans"/>
              </a:rPr>
              <a:t>.</a:t>
            </a:r>
          </a:p>
          <a:p>
            <a:pPr algn="just" marL="0" indent="0" lvl="0">
              <a:lnSpc>
                <a:spcPts val="3239"/>
              </a:lnSpc>
              <a:spcBef>
                <a:spcPct val="0"/>
              </a:spcBef>
            </a:pPr>
          </a:p>
        </p:txBody>
      </p:sp>
      <p:sp>
        <p:nvSpPr>
          <p:cNvPr name="TextBox 11" id="11"/>
          <p:cNvSpPr txBox="true"/>
          <p:nvPr/>
        </p:nvSpPr>
        <p:spPr>
          <a:xfrm rot="0">
            <a:off x="1028700" y="1233122"/>
            <a:ext cx="15835391" cy="883287"/>
          </a:xfrm>
          <a:prstGeom prst="rect">
            <a:avLst/>
          </a:prstGeom>
        </p:spPr>
        <p:txBody>
          <a:bodyPr anchor="t" rtlCol="false" tIns="0" lIns="0" bIns="0" rIns="0">
            <a:spAutoFit/>
          </a:bodyPr>
          <a:lstStyle/>
          <a:p>
            <a:pPr algn="ctr">
              <a:lnSpc>
                <a:spcPts val="3395"/>
              </a:lnSpc>
            </a:pPr>
            <a:r>
              <a:rPr lang="en-US" sz="3500">
                <a:solidFill>
                  <a:srgbClr val="000000"/>
                </a:solidFill>
                <a:latin typeface="DM Sans Bold"/>
                <a:ea typeface="DM Sans Bold"/>
                <a:cs typeface="DM Sans Bold"/>
                <a:sym typeface="DM Sans Bold"/>
              </a:rPr>
              <a:t>Create a histogram to see the distribution by fares of survivors and non-survivors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7745573">
            <a:off x="-3775645" y="10554004"/>
            <a:ext cx="6586395" cy="2247607"/>
          </a:xfrm>
          <a:custGeom>
            <a:avLst/>
            <a:gdLst/>
            <a:ahLst/>
            <a:cxnLst/>
            <a:rect r="r" b="b" t="t" l="l"/>
            <a:pathLst>
              <a:path h="2247607" w="6586395">
                <a:moveTo>
                  <a:pt x="0" y="0"/>
                </a:moveTo>
                <a:lnTo>
                  <a:pt x="6586396" y="0"/>
                </a:lnTo>
                <a:lnTo>
                  <a:pt x="6586396" y="2247607"/>
                </a:lnTo>
                <a:lnTo>
                  <a:pt x="0" y="22476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5655164" y="-1320668"/>
            <a:ext cx="1996345" cy="2149497"/>
          </a:xfrm>
          <a:custGeom>
            <a:avLst/>
            <a:gdLst/>
            <a:ahLst/>
            <a:cxnLst/>
            <a:rect r="r" b="b" t="t" l="l"/>
            <a:pathLst>
              <a:path h="2149497" w="1996345">
                <a:moveTo>
                  <a:pt x="0" y="0"/>
                </a:moveTo>
                <a:lnTo>
                  <a:pt x="1996345" y="0"/>
                </a:lnTo>
                <a:lnTo>
                  <a:pt x="1996345" y="2149496"/>
                </a:lnTo>
                <a:lnTo>
                  <a:pt x="0" y="2149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655164" y="8767287"/>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226305" y="2687961"/>
            <a:ext cx="7545461" cy="5986154"/>
          </a:xfrm>
          <a:custGeom>
            <a:avLst/>
            <a:gdLst/>
            <a:ahLst/>
            <a:cxnLst/>
            <a:rect r="r" b="b" t="t" l="l"/>
            <a:pathLst>
              <a:path h="5986154" w="7545461">
                <a:moveTo>
                  <a:pt x="0" y="0"/>
                </a:moveTo>
                <a:lnTo>
                  <a:pt x="7545461" y="0"/>
                </a:lnTo>
                <a:lnTo>
                  <a:pt x="7545461" y="5986154"/>
                </a:lnTo>
                <a:lnTo>
                  <a:pt x="0" y="5986154"/>
                </a:lnTo>
                <a:lnTo>
                  <a:pt x="0" y="0"/>
                </a:lnTo>
                <a:close/>
              </a:path>
            </a:pathLst>
          </a:custGeom>
          <a:blipFill>
            <a:blip r:embed="rId15"/>
            <a:stretch>
              <a:fillRect l="0" t="0" r="0" b="0"/>
            </a:stretch>
          </a:blipFill>
        </p:spPr>
      </p:sp>
      <p:sp>
        <p:nvSpPr>
          <p:cNvPr name="TextBox 10" id="10"/>
          <p:cNvSpPr txBox="true"/>
          <p:nvPr/>
        </p:nvSpPr>
        <p:spPr>
          <a:xfrm rot="0">
            <a:off x="9144000" y="3605200"/>
            <a:ext cx="7974989" cy="4032632"/>
          </a:xfrm>
          <a:prstGeom prst="rect">
            <a:avLst/>
          </a:prstGeom>
        </p:spPr>
        <p:txBody>
          <a:bodyPr anchor="t" rtlCol="false" tIns="0" lIns="0" bIns="0" rIns="0">
            <a:spAutoFit/>
          </a:bodyPr>
          <a:lstStyle/>
          <a:p>
            <a:pPr algn="just" marL="474978" indent="-237489" lvl="1">
              <a:lnSpc>
                <a:spcPts val="4047"/>
              </a:lnSpc>
              <a:buFont typeface="Arial"/>
              <a:buChar char="•"/>
            </a:pPr>
            <a:r>
              <a:rPr lang="en-US" sz="2199">
                <a:solidFill>
                  <a:srgbClr val="000000"/>
                </a:solidFill>
                <a:latin typeface="Open Sans"/>
                <a:ea typeface="Open Sans"/>
                <a:cs typeface="Open Sans"/>
                <a:sym typeface="Open Sans"/>
              </a:rPr>
              <a:t>This histogram </a:t>
            </a:r>
            <a:r>
              <a:rPr lang="en-US" sz="2199">
                <a:solidFill>
                  <a:srgbClr val="000000"/>
                </a:solidFill>
                <a:latin typeface="Open Sans Bold"/>
                <a:ea typeface="Open Sans Bold"/>
                <a:cs typeface="Open Sans Bold"/>
                <a:sym typeface="Open Sans Bold"/>
              </a:rPr>
              <a:t>compares the survival and non-survival rates based on fare</a:t>
            </a:r>
            <a:r>
              <a:rPr lang="en-US" sz="2199">
                <a:solidFill>
                  <a:srgbClr val="000000"/>
                </a:solidFill>
                <a:latin typeface="Open Sans"/>
                <a:ea typeface="Open Sans"/>
                <a:cs typeface="Open Sans"/>
                <a:sym typeface="Open Sans"/>
              </a:rPr>
              <a:t>. We can see the difference in these two histograms if we are combining them.</a:t>
            </a:r>
          </a:p>
          <a:p>
            <a:pPr algn="just" marL="474978" indent="-237489" lvl="1">
              <a:lnSpc>
                <a:spcPts val="4047"/>
              </a:lnSpc>
              <a:buFont typeface="Arial"/>
              <a:buChar char="•"/>
            </a:pPr>
            <a:r>
              <a:rPr lang="en-US" sz="2199">
                <a:solidFill>
                  <a:srgbClr val="000000"/>
                </a:solidFill>
                <a:latin typeface="Open Sans"/>
                <a:ea typeface="Open Sans"/>
                <a:cs typeface="Open Sans"/>
                <a:sym typeface="Open Sans"/>
              </a:rPr>
              <a:t>Most survivors paid lower fares (0 to 50 USD), but there is a broader range of fares extending up to 500 USD. This suggest that passengers with </a:t>
            </a:r>
            <a:r>
              <a:rPr lang="en-US" sz="2199">
                <a:solidFill>
                  <a:srgbClr val="000000"/>
                </a:solidFill>
                <a:latin typeface="Open Sans Bold"/>
                <a:ea typeface="Open Sans Bold"/>
                <a:cs typeface="Open Sans Bold"/>
                <a:sym typeface="Open Sans Bold"/>
              </a:rPr>
              <a:t>higher fares</a:t>
            </a:r>
            <a:r>
              <a:rPr lang="en-US" sz="2199">
                <a:solidFill>
                  <a:srgbClr val="000000"/>
                </a:solidFill>
                <a:latin typeface="Open Sans"/>
                <a:ea typeface="Open Sans"/>
                <a:cs typeface="Open Sans"/>
                <a:sym typeface="Open Sans"/>
              </a:rPr>
              <a:t> are more likely to </a:t>
            </a:r>
            <a:r>
              <a:rPr lang="en-US" sz="2199">
                <a:solidFill>
                  <a:srgbClr val="000000"/>
                </a:solidFill>
                <a:latin typeface="Open Sans Bold"/>
                <a:ea typeface="Open Sans Bold"/>
                <a:cs typeface="Open Sans Bold"/>
                <a:sym typeface="Open Sans Bold"/>
              </a:rPr>
              <a:t>survive</a:t>
            </a:r>
            <a:r>
              <a:rPr lang="en-US" sz="2199">
                <a:solidFill>
                  <a:srgbClr val="000000"/>
                </a:solidFill>
                <a:latin typeface="Open Sans"/>
                <a:ea typeface="Open Sans"/>
                <a:cs typeface="Open Sans"/>
                <a:sym typeface="Open Sans"/>
              </a:rPr>
              <a:t> compared to those with lower fares.</a:t>
            </a:r>
          </a:p>
          <a:p>
            <a:pPr algn="just">
              <a:lnSpc>
                <a:spcPts val="4415"/>
              </a:lnSpc>
            </a:pPr>
          </a:p>
        </p:txBody>
      </p:sp>
      <p:sp>
        <p:nvSpPr>
          <p:cNvPr name="TextBox 11" id="11"/>
          <p:cNvSpPr txBox="true"/>
          <p:nvPr/>
        </p:nvSpPr>
        <p:spPr>
          <a:xfrm rot="0">
            <a:off x="1283598" y="1354851"/>
            <a:ext cx="15835391" cy="883287"/>
          </a:xfrm>
          <a:prstGeom prst="rect">
            <a:avLst/>
          </a:prstGeom>
        </p:spPr>
        <p:txBody>
          <a:bodyPr anchor="t" rtlCol="false" tIns="0" lIns="0" bIns="0" rIns="0">
            <a:spAutoFit/>
          </a:bodyPr>
          <a:lstStyle/>
          <a:p>
            <a:pPr algn="ctr">
              <a:lnSpc>
                <a:spcPts val="3395"/>
              </a:lnSpc>
            </a:pPr>
            <a:r>
              <a:rPr lang="en-US" sz="3500">
                <a:solidFill>
                  <a:srgbClr val="000000"/>
                </a:solidFill>
                <a:latin typeface="DM Sans Bold"/>
                <a:ea typeface="DM Sans Bold"/>
                <a:cs typeface="DM Sans Bold"/>
                <a:sym typeface="DM Sans Bold"/>
              </a:rPr>
              <a:t>Combine a Histogram to See the Distribution by Fares of Survivors and Non-Survivors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7745573">
            <a:off x="-3775645" y="10554004"/>
            <a:ext cx="6586395" cy="2247607"/>
          </a:xfrm>
          <a:custGeom>
            <a:avLst/>
            <a:gdLst/>
            <a:ahLst/>
            <a:cxnLst/>
            <a:rect r="r" b="b" t="t" l="l"/>
            <a:pathLst>
              <a:path h="2247607" w="6586395">
                <a:moveTo>
                  <a:pt x="0" y="0"/>
                </a:moveTo>
                <a:lnTo>
                  <a:pt x="6586396" y="0"/>
                </a:lnTo>
                <a:lnTo>
                  <a:pt x="6586396" y="2247607"/>
                </a:lnTo>
                <a:lnTo>
                  <a:pt x="0" y="22476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5655164" y="-1320668"/>
            <a:ext cx="1996345" cy="2149497"/>
          </a:xfrm>
          <a:custGeom>
            <a:avLst/>
            <a:gdLst/>
            <a:ahLst/>
            <a:cxnLst/>
            <a:rect r="r" b="b" t="t" l="l"/>
            <a:pathLst>
              <a:path h="2149497" w="1996345">
                <a:moveTo>
                  <a:pt x="0" y="0"/>
                </a:moveTo>
                <a:lnTo>
                  <a:pt x="1996345" y="0"/>
                </a:lnTo>
                <a:lnTo>
                  <a:pt x="1996345" y="2149496"/>
                </a:lnTo>
                <a:lnTo>
                  <a:pt x="0" y="2149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655164" y="8767287"/>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639630" y="2676035"/>
            <a:ext cx="7413598" cy="5965115"/>
          </a:xfrm>
          <a:custGeom>
            <a:avLst/>
            <a:gdLst/>
            <a:ahLst/>
            <a:cxnLst/>
            <a:rect r="r" b="b" t="t" l="l"/>
            <a:pathLst>
              <a:path h="5965115" w="7413598">
                <a:moveTo>
                  <a:pt x="0" y="0"/>
                </a:moveTo>
                <a:lnTo>
                  <a:pt x="7413598" y="0"/>
                </a:lnTo>
                <a:lnTo>
                  <a:pt x="7413598" y="5965115"/>
                </a:lnTo>
                <a:lnTo>
                  <a:pt x="0" y="5965115"/>
                </a:lnTo>
                <a:lnTo>
                  <a:pt x="0" y="0"/>
                </a:lnTo>
                <a:close/>
              </a:path>
            </a:pathLst>
          </a:custGeom>
          <a:blipFill>
            <a:blip r:embed="rId15"/>
            <a:stretch>
              <a:fillRect l="0" t="0" r="0" b="0"/>
            </a:stretch>
          </a:blipFill>
        </p:spPr>
      </p:sp>
      <p:sp>
        <p:nvSpPr>
          <p:cNvPr name="TextBox 10" id="10"/>
          <p:cNvSpPr txBox="true"/>
          <p:nvPr/>
        </p:nvSpPr>
        <p:spPr>
          <a:xfrm rot="0">
            <a:off x="8234279" y="2537871"/>
            <a:ext cx="9417230" cy="3424555"/>
          </a:xfrm>
          <a:prstGeom prst="rect">
            <a:avLst/>
          </a:prstGeom>
        </p:spPr>
        <p:txBody>
          <a:bodyPr anchor="t" rtlCol="false" tIns="0" lIns="0" bIns="0" rIns="0">
            <a:spAutoFit/>
          </a:bodyPr>
          <a:lstStyle/>
          <a:p>
            <a:pPr algn="just">
              <a:lnSpc>
                <a:spcPts val="3499"/>
              </a:lnSpc>
            </a:pPr>
            <a:r>
              <a:rPr lang="en-US" sz="1999">
                <a:solidFill>
                  <a:srgbClr val="000000"/>
                </a:solidFill>
                <a:latin typeface="Open Sans Bold"/>
                <a:ea typeface="Open Sans Bold"/>
                <a:cs typeface="Open Sans Bold"/>
                <a:sym typeface="Open Sans Bold"/>
              </a:rPr>
              <a:t>Boxplot for Survived Status</a:t>
            </a:r>
          </a:p>
          <a:p>
            <a:pPr algn="just" marL="431799" indent="-215899" lvl="1">
              <a:lnSpc>
                <a:spcPts val="3499"/>
              </a:lnSpc>
              <a:buFont typeface="Arial"/>
              <a:buChar char="•"/>
            </a:pPr>
            <a:r>
              <a:rPr lang="en-US" sz="1999">
                <a:solidFill>
                  <a:srgbClr val="000000"/>
                </a:solidFill>
                <a:latin typeface="Open Sans"/>
                <a:ea typeface="Open Sans"/>
                <a:cs typeface="Open Sans"/>
                <a:sym typeface="Open Sans"/>
              </a:rPr>
              <a:t>The box area for Survived Passengers with higher fares tend to have a higher chance of survival. This is because, many passengers with expensive tickets survived in the boxplot. This can be seen from the higher median in the boxplot compared to those with lower fares.</a:t>
            </a:r>
          </a:p>
          <a:p>
            <a:pPr algn="just" marL="431799" indent="-215899" lvl="1">
              <a:lnSpc>
                <a:spcPts val="3499"/>
              </a:lnSpc>
              <a:buFont typeface="Arial"/>
              <a:buChar char="•"/>
            </a:pPr>
            <a:r>
              <a:rPr lang="en-US" sz="1999">
                <a:solidFill>
                  <a:srgbClr val="000000"/>
                </a:solidFill>
                <a:latin typeface="Open Sans"/>
                <a:ea typeface="Open Sans"/>
                <a:cs typeface="Open Sans"/>
                <a:sym typeface="Open Sans"/>
              </a:rPr>
              <a:t>The outliers indicate that many passengers who survived paid much higher fares.</a:t>
            </a:r>
          </a:p>
          <a:p>
            <a:pPr algn="just">
              <a:lnSpc>
                <a:spcPts val="2719"/>
              </a:lnSpc>
            </a:pPr>
          </a:p>
        </p:txBody>
      </p:sp>
      <p:sp>
        <p:nvSpPr>
          <p:cNvPr name="TextBox 11" id="11"/>
          <p:cNvSpPr txBox="true"/>
          <p:nvPr/>
        </p:nvSpPr>
        <p:spPr>
          <a:xfrm rot="0">
            <a:off x="1226305" y="1237594"/>
            <a:ext cx="15835391" cy="883287"/>
          </a:xfrm>
          <a:prstGeom prst="rect">
            <a:avLst/>
          </a:prstGeom>
        </p:spPr>
        <p:txBody>
          <a:bodyPr anchor="t" rtlCol="false" tIns="0" lIns="0" bIns="0" rIns="0">
            <a:spAutoFit/>
          </a:bodyPr>
          <a:lstStyle/>
          <a:p>
            <a:pPr algn="ctr">
              <a:lnSpc>
                <a:spcPts val="3395"/>
              </a:lnSpc>
            </a:pPr>
            <a:r>
              <a:rPr lang="en-US" sz="3500">
                <a:solidFill>
                  <a:srgbClr val="000000"/>
                </a:solidFill>
                <a:latin typeface="DM Sans Bold"/>
                <a:ea typeface="DM Sans Bold"/>
                <a:cs typeface="DM Sans Bold"/>
                <a:sym typeface="DM Sans Bold"/>
              </a:rPr>
              <a:t>Create a Boxplot to See the Distribution by Fares of Survivors and Non-Survivors</a:t>
            </a:r>
          </a:p>
        </p:txBody>
      </p:sp>
      <p:sp>
        <p:nvSpPr>
          <p:cNvPr name="TextBox 12" id="12"/>
          <p:cNvSpPr txBox="true"/>
          <p:nvPr/>
        </p:nvSpPr>
        <p:spPr>
          <a:xfrm rot="0">
            <a:off x="8292244" y="5747020"/>
            <a:ext cx="9301300" cy="3662680"/>
          </a:xfrm>
          <a:prstGeom prst="rect">
            <a:avLst/>
          </a:prstGeom>
        </p:spPr>
        <p:txBody>
          <a:bodyPr anchor="t" rtlCol="false" tIns="0" lIns="0" bIns="0" rIns="0">
            <a:spAutoFit/>
          </a:bodyPr>
          <a:lstStyle/>
          <a:p>
            <a:pPr algn="just">
              <a:lnSpc>
                <a:spcPts val="3259"/>
              </a:lnSpc>
            </a:pPr>
            <a:r>
              <a:rPr lang="en-US" sz="1999">
                <a:solidFill>
                  <a:srgbClr val="000000"/>
                </a:solidFill>
                <a:latin typeface="Open Sans Bold"/>
                <a:ea typeface="Open Sans Bold"/>
                <a:cs typeface="Open Sans Bold"/>
                <a:sym typeface="Open Sans Bold"/>
              </a:rPr>
              <a:t>Boxplot for Not Survived Status</a:t>
            </a:r>
          </a:p>
          <a:p>
            <a:pPr algn="just" marL="431799" indent="-215899" lvl="1">
              <a:lnSpc>
                <a:spcPts val="3259"/>
              </a:lnSpc>
              <a:buFont typeface="Arial"/>
              <a:buChar char="•"/>
            </a:pPr>
            <a:r>
              <a:rPr lang="en-US" sz="1999">
                <a:solidFill>
                  <a:srgbClr val="000000"/>
                </a:solidFill>
                <a:latin typeface="Open Sans"/>
                <a:ea typeface="Open Sans"/>
                <a:cs typeface="Open Sans"/>
                <a:sym typeface="Open Sans"/>
              </a:rPr>
              <a:t>Passengers with lower fares tend to have a lower chance of survival, as most of the fare values are concentrated at the lower end of the scale, close to 0.</a:t>
            </a:r>
          </a:p>
          <a:p>
            <a:pPr algn="just" marL="431799" indent="-215899" lvl="1">
              <a:lnSpc>
                <a:spcPts val="3259"/>
              </a:lnSpc>
              <a:buFont typeface="Arial"/>
              <a:buChar char="•"/>
            </a:pPr>
            <a:r>
              <a:rPr lang="en-US" sz="1999">
                <a:solidFill>
                  <a:srgbClr val="000000"/>
                </a:solidFill>
                <a:latin typeface="Open Sans"/>
                <a:ea typeface="Open Sans"/>
                <a:cs typeface="Open Sans"/>
                <a:sym typeface="Open Sans"/>
              </a:rPr>
              <a:t>Outliers in the not survived boxplot are found in the higher fare range. This means that fewer passengers with higher fares did not survive compared to those who did.</a:t>
            </a:r>
          </a:p>
          <a:p>
            <a:pPr algn="just" marL="431799" indent="-215899" lvl="1">
              <a:lnSpc>
                <a:spcPts val="3259"/>
              </a:lnSpc>
              <a:buFont typeface="Arial"/>
              <a:buChar char="•"/>
            </a:pPr>
            <a:r>
              <a:rPr lang="en-US" sz="1999">
                <a:solidFill>
                  <a:srgbClr val="000000"/>
                </a:solidFill>
                <a:latin typeface="Open Sans"/>
                <a:ea typeface="Open Sans"/>
                <a:cs typeface="Open Sans"/>
                <a:sym typeface="Open Sans"/>
              </a:rPr>
              <a:t>The median for lower fares shows that more passengers with lower fares did not survive.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7745573">
            <a:off x="-3775645" y="10554004"/>
            <a:ext cx="6586395" cy="2247607"/>
          </a:xfrm>
          <a:custGeom>
            <a:avLst/>
            <a:gdLst/>
            <a:ahLst/>
            <a:cxnLst/>
            <a:rect r="r" b="b" t="t" l="l"/>
            <a:pathLst>
              <a:path h="2247607" w="6586395">
                <a:moveTo>
                  <a:pt x="0" y="0"/>
                </a:moveTo>
                <a:lnTo>
                  <a:pt x="6586396" y="0"/>
                </a:lnTo>
                <a:lnTo>
                  <a:pt x="6586396" y="2247607"/>
                </a:lnTo>
                <a:lnTo>
                  <a:pt x="0" y="22476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5655164" y="-1320668"/>
            <a:ext cx="1996345" cy="2149497"/>
          </a:xfrm>
          <a:custGeom>
            <a:avLst/>
            <a:gdLst/>
            <a:ahLst/>
            <a:cxnLst/>
            <a:rect r="r" b="b" t="t" l="l"/>
            <a:pathLst>
              <a:path h="2149497" w="1996345">
                <a:moveTo>
                  <a:pt x="0" y="0"/>
                </a:moveTo>
                <a:lnTo>
                  <a:pt x="1996345" y="0"/>
                </a:lnTo>
                <a:lnTo>
                  <a:pt x="1996345" y="2149496"/>
                </a:lnTo>
                <a:lnTo>
                  <a:pt x="0" y="2149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655164" y="8767287"/>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9" id="9"/>
          <p:cNvSpPr txBox="true"/>
          <p:nvPr/>
        </p:nvSpPr>
        <p:spPr>
          <a:xfrm rot="0">
            <a:off x="8234279" y="3923533"/>
            <a:ext cx="9417230" cy="3572447"/>
          </a:xfrm>
          <a:prstGeom prst="rect">
            <a:avLst/>
          </a:prstGeom>
        </p:spPr>
        <p:txBody>
          <a:bodyPr anchor="t" rtlCol="false" tIns="0" lIns="0" bIns="0" rIns="0">
            <a:spAutoFit/>
          </a:bodyPr>
          <a:lstStyle/>
          <a:p>
            <a:pPr algn="just" marL="453388" indent="-226694" lvl="1">
              <a:lnSpc>
                <a:spcPts val="3674"/>
              </a:lnSpc>
              <a:buFont typeface="Arial"/>
              <a:buChar char="•"/>
            </a:pPr>
            <a:r>
              <a:rPr lang="en-US" sz="2099">
                <a:solidFill>
                  <a:srgbClr val="000000"/>
                </a:solidFill>
                <a:latin typeface="Open Sans"/>
                <a:ea typeface="Open Sans"/>
                <a:cs typeface="Open Sans"/>
                <a:sym typeface="Open Sans"/>
              </a:rPr>
              <a:t>The lower the Passenger Class, the greater the chance of passengers surviving. Conversely, the higher the Passenger Class, the greater the chance of not surviving.</a:t>
            </a:r>
          </a:p>
          <a:p>
            <a:pPr algn="just" marL="453388" indent="-226694" lvl="1">
              <a:lnSpc>
                <a:spcPts val="3674"/>
              </a:lnSpc>
              <a:buFont typeface="Arial"/>
              <a:buChar char="•"/>
            </a:pPr>
            <a:r>
              <a:rPr lang="en-US" sz="2099">
                <a:solidFill>
                  <a:srgbClr val="000000"/>
                </a:solidFill>
                <a:latin typeface="Open Sans"/>
                <a:ea typeface="Open Sans"/>
                <a:cs typeface="Open Sans"/>
                <a:sym typeface="Open Sans"/>
              </a:rPr>
              <a:t>This can also mean that the cheaper the Passenger Class, the higher the risk of passengers not surviving. The more expensive the Passenger Class, the greater the chance of survival.</a:t>
            </a:r>
          </a:p>
          <a:p>
            <a:pPr algn="just">
              <a:lnSpc>
                <a:spcPts val="3674"/>
              </a:lnSpc>
            </a:pPr>
          </a:p>
          <a:p>
            <a:pPr algn="just">
              <a:lnSpc>
                <a:spcPts val="2855"/>
              </a:lnSpc>
            </a:pPr>
          </a:p>
        </p:txBody>
      </p:sp>
      <p:sp>
        <p:nvSpPr>
          <p:cNvPr name="TextBox 10" id="10"/>
          <p:cNvSpPr txBox="true"/>
          <p:nvPr/>
        </p:nvSpPr>
        <p:spPr>
          <a:xfrm rot="0">
            <a:off x="1226305" y="1235483"/>
            <a:ext cx="15835391" cy="883287"/>
          </a:xfrm>
          <a:prstGeom prst="rect">
            <a:avLst/>
          </a:prstGeom>
        </p:spPr>
        <p:txBody>
          <a:bodyPr anchor="t" rtlCol="false" tIns="0" lIns="0" bIns="0" rIns="0">
            <a:spAutoFit/>
          </a:bodyPr>
          <a:lstStyle/>
          <a:p>
            <a:pPr algn="ctr">
              <a:lnSpc>
                <a:spcPts val="3395"/>
              </a:lnSpc>
            </a:pPr>
            <a:r>
              <a:rPr lang="en-US" sz="3500">
                <a:solidFill>
                  <a:srgbClr val="000000"/>
                </a:solidFill>
                <a:latin typeface="DM Sans Bold"/>
                <a:ea typeface="DM Sans Bold"/>
                <a:cs typeface="DM Sans Bold"/>
                <a:sym typeface="DM Sans Bold"/>
              </a:rPr>
              <a:t> Histogram Distribution by Passenger Class of Survivors and Non-Survivors</a:t>
            </a:r>
          </a:p>
        </p:txBody>
      </p:sp>
      <p:sp>
        <p:nvSpPr>
          <p:cNvPr name="Freeform 11" id="11"/>
          <p:cNvSpPr/>
          <p:nvPr/>
        </p:nvSpPr>
        <p:spPr>
          <a:xfrm flipH="false" flipV="false" rot="0">
            <a:off x="841946" y="2868115"/>
            <a:ext cx="7109348" cy="5640166"/>
          </a:xfrm>
          <a:custGeom>
            <a:avLst/>
            <a:gdLst/>
            <a:ahLst/>
            <a:cxnLst/>
            <a:rect r="r" b="b" t="t" l="l"/>
            <a:pathLst>
              <a:path h="5640166" w="7109348">
                <a:moveTo>
                  <a:pt x="0" y="0"/>
                </a:moveTo>
                <a:lnTo>
                  <a:pt x="7109348" y="0"/>
                </a:lnTo>
                <a:lnTo>
                  <a:pt x="7109348" y="5640166"/>
                </a:lnTo>
                <a:lnTo>
                  <a:pt x="0" y="5640166"/>
                </a:lnTo>
                <a:lnTo>
                  <a:pt x="0" y="0"/>
                </a:lnTo>
                <a:close/>
              </a:path>
            </a:pathLst>
          </a:custGeom>
          <a:blipFill>
            <a:blip r:embed="rId15"/>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7745573">
            <a:off x="-3775645" y="10554004"/>
            <a:ext cx="6586395" cy="2247607"/>
          </a:xfrm>
          <a:custGeom>
            <a:avLst/>
            <a:gdLst/>
            <a:ahLst/>
            <a:cxnLst/>
            <a:rect r="r" b="b" t="t" l="l"/>
            <a:pathLst>
              <a:path h="2247607" w="6586395">
                <a:moveTo>
                  <a:pt x="0" y="0"/>
                </a:moveTo>
                <a:lnTo>
                  <a:pt x="6586396" y="0"/>
                </a:lnTo>
                <a:lnTo>
                  <a:pt x="6586396" y="2247607"/>
                </a:lnTo>
                <a:lnTo>
                  <a:pt x="0" y="22476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6063523" y="-1120797"/>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655164" y="8767287"/>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782914" y="3127122"/>
            <a:ext cx="7059545" cy="5640166"/>
          </a:xfrm>
          <a:custGeom>
            <a:avLst/>
            <a:gdLst/>
            <a:ahLst/>
            <a:cxnLst/>
            <a:rect r="r" b="b" t="t" l="l"/>
            <a:pathLst>
              <a:path h="5640166" w="7059545">
                <a:moveTo>
                  <a:pt x="0" y="0"/>
                </a:moveTo>
                <a:lnTo>
                  <a:pt x="7059545" y="0"/>
                </a:lnTo>
                <a:lnTo>
                  <a:pt x="7059545" y="5640165"/>
                </a:lnTo>
                <a:lnTo>
                  <a:pt x="0" y="5640165"/>
                </a:lnTo>
                <a:lnTo>
                  <a:pt x="0" y="0"/>
                </a:lnTo>
                <a:close/>
              </a:path>
            </a:pathLst>
          </a:custGeom>
          <a:blipFill>
            <a:blip r:embed="rId15"/>
            <a:stretch>
              <a:fillRect l="0" t="0" r="0" b="0"/>
            </a:stretch>
          </a:blipFill>
        </p:spPr>
      </p:sp>
      <p:sp>
        <p:nvSpPr>
          <p:cNvPr name="TextBox 10" id="10"/>
          <p:cNvSpPr txBox="true"/>
          <p:nvPr/>
        </p:nvSpPr>
        <p:spPr>
          <a:xfrm rot="0">
            <a:off x="1226305" y="1235483"/>
            <a:ext cx="15835391" cy="883287"/>
          </a:xfrm>
          <a:prstGeom prst="rect">
            <a:avLst/>
          </a:prstGeom>
        </p:spPr>
        <p:txBody>
          <a:bodyPr anchor="t" rtlCol="false" tIns="0" lIns="0" bIns="0" rIns="0">
            <a:spAutoFit/>
          </a:bodyPr>
          <a:lstStyle/>
          <a:p>
            <a:pPr algn="ctr">
              <a:lnSpc>
                <a:spcPts val="3395"/>
              </a:lnSpc>
            </a:pPr>
            <a:r>
              <a:rPr lang="en-US" sz="3500">
                <a:solidFill>
                  <a:srgbClr val="000000"/>
                </a:solidFill>
                <a:latin typeface="DM Sans Bold"/>
                <a:ea typeface="DM Sans Bold"/>
                <a:cs typeface="DM Sans Bold"/>
                <a:sym typeface="DM Sans Bold"/>
              </a:rPr>
              <a:t>Histogram Distribution by Passenger Class of Survivors and Non-Survivors</a:t>
            </a:r>
          </a:p>
        </p:txBody>
      </p:sp>
      <p:sp>
        <p:nvSpPr>
          <p:cNvPr name="TextBox 11" id="11"/>
          <p:cNvSpPr txBox="true"/>
          <p:nvPr/>
        </p:nvSpPr>
        <p:spPr>
          <a:xfrm rot="0">
            <a:off x="9557118" y="4855004"/>
            <a:ext cx="7001856" cy="1259586"/>
          </a:xfrm>
          <a:prstGeom prst="rect">
            <a:avLst/>
          </a:prstGeom>
        </p:spPr>
        <p:txBody>
          <a:bodyPr anchor="t" rtlCol="false" tIns="0" lIns="0" bIns="0" rIns="0">
            <a:spAutoFit/>
          </a:bodyPr>
          <a:lstStyle/>
          <a:p>
            <a:pPr algn="l">
              <a:lnSpc>
                <a:spcPts val="3401"/>
              </a:lnSpc>
            </a:pPr>
            <a:r>
              <a:rPr lang="en-US" sz="2099">
                <a:solidFill>
                  <a:srgbClr val="000000"/>
                </a:solidFill>
                <a:latin typeface="Open Sans"/>
                <a:ea typeface="Open Sans"/>
                <a:cs typeface="Open Sans"/>
                <a:sym typeface="Open Sans"/>
              </a:rPr>
              <a:t>Surviving passengers were more likely to come from higher classes, while non-surviving passengers were more likely to come from lower classes.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7745573">
            <a:off x="-3775645" y="10554004"/>
            <a:ext cx="6586395" cy="2247607"/>
          </a:xfrm>
          <a:custGeom>
            <a:avLst/>
            <a:gdLst/>
            <a:ahLst/>
            <a:cxnLst/>
            <a:rect r="r" b="b" t="t" l="l"/>
            <a:pathLst>
              <a:path h="2247607" w="6586395">
                <a:moveTo>
                  <a:pt x="0" y="0"/>
                </a:moveTo>
                <a:lnTo>
                  <a:pt x="6586396" y="0"/>
                </a:lnTo>
                <a:lnTo>
                  <a:pt x="6586396" y="2247607"/>
                </a:lnTo>
                <a:lnTo>
                  <a:pt x="0" y="22476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6063523" y="-1120797"/>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655164" y="8767287"/>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620810" y="2969922"/>
            <a:ext cx="7164682" cy="5684064"/>
          </a:xfrm>
          <a:custGeom>
            <a:avLst/>
            <a:gdLst/>
            <a:ahLst/>
            <a:cxnLst/>
            <a:rect r="r" b="b" t="t" l="l"/>
            <a:pathLst>
              <a:path h="5684064" w="7164682">
                <a:moveTo>
                  <a:pt x="0" y="0"/>
                </a:moveTo>
                <a:lnTo>
                  <a:pt x="7164682" y="0"/>
                </a:lnTo>
                <a:lnTo>
                  <a:pt x="7164682" y="5684064"/>
                </a:lnTo>
                <a:lnTo>
                  <a:pt x="0" y="5684064"/>
                </a:lnTo>
                <a:lnTo>
                  <a:pt x="0" y="0"/>
                </a:lnTo>
                <a:close/>
              </a:path>
            </a:pathLst>
          </a:custGeom>
          <a:blipFill>
            <a:blip r:embed="rId15"/>
            <a:stretch>
              <a:fillRect l="0" t="0" r="0" b="0"/>
            </a:stretch>
          </a:blipFill>
        </p:spPr>
      </p:sp>
      <p:sp>
        <p:nvSpPr>
          <p:cNvPr name="TextBox 10" id="10"/>
          <p:cNvSpPr txBox="true"/>
          <p:nvPr/>
        </p:nvSpPr>
        <p:spPr>
          <a:xfrm rot="0">
            <a:off x="9144000" y="4718252"/>
            <a:ext cx="6335794" cy="1098296"/>
          </a:xfrm>
          <a:prstGeom prst="rect">
            <a:avLst/>
          </a:prstGeom>
        </p:spPr>
        <p:txBody>
          <a:bodyPr anchor="t" rtlCol="false" tIns="0" lIns="0" bIns="0" rIns="0">
            <a:spAutoFit/>
          </a:bodyPr>
          <a:lstStyle/>
          <a:p>
            <a:pPr algn="just" marL="474978" indent="-237489" lvl="1">
              <a:lnSpc>
                <a:spcPts val="2991"/>
              </a:lnSpc>
              <a:buFont typeface="Arial"/>
              <a:buChar char="•"/>
            </a:pPr>
            <a:r>
              <a:rPr lang="en-US" sz="2199">
                <a:solidFill>
                  <a:srgbClr val="000000"/>
                </a:solidFill>
                <a:latin typeface="Open Sans"/>
                <a:ea typeface="Open Sans"/>
                <a:cs typeface="Open Sans"/>
                <a:sym typeface="Open Sans"/>
              </a:rPr>
              <a:t>More male did not survive compared to female. This could be because female were prioritized for rescue.</a:t>
            </a:r>
          </a:p>
        </p:txBody>
      </p:sp>
      <p:sp>
        <p:nvSpPr>
          <p:cNvPr name="TextBox 11" id="11"/>
          <p:cNvSpPr txBox="true"/>
          <p:nvPr/>
        </p:nvSpPr>
        <p:spPr>
          <a:xfrm rot="0">
            <a:off x="1226305" y="1446875"/>
            <a:ext cx="15835391" cy="470029"/>
          </a:xfrm>
          <a:prstGeom prst="rect">
            <a:avLst/>
          </a:prstGeom>
        </p:spPr>
        <p:txBody>
          <a:bodyPr anchor="t" rtlCol="false" tIns="0" lIns="0" bIns="0" rIns="0">
            <a:spAutoFit/>
          </a:bodyPr>
          <a:lstStyle/>
          <a:p>
            <a:pPr algn="ctr">
              <a:lnSpc>
                <a:spcPts val="3589"/>
              </a:lnSpc>
            </a:pPr>
            <a:r>
              <a:rPr lang="en-US" sz="3700">
                <a:solidFill>
                  <a:srgbClr val="000000"/>
                </a:solidFill>
                <a:latin typeface="DM Sans Bold"/>
                <a:ea typeface="DM Sans Bold"/>
                <a:cs typeface="DM Sans Bold"/>
                <a:sym typeface="DM Sans Bold"/>
              </a:rPr>
              <a:t> Histogram Distribution by Gender of Survivors and Non-Survivors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6085370" y="4310446"/>
            <a:ext cx="2061902" cy="871154"/>
          </a:xfrm>
          <a:custGeom>
            <a:avLst/>
            <a:gdLst/>
            <a:ahLst/>
            <a:cxnLst/>
            <a:rect r="r" b="b" t="t" l="l"/>
            <a:pathLst>
              <a:path h="871154" w="2061902">
                <a:moveTo>
                  <a:pt x="0" y="0"/>
                </a:moveTo>
                <a:lnTo>
                  <a:pt x="2061902" y="0"/>
                </a:lnTo>
                <a:lnTo>
                  <a:pt x="2061902" y="871154"/>
                </a:lnTo>
                <a:lnTo>
                  <a:pt x="0" y="8711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5" id="5"/>
          <p:cNvGrpSpPr/>
          <p:nvPr/>
        </p:nvGrpSpPr>
        <p:grpSpPr>
          <a:xfrm rot="0">
            <a:off x="4604916" y="4823914"/>
            <a:ext cx="502056" cy="50205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7" id="7"/>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8" id="8"/>
          <p:cNvGrpSpPr/>
          <p:nvPr/>
        </p:nvGrpSpPr>
        <p:grpSpPr>
          <a:xfrm rot="0">
            <a:off x="1572610" y="4823914"/>
            <a:ext cx="502056" cy="50205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10" id="10"/>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1" id="11"/>
          <p:cNvGrpSpPr/>
          <p:nvPr/>
        </p:nvGrpSpPr>
        <p:grpSpPr>
          <a:xfrm rot="0">
            <a:off x="8203805" y="4823914"/>
            <a:ext cx="502056" cy="50205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3" id="13"/>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4" id="14"/>
          <p:cNvGrpSpPr/>
          <p:nvPr/>
        </p:nvGrpSpPr>
        <p:grpSpPr>
          <a:xfrm rot="0">
            <a:off x="11758459" y="4823914"/>
            <a:ext cx="502056" cy="50205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6" id="1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Freeform 17" id="17"/>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9" id="19"/>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0" id="20"/>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1" id="21"/>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2" id="22"/>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3" id="23"/>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24" id="24"/>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TextBox 25" id="25"/>
          <p:cNvSpPr txBox="true"/>
          <p:nvPr/>
        </p:nvSpPr>
        <p:spPr>
          <a:xfrm rot="0">
            <a:off x="4732501" y="1907439"/>
            <a:ext cx="8822997" cy="22821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ea typeface="DM Sans Bold"/>
                <a:cs typeface="DM Sans Bold"/>
                <a:sym typeface="DM Sans Bold"/>
              </a:rPr>
              <a:t>Ideation process</a:t>
            </a:r>
          </a:p>
        </p:txBody>
      </p:sp>
      <p:sp>
        <p:nvSpPr>
          <p:cNvPr name="TextBox 26" id="26"/>
          <p:cNvSpPr txBox="true"/>
          <p:nvPr/>
        </p:nvSpPr>
        <p:spPr>
          <a:xfrm rot="0">
            <a:off x="4623219"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02</a:t>
            </a:r>
          </a:p>
        </p:txBody>
      </p:sp>
      <p:grpSp>
        <p:nvGrpSpPr>
          <p:cNvPr name="Group 27" id="27"/>
          <p:cNvGrpSpPr/>
          <p:nvPr/>
        </p:nvGrpSpPr>
        <p:grpSpPr>
          <a:xfrm rot="0">
            <a:off x="1438078" y="5539841"/>
            <a:ext cx="2646492" cy="1293242"/>
            <a:chOff x="0" y="0"/>
            <a:chExt cx="3528656" cy="1724323"/>
          </a:xfrm>
        </p:grpSpPr>
        <p:sp>
          <p:nvSpPr>
            <p:cNvPr name="TextBox 28" id="28"/>
            <p:cNvSpPr txBox="true"/>
            <p:nvPr/>
          </p:nvSpPr>
          <p:spPr>
            <a:xfrm rot="0">
              <a:off x="0" y="76200"/>
              <a:ext cx="2929765" cy="931334"/>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01</a:t>
              </a:r>
            </a:p>
          </p:txBody>
        </p:sp>
        <p:sp>
          <p:nvSpPr>
            <p:cNvPr name="TextBox 29" id="29"/>
            <p:cNvSpPr txBox="true"/>
            <p:nvPr/>
          </p:nvSpPr>
          <p:spPr>
            <a:xfrm rot="0">
              <a:off x="0" y="1201209"/>
              <a:ext cx="3528656" cy="523114"/>
            </a:xfrm>
            <a:prstGeom prst="rect">
              <a:avLst/>
            </a:prstGeom>
          </p:spPr>
          <p:txBody>
            <a:bodyPr anchor="t" rtlCol="false" tIns="0" lIns="0" bIns="0" rIns="0">
              <a:spAutoFit/>
            </a:bodyPr>
            <a:lstStyle/>
            <a:p>
              <a:pPr algn="l">
                <a:lnSpc>
                  <a:spcPts val="3431"/>
                </a:lnSpc>
              </a:pPr>
              <a:r>
                <a:rPr lang="en-US" sz="2199">
                  <a:solidFill>
                    <a:srgbClr val="000000"/>
                  </a:solidFill>
                  <a:latin typeface="DM Sans"/>
                  <a:ea typeface="DM Sans"/>
                  <a:cs typeface="DM Sans"/>
                  <a:sym typeface="DM Sans"/>
                </a:rPr>
                <a:t>Introduction</a:t>
              </a:r>
            </a:p>
          </p:txBody>
        </p:sp>
      </p:grpSp>
      <p:sp>
        <p:nvSpPr>
          <p:cNvPr name="TextBox 30" id="30"/>
          <p:cNvSpPr txBox="true"/>
          <p:nvPr/>
        </p:nvSpPr>
        <p:spPr>
          <a:xfrm rot="0">
            <a:off x="4623219" y="6419316"/>
            <a:ext cx="2732862" cy="413767"/>
          </a:xfrm>
          <a:prstGeom prst="rect">
            <a:avLst/>
          </a:prstGeom>
        </p:spPr>
        <p:txBody>
          <a:bodyPr anchor="t" rtlCol="false" tIns="0" lIns="0" bIns="0" rIns="0">
            <a:spAutoFit/>
          </a:bodyPr>
          <a:lstStyle/>
          <a:p>
            <a:pPr algn="l">
              <a:lnSpc>
                <a:spcPts val="3431"/>
              </a:lnSpc>
            </a:pPr>
            <a:r>
              <a:rPr lang="en-US" sz="2199">
                <a:solidFill>
                  <a:srgbClr val="000000"/>
                </a:solidFill>
                <a:latin typeface="DM Sans"/>
                <a:ea typeface="DM Sans"/>
                <a:cs typeface="DM Sans"/>
                <a:sym typeface="DM Sans"/>
              </a:rPr>
              <a:t>Data Cleaning</a:t>
            </a:r>
          </a:p>
        </p:txBody>
      </p:sp>
      <p:sp>
        <p:nvSpPr>
          <p:cNvPr name="TextBox 31" id="31"/>
          <p:cNvSpPr txBox="true"/>
          <p:nvPr/>
        </p:nvSpPr>
        <p:spPr>
          <a:xfrm rot="0">
            <a:off x="8222108"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03</a:t>
            </a:r>
          </a:p>
        </p:txBody>
      </p:sp>
      <p:sp>
        <p:nvSpPr>
          <p:cNvPr name="TextBox 32" id="32"/>
          <p:cNvSpPr txBox="true"/>
          <p:nvPr/>
        </p:nvSpPr>
        <p:spPr>
          <a:xfrm rot="0">
            <a:off x="8222108" y="6419316"/>
            <a:ext cx="2747991" cy="842392"/>
          </a:xfrm>
          <a:prstGeom prst="rect">
            <a:avLst/>
          </a:prstGeom>
        </p:spPr>
        <p:txBody>
          <a:bodyPr anchor="t" rtlCol="false" tIns="0" lIns="0" bIns="0" rIns="0">
            <a:spAutoFit/>
          </a:bodyPr>
          <a:lstStyle/>
          <a:p>
            <a:pPr algn="l">
              <a:lnSpc>
                <a:spcPts val="3431"/>
              </a:lnSpc>
            </a:pPr>
            <a:r>
              <a:rPr lang="en-US" sz="2199">
                <a:solidFill>
                  <a:srgbClr val="000000"/>
                </a:solidFill>
                <a:latin typeface="DM Sans"/>
                <a:ea typeface="DM Sans"/>
                <a:cs typeface="DM Sans"/>
                <a:sym typeface="DM Sans"/>
              </a:rPr>
              <a:t>Exploratory Data Analysis (EDA)</a:t>
            </a:r>
          </a:p>
        </p:txBody>
      </p:sp>
      <p:sp>
        <p:nvSpPr>
          <p:cNvPr name="TextBox 33" id="33"/>
          <p:cNvSpPr txBox="true"/>
          <p:nvPr/>
        </p:nvSpPr>
        <p:spPr>
          <a:xfrm rot="0">
            <a:off x="11776762"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04</a:t>
            </a:r>
          </a:p>
        </p:txBody>
      </p:sp>
      <p:sp>
        <p:nvSpPr>
          <p:cNvPr name="TextBox 34" id="34"/>
          <p:cNvSpPr txBox="true"/>
          <p:nvPr/>
        </p:nvSpPr>
        <p:spPr>
          <a:xfrm rot="0">
            <a:off x="11590008" y="6419316"/>
            <a:ext cx="2833246" cy="1618489"/>
          </a:xfrm>
          <a:prstGeom prst="rect">
            <a:avLst/>
          </a:prstGeom>
        </p:spPr>
        <p:txBody>
          <a:bodyPr anchor="t" rtlCol="false" tIns="0" lIns="0" bIns="0" rIns="0">
            <a:spAutoFit/>
          </a:bodyPr>
          <a:lstStyle/>
          <a:p>
            <a:pPr algn="l">
              <a:lnSpc>
                <a:spcPts val="3275"/>
              </a:lnSpc>
            </a:pPr>
            <a:r>
              <a:rPr lang="en-US" sz="2099">
                <a:solidFill>
                  <a:srgbClr val="000000"/>
                </a:solidFill>
                <a:latin typeface="DM Sans"/>
                <a:ea typeface="DM Sans"/>
                <a:cs typeface="DM Sans"/>
                <a:sym typeface="DM Sans"/>
              </a:rPr>
              <a:t>Data Modelling Comparison (Random Forest &amp; Decision Tree)</a:t>
            </a:r>
          </a:p>
        </p:txBody>
      </p:sp>
      <p:grpSp>
        <p:nvGrpSpPr>
          <p:cNvPr name="Group 35" id="35"/>
          <p:cNvGrpSpPr/>
          <p:nvPr/>
        </p:nvGrpSpPr>
        <p:grpSpPr>
          <a:xfrm rot="0">
            <a:off x="15314026" y="4823914"/>
            <a:ext cx="502056" cy="502056"/>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37" id="37"/>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38" id="38"/>
          <p:cNvSpPr txBox="true"/>
          <p:nvPr/>
        </p:nvSpPr>
        <p:spPr>
          <a:xfrm rot="0">
            <a:off x="15332328"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05</a:t>
            </a:r>
          </a:p>
        </p:txBody>
      </p:sp>
      <p:sp>
        <p:nvSpPr>
          <p:cNvPr name="TextBox 39" id="39"/>
          <p:cNvSpPr txBox="true"/>
          <p:nvPr/>
        </p:nvSpPr>
        <p:spPr>
          <a:xfrm rot="0">
            <a:off x="15314026" y="6405981"/>
            <a:ext cx="2833246" cy="389764"/>
          </a:xfrm>
          <a:prstGeom prst="rect">
            <a:avLst/>
          </a:prstGeom>
        </p:spPr>
        <p:txBody>
          <a:bodyPr anchor="t" rtlCol="false" tIns="0" lIns="0" bIns="0" rIns="0">
            <a:spAutoFit/>
          </a:bodyPr>
          <a:lstStyle/>
          <a:p>
            <a:pPr algn="l">
              <a:lnSpc>
                <a:spcPts val="3275"/>
              </a:lnSpc>
            </a:pPr>
            <a:r>
              <a:rPr lang="en-US" sz="2099">
                <a:solidFill>
                  <a:srgbClr val="000000"/>
                </a:solidFill>
                <a:latin typeface="DM Sans"/>
                <a:ea typeface="DM Sans"/>
                <a:cs typeface="DM Sans"/>
                <a:sym typeface="DM Sans"/>
              </a:rPr>
              <a:t>Conclusion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7745573">
            <a:off x="-3775645" y="10554004"/>
            <a:ext cx="6586395" cy="2247607"/>
          </a:xfrm>
          <a:custGeom>
            <a:avLst/>
            <a:gdLst/>
            <a:ahLst/>
            <a:cxnLst/>
            <a:rect r="r" b="b" t="t" l="l"/>
            <a:pathLst>
              <a:path h="2247607" w="6586395">
                <a:moveTo>
                  <a:pt x="0" y="0"/>
                </a:moveTo>
                <a:lnTo>
                  <a:pt x="6586396" y="0"/>
                </a:lnTo>
                <a:lnTo>
                  <a:pt x="6586396" y="2247607"/>
                </a:lnTo>
                <a:lnTo>
                  <a:pt x="0" y="22476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6063523" y="-1120797"/>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655164" y="8767287"/>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580598" y="2635954"/>
            <a:ext cx="7277149" cy="6131333"/>
          </a:xfrm>
          <a:custGeom>
            <a:avLst/>
            <a:gdLst/>
            <a:ahLst/>
            <a:cxnLst/>
            <a:rect r="r" b="b" t="t" l="l"/>
            <a:pathLst>
              <a:path h="6131333" w="7277149">
                <a:moveTo>
                  <a:pt x="0" y="0"/>
                </a:moveTo>
                <a:lnTo>
                  <a:pt x="7277148" y="0"/>
                </a:lnTo>
                <a:lnTo>
                  <a:pt x="7277148" y="6131333"/>
                </a:lnTo>
                <a:lnTo>
                  <a:pt x="0" y="6131333"/>
                </a:lnTo>
                <a:lnTo>
                  <a:pt x="0" y="0"/>
                </a:lnTo>
                <a:close/>
              </a:path>
            </a:pathLst>
          </a:custGeom>
          <a:blipFill>
            <a:blip r:embed="rId15"/>
            <a:stretch>
              <a:fillRect l="0" t="0" r="0" b="0"/>
            </a:stretch>
          </a:blipFill>
        </p:spPr>
      </p:sp>
      <p:sp>
        <p:nvSpPr>
          <p:cNvPr name="TextBox 10" id="10"/>
          <p:cNvSpPr txBox="true"/>
          <p:nvPr/>
        </p:nvSpPr>
        <p:spPr>
          <a:xfrm rot="0">
            <a:off x="9252940" y="3559428"/>
            <a:ext cx="7674195" cy="3572256"/>
          </a:xfrm>
          <a:prstGeom prst="rect">
            <a:avLst/>
          </a:prstGeom>
        </p:spPr>
        <p:txBody>
          <a:bodyPr anchor="t" rtlCol="false" tIns="0" lIns="0" bIns="0" rIns="0">
            <a:spAutoFit/>
          </a:bodyPr>
          <a:lstStyle/>
          <a:p>
            <a:pPr algn="just" marL="453388" indent="-226694" lvl="1">
              <a:lnSpc>
                <a:spcPts val="3191"/>
              </a:lnSpc>
              <a:buFont typeface="Arial"/>
              <a:buChar char="•"/>
            </a:pPr>
            <a:r>
              <a:rPr lang="en-US" sz="2099">
                <a:solidFill>
                  <a:srgbClr val="000000"/>
                </a:solidFill>
                <a:latin typeface="Open Sans"/>
                <a:ea typeface="Open Sans"/>
                <a:cs typeface="Open Sans"/>
                <a:sym typeface="Open Sans"/>
              </a:rPr>
              <a:t>The correlation between Pclass and Fare is negative. This means that the higher the fare, the lower the Pclass. The lower the passenger's class, the more expensive the fare. The result is negative because the correlation is inverse.</a:t>
            </a:r>
          </a:p>
          <a:p>
            <a:pPr algn="just" marL="453388" indent="-226694" lvl="1">
              <a:lnSpc>
                <a:spcPts val="3191"/>
              </a:lnSpc>
              <a:buFont typeface="Arial"/>
              <a:buChar char="•"/>
            </a:pPr>
            <a:r>
              <a:rPr lang="en-US" sz="2099">
                <a:solidFill>
                  <a:srgbClr val="000000"/>
                </a:solidFill>
                <a:latin typeface="Open Sans"/>
                <a:ea typeface="Open Sans"/>
                <a:cs typeface="Open Sans"/>
                <a:sym typeface="Open Sans"/>
              </a:rPr>
              <a:t>The lower the class, the higher the likelihood of survival.</a:t>
            </a:r>
          </a:p>
          <a:p>
            <a:pPr algn="just" marL="453388" indent="-226694" lvl="1">
              <a:lnSpc>
                <a:spcPts val="3191"/>
              </a:lnSpc>
              <a:buFont typeface="Arial"/>
              <a:buChar char="•"/>
            </a:pPr>
            <a:r>
              <a:rPr lang="en-US" sz="2099">
                <a:solidFill>
                  <a:srgbClr val="000000"/>
                </a:solidFill>
                <a:latin typeface="Open Sans"/>
                <a:ea typeface="Open Sans"/>
                <a:cs typeface="Open Sans"/>
                <a:sym typeface="Open Sans"/>
              </a:rPr>
              <a:t>In conclusion, Pclass is what influences whether a passenger survives or not.</a:t>
            </a:r>
          </a:p>
          <a:p>
            <a:pPr algn="just" marL="453388" indent="-226694" lvl="1">
              <a:lnSpc>
                <a:spcPts val="3191"/>
              </a:lnSpc>
              <a:buFont typeface="Arial"/>
              <a:buChar char="•"/>
            </a:pPr>
            <a:r>
              <a:rPr lang="en-US" sz="2099">
                <a:solidFill>
                  <a:srgbClr val="000000"/>
                </a:solidFill>
                <a:latin typeface="Open Sans"/>
                <a:ea typeface="Open Sans"/>
                <a:cs typeface="Open Sans"/>
                <a:sym typeface="Open Sans"/>
              </a:rPr>
              <a:t>The higher the passenger's fare, the greater the likelihood of survival.</a:t>
            </a:r>
          </a:p>
        </p:txBody>
      </p:sp>
      <p:sp>
        <p:nvSpPr>
          <p:cNvPr name="TextBox 11" id="11"/>
          <p:cNvSpPr txBox="true"/>
          <p:nvPr/>
        </p:nvSpPr>
        <p:spPr>
          <a:xfrm rot="0">
            <a:off x="1226305" y="1392329"/>
            <a:ext cx="15835391" cy="588647"/>
          </a:xfrm>
          <a:prstGeom prst="rect">
            <a:avLst/>
          </a:prstGeom>
        </p:spPr>
        <p:txBody>
          <a:bodyPr anchor="t" rtlCol="false" tIns="0" lIns="0" bIns="0" rIns="0">
            <a:spAutoFit/>
          </a:bodyPr>
          <a:lstStyle/>
          <a:p>
            <a:pPr algn="ctr">
              <a:lnSpc>
                <a:spcPts val="4365"/>
              </a:lnSpc>
            </a:pPr>
            <a:r>
              <a:rPr lang="en-US" sz="4500">
                <a:solidFill>
                  <a:srgbClr val="000000"/>
                </a:solidFill>
                <a:latin typeface="DM Sans Bold"/>
                <a:ea typeface="DM Sans Bold"/>
                <a:cs typeface="DM Sans Bold"/>
                <a:sym typeface="DM Sans Bold"/>
              </a:rPr>
              <a:t> Correlation Matrix</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2224000" y="2797569"/>
            <a:ext cx="13699934" cy="4471190"/>
            <a:chOff x="0" y="0"/>
            <a:chExt cx="3608213" cy="1177597"/>
          </a:xfrm>
        </p:grpSpPr>
        <p:sp>
          <p:nvSpPr>
            <p:cNvPr name="Freeform 4" id="4"/>
            <p:cNvSpPr/>
            <p:nvPr/>
          </p:nvSpPr>
          <p:spPr>
            <a:xfrm flipH="false" flipV="false" rot="0">
              <a:off x="0" y="0"/>
              <a:ext cx="3608213" cy="1177597"/>
            </a:xfrm>
            <a:custGeom>
              <a:avLst/>
              <a:gdLst/>
              <a:ahLst/>
              <a:cxnLst/>
              <a:rect r="r" b="b" t="t" l="l"/>
              <a:pathLst>
                <a:path h="1177597" w="3608213">
                  <a:moveTo>
                    <a:pt x="0" y="0"/>
                  </a:moveTo>
                  <a:lnTo>
                    <a:pt x="3608213" y="0"/>
                  </a:lnTo>
                  <a:lnTo>
                    <a:pt x="3608213" y="1177597"/>
                  </a:lnTo>
                  <a:lnTo>
                    <a:pt x="0" y="1177597"/>
                  </a:lnTo>
                  <a:close/>
                </a:path>
              </a:pathLst>
            </a:custGeom>
            <a:solidFill>
              <a:srgbClr val="4D96E8"/>
            </a:solidFill>
          </p:spPr>
        </p:sp>
        <p:sp>
          <p:nvSpPr>
            <p:cNvPr name="TextBox 5" id="5"/>
            <p:cNvSpPr txBox="true"/>
            <p:nvPr/>
          </p:nvSpPr>
          <p:spPr>
            <a:xfrm>
              <a:off x="0" y="-38100"/>
              <a:ext cx="3608213" cy="121569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745354" y="3460169"/>
            <a:ext cx="12657226" cy="3086100"/>
            <a:chOff x="0" y="0"/>
            <a:chExt cx="3333590" cy="812800"/>
          </a:xfrm>
        </p:grpSpPr>
        <p:sp>
          <p:nvSpPr>
            <p:cNvPr name="Freeform 7" id="7"/>
            <p:cNvSpPr/>
            <p:nvPr/>
          </p:nvSpPr>
          <p:spPr>
            <a:xfrm flipH="false" flipV="false" rot="0">
              <a:off x="0" y="0"/>
              <a:ext cx="3333590" cy="812800"/>
            </a:xfrm>
            <a:custGeom>
              <a:avLst/>
              <a:gdLst/>
              <a:ahLst/>
              <a:cxnLst/>
              <a:rect r="r" b="b" t="t" l="l"/>
              <a:pathLst>
                <a:path h="812800" w="3333590">
                  <a:moveTo>
                    <a:pt x="0" y="0"/>
                  </a:moveTo>
                  <a:lnTo>
                    <a:pt x="3333590" y="0"/>
                  </a:lnTo>
                  <a:lnTo>
                    <a:pt x="3333590" y="812800"/>
                  </a:lnTo>
                  <a:lnTo>
                    <a:pt x="0" y="812800"/>
                  </a:lnTo>
                  <a:close/>
                </a:path>
              </a:pathLst>
            </a:custGeom>
            <a:solidFill>
              <a:srgbClr val="8AB7E2"/>
            </a:solidFill>
          </p:spPr>
        </p:sp>
        <p:sp>
          <p:nvSpPr>
            <p:cNvPr name="TextBox 8" id="8"/>
            <p:cNvSpPr txBox="true"/>
            <p:nvPr/>
          </p:nvSpPr>
          <p:spPr>
            <a:xfrm>
              <a:off x="0" y="-38100"/>
              <a:ext cx="3333590" cy="85090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943575" y="3858391"/>
            <a:ext cx="12459005" cy="2022956"/>
          </a:xfrm>
          <a:prstGeom prst="rect">
            <a:avLst/>
          </a:prstGeom>
        </p:spPr>
        <p:txBody>
          <a:bodyPr anchor="t" rtlCol="false" tIns="0" lIns="0" bIns="0" rIns="0">
            <a:spAutoFit/>
          </a:bodyPr>
          <a:lstStyle/>
          <a:p>
            <a:pPr algn="ctr">
              <a:lnSpc>
                <a:spcPts val="8198"/>
              </a:lnSpc>
            </a:pPr>
            <a:r>
              <a:rPr lang="en-US" sz="5856">
                <a:solidFill>
                  <a:srgbClr val="000000"/>
                </a:solidFill>
                <a:latin typeface="DM Sans Bold"/>
                <a:ea typeface="DM Sans Bold"/>
                <a:cs typeface="DM Sans Bold"/>
                <a:sym typeface="DM Sans Bold"/>
              </a:rPr>
              <a:t>Data Modeling Comparison (Random Forest vs Decision Tree)</a:t>
            </a:r>
          </a:p>
        </p:txBody>
      </p:sp>
      <p:sp>
        <p:nvSpPr>
          <p:cNvPr name="Freeform 10" id="10"/>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3" id="13"/>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4" id="14"/>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5" id="15"/>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6" id="16"/>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7" id="17"/>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8" id="18"/>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9" id="19"/>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20" id="20"/>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21" id="21"/>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22" id="22"/>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7745573">
            <a:off x="-3775645" y="10554004"/>
            <a:ext cx="6586395" cy="2247607"/>
          </a:xfrm>
          <a:custGeom>
            <a:avLst/>
            <a:gdLst/>
            <a:ahLst/>
            <a:cxnLst/>
            <a:rect r="r" b="b" t="t" l="l"/>
            <a:pathLst>
              <a:path h="2247607" w="6586395">
                <a:moveTo>
                  <a:pt x="0" y="0"/>
                </a:moveTo>
                <a:lnTo>
                  <a:pt x="6586396" y="0"/>
                </a:lnTo>
                <a:lnTo>
                  <a:pt x="6586396" y="2247607"/>
                </a:lnTo>
                <a:lnTo>
                  <a:pt x="0" y="22476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6063523" y="-1120797"/>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655164" y="8767287"/>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833344" y="3878813"/>
            <a:ext cx="8746414" cy="3037906"/>
          </a:xfrm>
          <a:custGeom>
            <a:avLst/>
            <a:gdLst/>
            <a:ahLst/>
            <a:cxnLst/>
            <a:rect r="r" b="b" t="t" l="l"/>
            <a:pathLst>
              <a:path h="3037906" w="8746414">
                <a:moveTo>
                  <a:pt x="0" y="0"/>
                </a:moveTo>
                <a:lnTo>
                  <a:pt x="8746415" y="0"/>
                </a:lnTo>
                <a:lnTo>
                  <a:pt x="8746415" y="3037906"/>
                </a:lnTo>
                <a:lnTo>
                  <a:pt x="0" y="3037906"/>
                </a:lnTo>
                <a:lnTo>
                  <a:pt x="0" y="0"/>
                </a:lnTo>
                <a:close/>
              </a:path>
            </a:pathLst>
          </a:custGeom>
          <a:blipFill>
            <a:blip r:embed="rId15"/>
            <a:stretch>
              <a:fillRect l="0" t="0" r="0" b="0"/>
            </a:stretch>
          </a:blipFill>
        </p:spPr>
      </p:sp>
      <p:sp>
        <p:nvSpPr>
          <p:cNvPr name="TextBox 10" id="10"/>
          <p:cNvSpPr txBox="true"/>
          <p:nvPr/>
        </p:nvSpPr>
        <p:spPr>
          <a:xfrm rot="0">
            <a:off x="9769897" y="3718014"/>
            <a:ext cx="7674195" cy="3572256"/>
          </a:xfrm>
          <a:prstGeom prst="rect">
            <a:avLst/>
          </a:prstGeom>
        </p:spPr>
        <p:txBody>
          <a:bodyPr anchor="t" rtlCol="false" tIns="0" lIns="0" bIns="0" rIns="0">
            <a:spAutoFit/>
          </a:bodyPr>
          <a:lstStyle/>
          <a:p>
            <a:pPr algn="just" marL="453388" indent="-226694" lvl="1">
              <a:lnSpc>
                <a:spcPts val="3191"/>
              </a:lnSpc>
              <a:buFont typeface="Arial"/>
              <a:buChar char="•"/>
            </a:pPr>
            <a:r>
              <a:rPr lang="en-US" sz="2099">
                <a:solidFill>
                  <a:srgbClr val="000000"/>
                </a:solidFill>
                <a:latin typeface="Open Sans"/>
                <a:ea typeface="Open Sans"/>
                <a:cs typeface="Open Sans"/>
                <a:sym typeface="Open Sans"/>
              </a:rPr>
              <a:t>This parameter indicates the number of decision trees that the model will build. In this case, 100 decision trees will be constructed.</a:t>
            </a:r>
          </a:p>
          <a:p>
            <a:pPr algn="just" marL="453388" indent="-226694" lvl="1">
              <a:lnSpc>
                <a:spcPts val="3191"/>
              </a:lnSpc>
              <a:buFont typeface="Arial"/>
              <a:buChar char="•"/>
            </a:pPr>
            <a:r>
              <a:rPr lang="en-US" sz="2099">
                <a:solidFill>
                  <a:srgbClr val="000000"/>
                </a:solidFill>
                <a:latin typeface="Open Sans"/>
                <a:ea typeface="Open Sans"/>
                <a:cs typeface="Open Sans"/>
                <a:sym typeface="Open Sans"/>
              </a:rPr>
              <a:t>Similar to “train test split”, “random state” is used to ensure that the training results are reproducible. It ensures that the random selection in the decision tree-building process will be the same every time the code is run.</a:t>
            </a:r>
          </a:p>
          <a:p>
            <a:pPr algn="just">
              <a:lnSpc>
                <a:spcPts val="3191"/>
              </a:lnSpc>
            </a:pPr>
          </a:p>
        </p:txBody>
      </p:sp>
      <p:sp>
        <p:nvSpPr>
          <p:cNvPr name="TextBox 11" id="11"/>
          <p:cNvSpPr txBox="true"/>
          <p:nvPr/>
        </p:nvSpPr>
        <p:spPr>
          <a:xfrm rot="0">
            <a:off x="1226305" y="1392329"/>
            <a:ext cx="15835391" cy="588647"/>
          </a:xfrm>
          <a:prstGeom prst="rect">
            <a:avLst/>
          </a:prstGeom>
        </p:spPr>
        <p:txBody>
          <a:bodyPr anchor="t" rtlCol="false" tIns="0" lIns="0" bIns="0" rIns="0">
            <a:spAutoFit/>
          </a:bodyPr>
          <a:lstStyle/>
          <a:p>
            <a:pPr algn="ctr">
              <a:lnSpc>
                <a:spcPts val="4365"/>
              </a:lnSpc>
            </a:pPr>
            <a:r>
              <a:rPr lang="en-US" sz="4500">
                <a:solidFill>
                  <a:srgbClr val="000000"/>
                </a:solidFill>
                <a:latin typeface="DM Sans Bold"/>
                <a:ea typeface="DM Sans Bold"/>
                <a:cs typeface="DM Sans Bold"/>
                <a:sym typeface="DM Sans Bold"/>
              </a:rPr>
              <a:t>Random Forest Modeling</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6694020">
            <a:off x="-2727116" y="10286011"/>
            <a:ext cx="6965261" cy="2376895"/>
          </a:xfrm>
          <a:custGeom>
            <a:avLst/>
            <a:gdLst/>
            <a:ahLst/>
            <a:cxnLst/>
            <a:rect r="r" b="b" t="t" l="l"/>
            <a:pathLst>
              <a:path h="2376895" w="6965261">
                <a:moveTo>
                  <a:pt x="0" y="0"/>
                </a:moveTo>
                <a:lnTo>
                  <a:pt x="6965261" y="0"/>
                </a:lnTo>
                <a:lnTo>
                  <a:pt x="6965261" y="2376895"/>
                </a:lnTo>
                <a:lnTo>
                  <a:pt x="0" y="23768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6063523" y="-1120797"/>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262955" y="8458913"/>
            <a:ext cx="4994523" cy="3926944"/>
          </a:xfrm>
          <a:custGeom>
            <a:avLst/>
            <a:gdLst/>
            <a:ahLst/>
            <a:cxnLst/>
            <a:rect r="r" b="b" t="t" l="l"/>
            <a:pathLst>
              <a:path h="3926944" w="4994523">
                <a:moveTo>
                  <a:pt x="0" y="0"/>
                </a:moveTo>
                <a:lnTo>
                  <a:pt x="4994523" y="0"/>
                </a:lnTo>
                <a:lnTo>
                  <a:pt x="4994523" y="3926943"/>
                </a:lnTo>
                <a:lnTo>
                  <a:pt x="0" y="392694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813798" y="2488620"/>
            <a:ext cx="6985111" cy="5970293"/>
          </a:xfrm>
          <a:custGeom>
            <a:avLst/>
            <a:gdLst/>
            <a:ahLst/>
            <a:cxnLst/>
            <a:rect r="r" b="b" t="t" l="l"/>
            <a:pathLst>
              <a:path h="5970293" w="6985111">
                <a:moveTo>
                  <a:pt x="0" y="0"/>
                </a:moveTo>
                <a:lnTo>
                  <a:pt x="6985112" y="0"/>
                </a:lnTo>
                <a:lnTo>
                  <a:pt x="6985112" y="5970293"/>
                </a:lnTo>
                <a:lnTo>
                  <a:pt x="0" y="5970293"/>
                </a:lnTo>
                <a:lnTo>
                  <a:pt x="0" y="0"/>
                </a:lnTo>
                <a:close/>
              </a:path>
            </a:pathLst>
          </a:custGeom>
          <a:blipFill>
            <a:blip r:embed="rId15"/>
            <a:stretch>
              <a:fillRect l="0" t="0" r="0" b="0"/>
            </a:stretch>
          </a:blipFill>
        </p:spPr>
      </p:sp>
      <p:sp>
        <p:nvSpPr>
          <p:cNvPr name="TextBox 10" id="10"/>
          <p:cNvSpPr txBox="true"/>
          <p:nvPr/>
        </p:nvSpPr>
        <p:spPr>
          <a:xfrm rot="0">
            <a:off x="1226305" y="1392329"/>
            <a:ext cx="15835391" cy="588647"/>
          </a:xfrm>
          <a:prstGeom prst="rect">
            <a:avLst/>
          </a:prstGeom>
        </p:spPr>
        <p:txBody>
          <a:bodyPr anchor="t" rtlCol="false" tIns="0" lIns="0" bIns="0" rIns="0">
            <a:spAutoFit/>
          </a:bodyPr>
          <a:lstStyle/>
          <a:p>
            <a:pPr algn="ctr">
              <a:lnSpc>
                <a:spcPts val="4365"/>
              </a:lnSpc>
            </a:pPr>
            <a:r>
              <a:rPr lang="en-US" sz="4500">
                <a:solidFill>
                  <a:srgbClr val="000000"/>
                </a:solidFill>
                <a:latin typeface="DM Sans Bold"/>
                <a:ea typeface="DM Sans Bold"/>
                <a:cs typeface="DM Sans Bold"/>
                <a:sym typeface="DM Sans Bold"/>
              </a:rPr>
              <a:t>Random Forest Confusion Matrix</a:t>
            </a:r>
          </a:p>
        </p:txBody>
      </p:sp>
      <p:sp>
        <p:nvSpPr>
          <p:cNvPr name="TextBox 11" id="11"/>
          <p:cNvSpPr txBox="true"/>
          <p:nvPr/>
        </p:nvSpPr>
        <p:spPr>
          <a:xfrm rot="0">
            <a:off x="9455019" y="3921826"/>
            <a:ext cx="7606676" cy="3027680"/>
          </a:xfrm>
          <a:prstGeom prst="rect">
            <a:avLst/>
          </a:prstGeom>
        </p:spPr>
        <p:txBody>
          <a:bodyPr anchor="t" rtlCol="false" tIns="0" lIns="0" bIns="0" rIns="0">
            <a:spAutoFit/>
          </a:bodyPr>
          <a:lstStyle/>
          <a:p>
            <a:pPr algn="just" marL="410209" indent="-205105" lvl="1">
              <a:lnSpc>
                <a:spcPts val="3039"/>
              </a:lnSpc>
              <a:buFont typeface="Arial"/>
              <a:buChar char="•"/>
            </a:pPr>
            <a:r>
              <a:rPr lang="en-US" sz="1899">
                <a:solidFill>
                  <a:srgbClr val="000000"/>
                </a:solidFill>
                <a:latin typeface="Open Sans Bold"/>
                <a:ea typeface="Open Sans Bold"/>
                <a:cs typeface="Open Sans Bold"/>
                <a:sym typeface="Open Sans Bold"/>
              </a:rPr>
              <a:t>True Negatives (TN) - 92: </a:t>
            </a:r>
            <a:r>
              <a:rPr lang="en-US" sz="1899">
                <a:solidFill>
                  <a:srgbClr val="000000"/>
                </a:solidFill>
                <a:latin typeface="Open Sans"/>
                <a:ea typeface="Open Sans"/>
                <a:cs typeface="Open Sans"/>
                <a:sym typeface="Open Sans"/>
              </a:rPr>
              <a:t>The model correctly predicted 92 passengers as non-survivors, and they indeed did not survive.</a:t>
            </a:r>
          </a:p>
          <a:p>
            <a:pPr algn="just" marL="410209" indent="-205105" lvl="1">
              <a:lnSpc>
                <a:spcPts val="3039"/>
              </a:lnSpc>
              <a:buFont typeface="Arial"/>
              <a:buChar char="•"/>
            </a:pPr>
            <a:r>
              <a:rPr lang="en-US" sz="1899">
                <a:solidFill>
                  <a:srgbClr val="000000"/>
                </a:solidFill>
                <a:latin typeface="Open Sans Bold"/>
                <a:ea typeface="Open Sans Bold"/>
                <a:cs typeface="Open Sans Bold"/>
                <a:sym typeface="Open Sans Bold"/>
              </a:rPr>
              <a:t>False Positives (FP) - 13:</a:t>
            </a:r>
            <a:r>
              <a:rPr lang="en-US" sz="1899">
                <a:solidFill>
                  <a:srgbClr val="000000"/>
                </a:solidFill>
                <a:latin typeface="Open Sans"/>
                <a:ea typeface="Open Sans"/>
                <a:cs typeface="Open Sans"/>
                <a:sym typeface="Open Sans"/>
              </a:rPr>
              <a:t> The model incorrectly predicted 13 passengers as survivors when they did not survive.</a:t>
            </a:r>
          </a:p>
          <a:p>
            <a:pPr algn="just" marL="410209" indent="-205105" lvl="1">
              <a:lnSpc>
                <a:spcPts val="3039"/>
              </a:lnSpc>
              <a:buFont typeface="Arial"/>
              <a:buChar char="•"/>
            </a:pPr>
            <a:r>
              <a:rPr lang="en-US" sz="1899">
                <a:solidFill>
                  <a:srgbClr val="000000"/>
                </a:solidFill>
                <a:latin typeface="Open Sans Bold"/>
                <a:ea typeface="Open Sans Bold"/>
                <a:cs typeface="Open Sans Bold"/>
                <a:sym typeface="Open Sans Bold"/>
              </a:rPr>
              <a:t>False Negatives (FN) - 19: </a:t>
            </a:r>
            <a:r>
              <a:rPr lang="en-US" sz="1899">
                <a:solidFill>
                  <a:srgbClr val="000000"/>
                </a:solidFill>
                <a:latin typeface="Open Sans"/>
                <a:ea typeface="Open Sans"/>
                <a:cs typeface="Open Sans"/>
                <a:sym typeface="Open Sans"/>
              </a:rPr>
              <a:t>The model incorrectly predicted 19 passengers as non-survivors when they actually survived.</a:t>
            </a:r>
          </a:p>
          <a:p>
            <a:pPr algn="just" marL="410209" indent="-205105" lvl="1">
              <a:lnSpc>
                <a:spcPts val="3039"/>
              </a:lnSpc>
              <a:buFont typeface="Arial"/>
              <a:buChar char="•"/>
            </a:pPr>
            <a:r>
              <a:rPr lang="en-US" sz="1899">
                <a:solidFill>
                  <a:srgbClr val="000000"/>
                </a:solidFill>
                <a:latin typeface="Open Sans Bold"/>
                <a:ea typeface="Open Sans Bold"/>
                <a:cs typeface="Open Sans Bold"/>
                <a:sym typeface="Open Sans Bold"/>
              </a:rPr>
              <a:t>True Positives (TP) - 55:</a:t>
            </a:r>
            <a:r>
              <a:rPr lang="en-US" sz="1899">
                <a:solidFill>
                  <a:srgbClr val="000000"/>
                </a:solidFill>
                <a:latin typeface="Open Sans"/>
                <a:ea typeface="Open Sans"/>
                <a:cs typeface="Open Sans"/>
                <a:sym typeface="Open Sans"/>
              </a:rPr>
              <a:t> The model correctly predicted 55 passengers as survivors, and they indeed survived.</a:t>
            </a:r>
          </a:p>
        </p:txBody>
      </p:sp>
      <p:sp>
        <p:nvSpPr>
          <p:cNvPr name="TextBox 12" id="12"/>
          <p:cNvSpPr txBox="true"/>
          <p:nvPr/>
        </p:nvSpPr>
        <p:spPr>
          <a:xfrm rot="0">
            <a:off x="4340609" y="8809355"/>
            <a:ext cx="1931490" cy="777240"/>
          </a:xfrm>
          <a:prstGeom prst="rect">
            <a:avLst/>
          </a:prstGeom>
        </p:spPr>
        <p:txBody>
          <a:bodyPr anchor="t" rtlCol="false" tIns="0" lIns="0" bIns="0" rIns="0">
            <a:spAutoFit/>
          </a:bodyPr>
          <a:lstStyle/>
          <a:p>
            <a:pPr algn="l">
              <a:lnSpc>
                <a:spcPts val="3179"/>
              </a:lnSpc>
            </a:pPr>
            <a:r>
              <a:rPr lang="en-US" sz="1999">
                <a:solidFill>
                  <a:srgbClr val="000000"/>
                </a:solidFill>
                <a:latin typeface="Open Sans"/>
                <a:ea typeface="Open Sans"/>
                <a:cs typeface="Open Sans"/>
                <a:sym typeface="Open Sans"/>
              </a:rPr>
              <a:t>0 = Not Survive</a:t>
            </a:r>
          </a:p>
          <a:p>
            <a:pPr algn="l">
              <a:lnSpc>
                <a:spcPts val="3179"/>
              </a:lnSpc>
            </a:pPr>
            <a:r>
              <a:rPr lang="en-US" sz="1999">
                <a:solidFill>
                  <a:srgbClr val="000000"/>
                </a:solidFill>
                <a:latin typeface="Open Sans"/>
                <a:ea typeface="Open Sans"/>
                <a:cs typeface="Open Sans"/>
                <a:sym typeface="Open Sans"/>
              </a:rPr>
              <a:t>1 = Survive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7745573">
            <a:off x="-3775645" y="10554004"/>
            <a:ext cx="6586395" cy="2247607"/>
          </a:xfrm>
          <a:custGeom>
            <a:avLst/>
            <a:gdLst/>
            <a:ahLst/>
            <a:cxnLst/>
            <a:rect r="r" b="b" t="t" l="l"/>
            <a:pathLst>
              <a:path h="2247607" w="6586395">
                <a:moveTo>
                  <a:pt x="0" y="0"/>
                </a:moveTo>
                <a:lnTo>
                  <a:pt x="6586396" y="0"/>
                </a:lnTo>
                <a:lnTo>
                  <a:pt x="6586396" y="2247607"/>
                </a:lnTo>
                <a:lnTo>
                  <a:pt x="0" y="22476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6063523" y="-1120797"/>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655164" y="8767287"/>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664305" y="4053983"/>
            <a:ext cx="8693710" cy="2866535"/>
          </a:xfrm>
          <a:custGeom>
            <a:avLst/>
            <a:gdLst/>
            <a:ahLst/>
            <a:cxnLst/>
            <a:rect r="r" b="b" t="t" l="l"/>
            <a:pathLst>
              <a:path h="2866535" w="8693710">
                <a:moveTo>
                  <a:pt x="0" y="0"/>
                </a:moveTo>
                <a:lnTo>
                  <a:pt x="8693710" y="0"/>
                </a:lnTo>
                <a:lnTo>
                  <a:pt x="8693710" y="2866536"/>
                </a:lnTo>
                <a:lnTo>
                  <a:pt x="0" y="2866536"/>
                </a:lnTo>
                <a:lnTo>
                  <a:pt x="0" y="0"/>
                </a:lnTo>
                <a:close/>
              </a:path>
            </a:pathLst>
          </a:custGeom>
          <a:blipFill>
            <a:blip r:embed="rId15"/>
            <a:stretch>
              <a:fillRect l="0" t="0" r="0" b="0"/>
            </a:stretch>
          </a:blipFill>
        </p:spPr>
      </p:sp>
      <p:sp>
        <p:nvSpPr>
          <p:cNvPr name="TextBox 10" id="10"/>
          <p:cNvSpPr txBox="true"/>
          <p:nvPr/>
        </p:nvSpPr>
        <p:spPr>
          <a:xfrm rot="0">
            <a:off x="1226305" y="1392329"/>
            <a:ext cx="15835391" cy="588647"/>
          </a:xfrm>
          <a:prstGeom prst="rect">
            <a:avLst/>
          </a:prstGeom>
        </p:spPr>
        <p:txBody>
          <a:bodyPr anchor="t" rtlCol="false" tIns="0" lIns="0" bIns="0" rIns="0">
            <a:spAutoFit/>
          </a:bodyPr>
          <a:lstStyle/>
          <a:p>
            <a:pPr algn="ctr">
              <a:lnSpc>
                <a:spcPts val="4365"/>
              </a:lnSpc>
            </a:pPr>
            <a:r>
              <a:rPr lang="en-US" sz="4500">
                <a:solidFill>
                  <a:srgbClr val="000000"/>
                </a:solidFill>
                <a:latin typeface="DM Sans Bold"/>
                <a:ea typeface="DM Sans Bold"/>
                <a:cs typeface="DM Sans Bold"/>
                <a:sym typeface="DM Sans Bold"/>
              </a:rPr>
              <a:t>Decision Tree Modeling</a:t>
            </a:r>
          </a:p>
        </p:txBody>
      </p:sp>
      <p:sp>
        <p:nvSpPr>
          <p:cNvPr name="TextBox 11" id="11"/>
          <p:cNvSpPr txBox="true"/>
          <p:nvPr/>
        </p:nvSpPr>
        <p:spPr>
          <a:xfrm rot="0">
            <a:off x="9769897" y="4031233"/>
            <a:ext cx="7798668" cy="3098165"/>
          </a:xfrm>
          <a:prstGeom prst="rect">
            <a:avLst/>
          </a:prstGeom>
        </p:spPr>
        <p:txBody>
          <a:bodyPr anchor="t" rtlCol="false" tIns="0" lIns="0" bIns="0" rIns="0">
            <a:spAutoFit/>
          </a:bodyPr>
          <a:lstStyle/>
          <a:p>
            <a:pPr algn="l" marL="431799" indent="-215899" lvl="1">
              <a:lnSpc>
                <a:spcPts val="3579"/>
              </a:lnSpc>
              <a:buFont typeface="Arial"/>
              <a:buChar char="•"/>
            </a:pPr>
            <a:r>
              <a:rPr lang="en-US" sz="1999">
                <a:solidFill>
                  <a:srgbClr val="000000"/>
                </a:solidFill>
                <a:latin typeface="Open Sans"/>
                <a:ea typeface="Open Sans"/>
                <a:cs typeface="Open Sans"/>
                <a:sym typeface="Open Sans"/>
              </a:rPr>
              <a:t>This specifies the function to measure the quality of a split. The "entropy" criterion uses information gain to split the nodes. The goal is to reduce uncertainty or entropy in the data at each split.</a:t>
            </a:r>
          </a:p>
          <a:p>
            <a:pPr algn="l" marL="431799" indent="-215899" lvl="1">
              <a:lnSpc>
                <a:spcPts val="3579"/>
              </a:lnSpc>
              <a:buFont typeface="Arial"/>
              <a:buChar char="•"/>
            </a:pPr>
            <a:r>
              <a:rPr lang="en-US" sz="1999">
                <a:solidFill>
                  <a:srgbClr val="000000"/>
                </a:solidFill>
                <a:latin typeface="Open Sans"/>
                <a:ea typeface="Open Sans"/>
                <a:cs typeface="Open Sans"/>
                <a:sym typeface="Open Sans"/>
              </a:rPr>
              <a:t>max_depth=5: This parameter sets the maximum depth of the tree. By limiting the depth to 5, the tree is prevented from growing too complex, which helps to avoid overfitting.</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6694020">
            <a:off x="-2727116" y="10286011"/>
            <a:ext cx="6965261" cy="2376895"/>
          </a:xfrm>
          <a:custGeom>
            <a:avLst/>
            <a:gdLst/>
            <a:ahLst/>
            <a:cxnLst/>
            <a:rect r="r" b="b" t="t" l="l"/>
            <a:pathLst>
              <a:path h="2376895" w="6965261">
                <a:moveTo>
                  <a:pt x="0" y="0"/>
                </a:moveTo>
                <a:lnTo>
                  <a:pt x="6965261" y="0"/>
                </a:lnTo>
                <a:lnTo>
                  <a:pt x="6965261" y="2376895"/>
                </a:lnTo>
                <a:lnTo>
                  <a:pt x="0" y="23768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6063523" y="-1120797"/>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262955" y="8458913"/>
            <a:ext cx="4994523" cy="3926944"/>
          </a:xfrm>
          <a:custGeom>
            <a:avLst/>
            <a:gdLst/>
            <a:ahLst/>
            <a:cxnLst/>
            <a:rect r="r" b="b" t="t" l="l"/>
            <a:pathLst>
              <a:path h="3926944" w="4994523">
                <a:moveTo>
                  <a:pt x="0" y="0"/>
                </a:moveTo>
                <a:lnTo>
                  <a:pt x="4994523" y="0"/>
                </a:lnTo>
                <a:lnTo>
                  <a:pt x="4994523" y="3926943"/>
                </a:lnTo>
                <a:lnTo>
                  <a:pt x="0" y="392694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938301" y="2818747"/>
            <a:ext cx="6598869" cy="5640166"/>
          </a:xfrm>
          <a:custGeom>
            <a:avLst/>
            <a:gdLst/>
            <a:ahLst/>
            <a:cxnLst/>
            <a:rect r="r" b="b" t="t" l="l"/>
            <a:pathLst>
              <a:path h="5640166" w="6598869">
                <a:moveTo>
                  <a:pt x="0" y="0"/>
                </a:moveTo>
                <a:lnTo>
                  <a:pt x="6598869" y="0"/>
                </a:lnTo>
                <a:lnTo>
                  <a:pt x="6598869" y="5640166"/>
                </a:lnTo>
                <a:lnTo>
                  <a:pt x="0" y="5640166"/>
                </a:lnTo>
                <a:lnTo>
                  <a:pt x="0" y="0"/>
                </a:lnTo>
                <a:close/>
              </a:path>
            </a:pathLst>
          </a:custGeom>
          <a:blipFill>
            <a:blip r:embed="rId15"/>
            <a:stretch>
              <a:fillRect l="0" t="0" r="0" b="0"/>
            </a:stretch>
          </a:blipFill>
        </p:spPr>
      </p:sp>
      <p:sp>
        <p:nvSpPr>
          <p:cNvPr name="TextBox 10" id="10"/>
          <p:cNvSpPr txBox="true"/>
          <p:nvPr/>
        </p:nvSpPr>
        <p:spPr>
          <a:xfrm rot="0">
            <a:off x="1226305" y="1392329"/>
            <a:ext cx="15835391" cy="588647"/>
          </a:xfrm>
          <a:prstGeom prst="rect">
            <a:avLst/>
          </a:prstGeom>
        </p:spPr>
        <p:txBody>
          <a:bodyPr anchor="t" rtlCol="false" tIns="0" lIns="0" bIns="0" rIns="0">
            <a:spAutoFit/>
          </a:bodyPr>
          <a:lstStyle/>
          <a:p>
            <a:pPr algn="ctr">
              <a:lnSpc>
                <a:spcPts val="4365"/>
              </a:lnSpc>
            </a:pPr>
            <a:r>
              <a:rPr lang="en-US" sz="4500">
                <a:solidFill>
                  <a:srgbClr val="000000"/>
                </a:solidFill>
                <a:latin typeface="DM Sans Bold"/>
                <a:ea typeface="DM Sans Bold"/>
                <a:cs typeface="DM Sans Bold"/>
                <a:sym typeface="DM Sans Bold"/>
              </a:rPr>
              <a:t>Decision Tree Confusion Matrix</a:t>
            </a:r>
          </a:p>
        </p:txBody>
      </p:sp>
      <p:sp>
        <p:nvSpPr>
          <p:cNvPr name="TextBox 11" id="11"/>
          <p:cNvSpPr txBox="true"/>
          <p:nvPr/>
        </p:nvSpPr>
        <p:spPr>
          <a:xfrm rot="0">
            <a:off x="8932006" y="3968018"/>
            <a:ext cx="8579206" cy="3246374"/>
          </a:xfrm>
          <a:prstGeom prst="rect">
            <a:avLst/>
          </a:prstGeom>
        </p:spPr>
        <p:txBody>
          <a:bodyPr anchor="t" rtlCol="false" tIns="0" lIns="0" bIns="0" rIns="0">
            <a:spAutoFit/>
          </a:bodyPr>
          <a:lstStyle/>
          <a:p>
            <a:pPr algn="just" marL="410209" indent="-205105" lvl="1">
              <a:lnSpc>
                <a:spcPts val="3267"/>
              </a:lnSpc>
              <a:buFont typeface="Arial"/>
              <a:buChar char="•"/>
            </a:pPr>
            <a:r>
              <a:rPr lang="en-US" sz="1899">
                <a:solidFill>
                  <a:srgbClr val="000000"/>
                </a:solidFill>
                <a:latin typeface="Open Sans Bold"/>
                <a:ea typeface="Open Sans Bold"/>
                <a:cs typeface="Open Sans Bold"/>
                <a:sym typeface="Open Sans Bold"/>
              </a:rPr>
              <a:t>True Negatives (TN) - 95:</a:t>
            </a:r>
            <a:r>
              <a:rPr lang="en-US" sz="1899">
                <a:solidFill>
                  <a:srgbClr val="000000"/>
                </a:solidFill>
                <a:latin typeface="Open Sans"/>
                <a:ea typeface="Open Sans"/>
                <a:cs typeface="Open Sans"/>
                <a:sym typeface="Open Sans"/>
              </a:rPr>
              <a:t> The model correctly predicted 95 passengers as non-survivors, and they indeed did not survive.</a:t>
            </a:r>
          </a:p>
          <a:p>
            <a:pPr algn="just" marL="410209" indent="-205105" lvl="1">
              <a:lnSpc>
                <a:spcPts val="3267"/>
              </a:lnSpc>
              <a:buFont typeface="Arial"/>
              <a:buChar char="•"/>
            </a:pPr>
            <a:r>
              <a:rPr lang="en-US" sz="1899">
                <a:solidFill>
                  <a:srgbClr val="000000"/>
                </a:solidFill>
                <a:latin typeface="Open Sans Bold"/>
                <a:ea typeface="Open Sans Bold"/>
                <a:cs typeface="Open Sans Bold"/>
                <a:sym typeface="Open Sans Bold"/>
              </a:rPr>
              <a:t>False Positives (FP) - 10: </a:t>
            </a:r>
            <a:r>
              <a:rPr lang="en-US" sz="1899">
                <a:solidFill>
                  <a:srgbClr val="000000"/>
                </a:solidFill>
                <a:latin typeface="Open Sans"/>
                <a:ea typeface="Open Sans"/>
                <a:cs typeface="Open Sans"/>
                <a:sym typeface="Open Sans"/>
              </a:rPr>
              <a:t>The model incorrectly predicted 10 passengers as survivors when they did not survive.</a:t>
            </a:r>
          </a:p>
          <a:p>
            <a:pPr algn="just" marL="410209" indent="-205105" lvl="1">
              <a:lnSpc>
                <a:spcPts val="3267"/>
              </a:lnSpc>
              <a:buFont typeface="Arial"/>
              <a:buChar char="•"/>
            </a:pPr>
            <a:r>
              <a:rPr lang="en-US" sz="1899">
                <a:solidFill>
                  <a:srgbClr val="000000"/>
                </a:solidFill>
                <a:latin typeface="Open Sans Bold"/>
                <a:ea typeface="Open Sans Bold"/>
                <a:cs typeface="Open Sans Bold"/>
                <a:sym typeface="Open Sans Bold"/>
              </a:rPr>
              <a:t>False Negatives (FN) - 25: </a:t>
            </a:r>
            <a:r>
              <a:rPr lang="en-US" sz="1899">
                <a:solidFill>
                  <a:srgbClr val="000000"/>
                </a:solidFill>
                <a:latin typeface="Open Sans"/>
                <a:ea typeface="Open Sans"/>
                <a:cs typeface="Open Sans"/>
                <a:sym typeface="Open Sans"/>
              </a:rPr>
              <a:t>The model incorrectly predicted 25 passengers as non-survivors when they actually survived.</a:t>
            </a:r>
          </a:p>
          <a:p>
            <a:pPr algn="just" marL="410209" indent="-205105" lvl="1">
              <a:lnSpc>
                <a:spcPts val="3267"/>
              </a:lnSpc>
              <a:buFont typeface="Arial"/>
              <a:buChar char="•"/>
            </a:pPr>
            <a:r>
              <a:rPr lang="en-US" sz="1899">
                <a:solidFill>
                  <a:srgbClr val="000000"/>
                </a:solidFill>
                <a:latin typeface="Open Sans Bold"/>
                <a:ea typeface="Open Sans Bold"/>
                <a:cs typeface="Open Sans Bold"/>
                <a:sym typeface="Open Sans Bold"/>
              </a:rPr>
              <a:t>True Positives (TP) - 49:</a:t>
            </a:r>
            <a:r>
              <a:rPr lang="en-US" sz="1899">
                <a:solidFill>
                  <a:srgbClr val="000000"/>
                </a:solidFill>
                <a:latin typeface="Open Sans"/>
                <a:ea typeface="Open Sans"/>
                <a:cs typeface="Open Sans"/>
                <a:sym typeface="Open Sans"/>
              </a:rPr>
              <a:t> The model correctly predicted 49 passengers as survivors, and they indeed survived.</a:t>
            </a:r>
          </a:p>
        </p:txBody>
      </p:sp>
      <p:sp>
        <p:nvSpPr>
          <p:cNvPr name="TextBox 12" id="12"/>
          <p:cNvSpPr txBox="true"/>
          <p:nvPr/>
        </p:nvSpPr>
        <p:spPr>
          <a:xfrm rot="0">
            <a:off x="4340609" y="8809355"/>
            <a:ext cx="1931490" cy="777240"/>
          </a:xfrm>
          <a:prstGeom prst="rect">
            <a:avLst/>
          </a:prstGeom>
        </p:spPr>
        <p:txBody>
          <a:bodyPr anchor="t" rtlCol="false" tIns="0" lIns="0" bIns="0" rIns="0">
            <a:spAutoFit/>
          </a:bodyPr>
          <a:lstStyle/>
          <a:p>
            <a:pPr algn="l">
              <a:lnSpc>
                <a:spcPts val="3179"/>
              </a:lnSpc>
            </a:pPr>
            <a:r>
              <a:rPr lang="en-US" sz="1999">
                <a:solidFill>
                  <a:srgbClr val="000000"/>
                </a:solidFill>
                <a:latin typeface="Open Sans"/>
                <a:ea typeface="Open Sans"/>
                <a:cs typeface="Open Sans"/>
                <a:sym typeface="Open Sans"/>
              </a:rPr>
              <a:t>0 = Not Survive</a:t>
            </a:r>
          </a:p>
          <a:p>
            <a:pPr algn="l">
              <a:lnSpc>
                <a:spcPts val="3179"/>
              </a:lnSpc>
            </a:pPr>
            <a:r>
              <a:rPr lang="en-US" sz="1999">
                <a:solidFill>
                  <a:srgbClr val="000000"/>
                </a:solidFill>
                <a:latin typeface="Open Sans"/>
                <a:ea typeface="Open Sans"/>
                <a:cs typeface="Open Sans"/>
                <a:sym typeface="Open Sans"/>
              </a:rPr>
              <a:t>1 = Survive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789890" y="3220637"/>
            <a:ext cx="6945532" cy="2158712"/>
          </a:xfrm>
          <a:custGeom>
            <a:avLst/>
            <a:gdLst/>
            <a:ahLst/>
            <a:cxnLst/>
            <a:rect r="r" b="b" t="t" l="l"/>
            <a:pathLst>
              <a:path h="2158712" w="6945532">
                <a:moveTo>
                  <a:pt x="0" y="0"/>
                </a:moveTo>
                <a:lnTo>
                  <a:pt x="6945532" y="0"/>
                </a:lnTo>
                <a:lnTo>
                  <a:pt x="6945532" y="2158712"/>
                </a:lnTo>
                <a:lnTo>
                  <a:pt x="0" y="2158712"/>
                </a:lnTo>
                <a:lnTo>
                  <a:pt x="0" y="0"/>
                </a:lnTo>
                <a:close/>
              </a:path>
            </a:pathLst>
          </a:custGeom>
          <a:blipFill>
            <a:blip r:embed="rId3"/>
            <a:stretch>
              <a:fillRect l="-10345" t="-7785" r="0" b="-19941"/>
            </a:stretch>
          </a:blipFill>
        </p:spPr>
      </p:sp>
      <p:sp>
        <p:nvSpPr>
          <p:cNvPr name="Freeform 4" id="4"/>
          <p:cNvSpPr/>
          <p:nvPr/>
        </p:nvSpPr>
        <p:spPr>
          <a:xfrm flipH="false" flipV="false" rot="0">
            <a:off x="9144000" y="3201587"/>
            <a:ext cx="7172217" cy="2177762"/>
          </a:xfrm>
          <a:custGeom>
            <a:avLst/>
            <a:gdLst/>
            <a:ahLst/>
            <a:cxnLst/>
            <a:rect r="r" b="b" t="t" l="l"/>
            <a:pathLst>
              <a:path h="2177762" w="7172217">
                <a:moveTo>
                  <a:pt x="0" y="0"/>
                </a:moveTo>
                <a:lnTo>
                  <a:pt x="7172217" y="0"/>
                </a:lnTo>
                <a:lnTo>
                  <a:pt x="7172217" y="2177762"/>
                </a:lnTo>
                <a:lnTo>
                  <a:pt x="0" y="2177762"/>
                </a:lnTo>
                <a:lnTo>
                  <a:pt x="0" y="0"/>
                </a:lnTo>
                <a:close/>
              </a:path>
            </a:pathLst>
          </a:custGeom>
          <a:blipFill>
            <a:blip r:embed="rId4"/>
            <a:stretch>
              <a:fillRect l="0" t="0" r="0" b="0"/>
            </a:stretch>
          </a:blipFill>
        </p:spPr>
      </p:sp>
      <p:sp>
        <p:nvSpPr>
          <p:cNvPr name="Freeform 5" id="5"/>
          <p:cNvSpPr/>
          <p:nvPr/>
        </p:nvSpPr>
        <p:spPr>
          <a:xfrm flipH="false" flipV="false" rot="6694020">
            <a:off x="-2727116" y="10286011"/>
            <a:ext cx="6965261" cy="2376895"/>
          </a:xfrm>
          <a:custGeom>
            <a:avLst/>
            <a:gdLst/>
            <a:ahLst/>
            <a:cxnLst/>
            <a:rect r="r" b="b" t="t" l="l"/>
            <a:pathLst>
              <a:path h="2376895" w="6965261">
                <a:moveTo>
                  <a:pt x="0" y="0"/>
                </a:moveTo>
                <a:lnTo>
                  <a:pt x="6965261" y="0"/>
                </a:lnTo>
                <a:lnTo>
                  <a:pt x="6965261" y="2376895"/>
                </a:lnTo>
                <a:lnTo>
                  <a:pt x="0" y="23768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16063523" y="-1120797"/>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15262955" y="8458913"/>
            <a:ext cx="4994523" cy="3926944"/>
          </a:xfrm>
          <a:custGeom>
            <a:avLst/>
            <a:gdLst/>
            <a:ahLst/>
            <a:cxnLst/>
            <a:rect r="r" b="b" t="t" l="l"/>
            <a:pathLst>
              <a:path h="3926944" w="4994523">
                <a:moveTo>
                  <a:pt x="0" y="0"/>
                </a:moveTo>
                <a:lnTo>
                  <a:pt x="4994523" y="0"/>
                </a:lnTo>
                <a:lnTo>
                  <a:pt x="4994523" y="3926943"/>
                </a:lnTo>
                <a:lnTo>
                  <a:pt x="0" y="392694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TextBox 11" id="11"/>
          <p:cNvSpPr txBox="true"/>
          <p:nvPr/>
        </p:nvSpPr>
        <p:spPr>
          <a:xfrm rot="0">
            <a:off x="6301457" y="6545227"/>
            <a:ext cx="5685086" cy="86042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Open Sans"/>
                <a:ea typeface="Open Sans"/>
                <a:cs typeface="Open Sans"/>
                <a:sym typeface="Open Sans"/>
              </a:rPr>
              <a:t>Random Forest: Accuracy = 0.82 = 82%</a:t>
            </a:r>
          </a:p>
          <a:p>
            <a:pPr algn="ctr">
              <a:lnSpc>
                <a:spcPts val="3499"/>
              </a:lnSpc>
              <a:spcBef>
                <a:spcPct val="0"/>
              </a:spcBef>
            </a:pPr>
            <a:r>
              <a:rPr lang="en-US" sz="2499">
                <a:solidFill>
                  <a:srgbClr val="000000"/>
                </a:solidFill>
                <a:latin typeface="Open Sans"/>
                <a:ea typeface="Open Sans"/>
                <a:cs typeface="Open Sans"/>
                <a:sym typeface="Open Sans"/>
              </a:rPr>
              <a:t>Decision Tree: Accuracy = 0.80 = 80%</a:t>
            </a:r>
          </a:p>
        </p:txBody>
      </p:sp>
      <p:sp>
        <p:nvSpPr>
          <p:cNvPr name="TextBox 12" id="12"/>
          <p:cNvSpPr txBox="true"/>
          <p:nvPr/>
        </p:nvSpPr>
        <p:spPr>
          <a:xfrm rot="0">
            <a:off x="1028700" y="1673910"/>
            <a:ext cx="15835391" cy="588647"/>
          </a:xfrm>
          <a:prstGeom prst="rect">
            <a:avLst/>
          </a:prstGeom>
        </p:spPr>
        <p:txBody>
          <a:bodyPr anchor="t" rtlCol="false" tIns="0" lIns="0" bIns="0" rIns="0">
            <a:spAutoFit/>
          </a:bodyPr>
          <a:lstStyle/>
          <a:p>
            <a:pPr algn="ctr">
              <a:lnSpc>
                <a:spcPts val="4365"/>
              </a:lnSpc>
            </a:pPr>
            <a:r>
              <a:rPr lang="en-US" sz="4500">
                <a:solidFill>
                  <a:srgbClr val="000000"/>
                </a:solidFill>
                <a:latin typeface="DM Sans Bold"/>
                <a:ea typeface="DM Sans Bold"/>
                <a:cs typeface="DM Sans Bold"/>
                <a:sym typeface="DM Sans Bold"/>
              </a:rPr>
              <a:t>Random Forest vs Decision Tree Accuracy</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2224000" y="2797569"/>
            <a:ext cx="13699934" cy="4471190"/>
            <a:chOff x="0" y="0"/>
            <a:chExt cx="3608213" cy="1177597"/>
          </a:xfrm>
        </p:grpSpPr>
        <p:sp>
          <p:nvSpPr>
            <p:cNvPr name="Freeform 4" id="4"/>
            <p:cNvSpPr/>
            <p:nvPr/>
          </p:nvSpPr>
          <p:spPr>
            <a:xfrm flipH="false" flipV="false" rot="0">
              <a:off x="0" y="0"/>
              <a:ext cx="3608213" cy="1177597"/>
            </a:xfrm>
            <a:custGeom>
              <a:avLst/>
              <a:gdLst/>
              <a:ahLst/>
              <a:cxnLst/>
              <a:rect r="r" b="b" t="t" l="l"/>
              <a:pathLst>
                <a:path h="1177597" w="3608213">
                  <a:moveTo>
                    <a:pt x="0" y="0"/>
                  </a:moveTo>
                  <a:lnTo>
                    <a:pt x="3608213" y="0"/>
                  </a:lnTo>
                  <a:lnTo>
                    <a:pt x="3608213" y="1177597"/>
                  </a:lnTo>
                  <a:lnTo>
                    <a:pt x="0" y="1177597"/>
                  </a:lnTo>
                  <a:close/>
                </a:path>
              </a:pathLst>
            </a:custGeom>
            <a:solidFill>
              <a:srgbClr val="4D96E8"/>
            </a:solidFill>
          </p:spPr>
        </p:sp>
        <p:sp>
          <p:nvSpPr>
            <p:cNvPr name="TextBox 5" id="5"/>
            <p:cNvSpPr txBox="true"/>
            <p:nvPr/>
          </p:nvSpPr>
          <p:spPr>
            <a:xfrm>
              <a:off x="0" y="-38100"/>
              <a:ext cx="3608213" cy="121569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745354" y="3460169"/>
            <a:ext cx="12657226" cy="3086100"/>
            <a:chOff x="0" y="0"/>
            <a:chExt cx="3333590" cy="812800"/>
          </a:xfrm>
        </p:grpSpPr>
        <p:sp>
          <p:nvSpPr>
            <p:cNvPr name="Freeform 7" id="7"/>
            <p:cNvSpPr/>
            <p:nvPr/>
          </p:nvSpPr>
          <p:spPr>
            <a:xfrm flipH="false" flipV="false" rot="0">
              <a:off x="0" y="0"/>
              <a:ext cx="3333590" cy="812800"/>
            </a:xfrm>
            <a:custGeom>
              <a:avLst/>
              <a:gdLst/>
              <a:ahLst/>
              <a:cxnLst/>
              <a:rect r="r" b="b" t="t" l="l"/>
              <a:pathLst>
                <a:path h="812800" w="3333590">
                  <a:moveTo>
                    <a:pt x="0" y="0"/>
                  </a:moveTo>
                  <a:lnTo>
                    <a:pt x="3333590" y="0"/>
                  </a:lnTo>
                  <a:lnTo>
                    <a:pt x="3333590" y="812800"/>
                  </a:lnTo>
                  <a:lnTo>
                    <a:pt x="0" y="812800"/>
                  </a:lnTo>
                  <a:close/>
                </a:path>
              </a:pathLst>
            </a:custGeom>
            <a:solidFill>
              <a:srgbClr val="8AB7E2"/>
            </a:solidFill>
          </p:spPr>
        </p:sp>
        <p:sp>
          <p:nvSpPr>
            <p:cNvPr name="TextBox 8" id="8"/>
            <p:cNvSpPr txBox="true"/>
            <p:nvPr/>
          </p:nvSpPr>
          <p:spPr>
            <a:xfrm>
              <a:off x="0" y="-38100"/>
              <a:ext cx="3333590" cy="85090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745354" y="4258124"/>
            <a:ext cx="12459005" cy="1194917"/>
          </a:xfrm>
          <a:prstGeom prst="rect">
            <a:avLst/>
          </a:prstGeom>
        </p:spPr>
        <p:txBody>
          <a:bodyPr anchor="t" rtlCol="false" tIns="0" lIns="0" bIns="0" rIns="0">
            <a:spAutoFit/>
          </a:bodyPr>
          <a:lstStyle/>
          <a:p>
            <a:pPr algn="ctr">
              <a:lnSpc>
                <a:spcPts val="9738"/>
              </a:lnSpc>
            </a:pPr>
            <a:r>
              <a:rPr lang="en-US" sz="6956">
                <a:solidFill>
                  <a:srgbClr val="000000"/>
                </a:solidFill>
                <a:latin typeface="DM Sans Bold"/>
                <a:ea typeface="DM Sans Bold"/>
                <a:cs typeface="DM Sans Bold"/>
                <a:sym typeface="DM Sans Bold"/>
              </a:rPr>
              <a:t>Conclusion</a:t>
            </a:r>
          </a:p>
        </p:txBody>
      </p:sp>
      <p:sp>
        <p:nvSpPr>
          <p:cNvPr name="Freeform 10" id="10"/>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3" id="13"/>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4" id="14"/>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5" id="15"/>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6" id="16"/>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7" id="17"/>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8" id="18"/>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9" id="19"/>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20" id="20"/>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21" id="21"/>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22" id="22"/>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6694020">
            <a:off x="-2727116" y="10286011"/>
            <a:ext cx="6965261" cy="2376895"/>
          </a:xfrm>
          <a:custGeom>
            <a:avLst/>
            <a:gdLst/>
            <a:ahLst/>
            <a:cxnLst/>
            <a:rect r="r" b="b" t="t" l="l"/>
            <a:pathLst>
              <a:path h="2376895" w="6965261">
                <a:moveTo>
                  <a:pt x="0" y="0"/>
                </a:moveTo>
                <a:lnTo>
                  <a:pt x="6965261" y="0"/>
                </a:lnTo>
                <a:lnTo>
                  <a:pt x="6965261" y="2376895"/>
                </a:lnTo>
                <a:lnTo>
                  <a:pt x="0" y="23768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6063523" y="-1120797"/>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83534" y="-156870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769897" y="-34751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4652394" y="-2266401"/>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262955" y="8458913"/>
            <a:ext cx="4994523" cy="3926944"/>
          </a:xfrm>
          <a:custGeom>
            <a:avLst/>
            <a:gdLst/>
            <a:ahLst/>
            <a:cxnLst/>
            <a:rect r="r" b="b" t="t" l="l"/>
            <a:pathLst>
              <a:path h="3926944" w="4994523">
                <a:moveTo>
                  <a:pt x="0" y="0"/>
                </a:moveTo>
                <a:lnTo>
                  <a:pt x="4994523" y="0"/>
                </a:lnTo>
                <a:lnTo>
                  <a:pt x="4994523" y="3926943"/>
                </a:lnTo>
                <a:lnTo>
                  <a:pt x="0" y="392694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grpSp>
        <p:nvGrpSpPr>
          <p:cNvPr name="Group 9" id="9"/>
          <p:cNvGrpSpPr/>
          <p:nvPr/>
        </p:nvGrpSpPr>
        <p:grpSpPr>
          <a:xfrm rot="0">
            <a:off x="1534508" y="1514819"/>
            <a:ext cx="15218984" cy="7630440"/>
            <a:chOff x="0" y="0"/>
            <a:chExt cx="4008292" cy="2009663"/>
          </a:xfrm>
        </p:grpSpPr>
        <p:sp>
          <p:nvSpPr>
            <p:cNvPr name="Freeform 10" id="10"/>
            <p:cNvSpPr/>
            <p:nvPr/>
          </p:nvSpPr>
          <p:spPr>
            <a:xfrm flipH="false" flipV="false" rot="0">
              <a:off x="0" y="0"/>
              <a:ext cx="4008292" cy="2009663"/>
            </a:xfrm>
            <a:custGeom>
              <a:avLst/>
              <a:gdLst/>
              <a:ahLst/>
              <a:cxnLst/>
              <a:rect r="r" b="b" t="t" l="l"/>
              <a:pathLst>
                <a:path h="2009663" w="4008292">
                  <a:moveTo>
                    <a:pt x="0" y="0"/>
                  </a:moveTo>
                  <a:lnTo>
                    <a:pt x="4008292" y="0"/>
                  </a:lnTo>
                  <a:lnTo>
                    <a:pt x="4008292" y="2009663"/>
                  </a:lnTo>
                  <a:lnTo>
                    <a:pt x="0" y="2009663"/>
                  </a:lnTo>
                  <a:close/>
                </a:path>
              </a:pathLst>
            </a:custGeom>
            <a:solidFill>
              <a:srgbClr val="9CC4D9"/>
            </a:solidFill>
          </p:spPr>
        </p:sp>
        <p:sp>
          <p:nvSpPr>
            <p:cNvPr name="TextBox 11" id="11"/>
            <p:cNvSpPr txBox="true"/>
            <p:nvPr/>
          </p:nvSpPr>
          <p:spPr>
            <a:xfrm>
              <a:off x="0" y="-38100"/>
              <a:ext cx="4008292" cy="204776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136279" y="2671699"/>
            <a:ext cx="14015442" cy="4848353"/>
          </a:xfrm>
          <a:prstGeom prst="rect">
            <a:avLst/>
          </a:prstGeom>
        </p:spPr>
        <p:txBody>
          <a:bodyPr anchor="t" rtlCol="false" tIns="0" lIns="0" bIns="0" rIns="0">
            <a:spAutoFit/>
          </a:bodyPr>
          <a:lstStyle/>
          <a:p>
            <a:pPr algn="just" marL="474978" indent="-237489" lvl="1">
              <a:lnSpc>
                <a:spcPts val="3651"/>
              </a:lnSpc>
              <a:buAutoNum type="arabicPeriod" startAt="1"/>
            </a:pPr>
            <a:r>
              <a:rPr lang="en-US" sz="2199">
                <a:solidFill>
                  <a:srgbClr val="000000"/>
                </a:solidFill>
                <a:latin typeface="Open Sans Bold"/>
                <a:ea typeface="Open Sans Bold"/>
                <a:cs typeface="Open Sans Bold"/>
                <a:sym typeface="Open Sans Bold"/>
              </a:rPr>
              <a:t>The Random Forest model has a slightly higher accuracy (82%) compared to the Decision Tree model (80%). This indicates that the Random Forest model performed a bit better on the test data in terms of correctly classifying the passengers.</a:t>
            </a:r>
          </a:p>
          <a:p>
            <a:pPr algn="just" marL="474978" indent="-237489" lvl="1">
              <a:lnSpc>
                <a:spcPts val="4025"/>
              </a:lnSpc>
              <a:buAutoNum type="arabicPeriod" startAt="1"/>
            </a:pPr>
            <a:r>
              <a:rPr lang="en-US" sz="2199">
                <a:solidFill>
                  <a:srgbClr val="000000"/>
                </a:solidFill>
                <a:latin typeface="Open Sans Bold"/>
                <a:ea typeface="Open Sans Bold"/>
                <a:cs typeface="Open Sans Bold"/>
                <a:sym typeface="Open Sans Bold"/>
              </a:rPr>
              <a:t>The Random Forest model performs slightly better, with an accuracy of 82%. This suggests that it is more effective in identifying patterns in the data related to passengers' survival on the Titanic. The ensemble nature of Random Forest, which combines multiple decision trees, generally helps to improve prediction accuracy and reduce overfitting, making it more robust in this scenario.</a:t>
            </a:r>
          </a:p>
          <a:p>
            <a:pPr algn="just" marL="474978" indent="-237489" lvl="1">
              <a:lnSpc>
                <a:spcPts val="4025"/>
              </a:lnSpc>
              <a:buAutoNum type="arabicPeriod" startAt="1"/>
            </a:pPr>
            <a:r>
              <a:rPr lang="en-US" sz="2199">
                <a:solidFill>
                  <a:srgbClr val="000000"/>
                </a:solidFill>
                <a:latin typeface="Open Sans Bold"/>
                <a:ea typeface="Open Sans Bold"/>
                <a:cs typeface="Open Sans Bold"/>
                <a:sym typeface="Open Sans Bold"/>
              </a:rPr>
              <a:t>The Decision Tree model has an accuracy of 80%, which is close to the Random Forest but slightly lower. While it performs well, it is more prone to overfitting, especially if the tree is deep. This can result in slightly lower generalization to unseen data compared to the Random Forest.</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ea typeface="DM Sans Bold"/>
                <a:cs typeface="DM Sans Bold"/>
                <a:sym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sz="4381" spc="-87">
                <a:solidFill>
                  <a:srgbClr val="8AB7E2"/>
                </a:solidFill>
                <a:latin typeface="DM Sans Bold"/>
                <a:ea typeface="DM Sans Bold"/>
                <a:cs typeface="DM Sans Bold"/>
                <a:sym typeface="DM Sans Bold"/>
              </a:rPr>
              <a:t>www.reallygreatsite.com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12327" y="2431283"/>
            <a:ext cx="7848753"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Introduction</a:t>
            </a:r>
          </a:p>
        </p:txBody>
      </p:sp>
      <p:sp>
        <p:nvSpPr>
          <p:cNvPr name="TextBox 6" id="6"/>
          <p:cNvSpPr txBox="true"/>
          <p:nvPr/>
        </p:nvSpPr>
        <p:spPr>
          <a:xfrm rot="0">
            <a:off x="8518950" y="3805071"/>
            <a:ext cx="8740350" cy="4444365"/>
          </a:xfrm>
          <a:prstGeom prst="rect">
            <a:avLst/>
          </a:prstGeom>
        </p:spPr>
        <p:txBody>
          <a:bodyPr anchor="t" rtlCol="false" tIns="0" lIns="0" bIns="0" rIns="0">
            <a:spAutoFit/>
          </a:bodyPr>
          <a:lstStyle/>
          <a:p>
            <a:pPr algn="just" marL="0" indent="0" lvl="0">
              <a:lnSpc>
                <a:spcPts val="2969"/>
              </a:lnSpc>
              <a:spcBef>
                <a:spcPct val="0"/>
              </a:spcBef>
            </a:pPr>
            <a:r>
              <a:rPr lang="en-US" sz="2199" spc="131">
                <a:solidFill>
                  <a:srgbClr val="000000"/>
                </a:solidFill>
                <a:latin typeface="Open Sans"/>
                <a:ea typeface="Open Sans"/>
                <a:cs typeface="Open Sans"/>
                <a:sym typeface="Open Sans"/>
              </a:rPr>
              <a:t>This Titanic’s dataset is more likely used to build predictive models to determine which passengers survived the Titanic disaster. The dataset includes passenger information such as age, gender, class, and fare, and many more allowing me to explore various factors that could have influenced survival. The goal is to use this data to create a machine learning model that accurately predicts survival outcomes.  The machine learning model I have chosen, which is Random Forest, will be compared with the Decision Tree model. The model that is more accurate in modeling the safety of Titanic passengers will be determined through this comparison.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2337792" y="7368631"/>
            <a:ext cx="13902251" cy="1649352"/>
            <a:chOff x="0" y="0"/>
            <a:chExt cx="3661498" cy="434397"/>
          </a:xfrm>
        </p:grpSpPr>
        <p:sp>
          <p:nvSpPr>
            <p:cNvPr name="Freeform 4" id="4"/>
            <p:cNvSpPr/>
            <p:nvPr/>
          </p:nvSpPr>
          <p:spPr>
            <a:xfrm flipH="false" flipV="false" rot="0">
              <a:off x="0" y="0"/>
              <a:ext cx="3661498" cy="434397"/>
            </a:xfrm>
            <a:custGeom>
              <a:avLst/>
              <a:gdLst/>
              <a:ahLst/>
              <a:cxnLst/>
              <a:rect r="r" b="b" t="t" l="l"/>
              <a:pathLst>
                <a:path h="434397" w="3661498">
                  <a:moveTo>
                    <a:pt x="28401" y="0"/>
                  </a:moveTo>
                  <a:lnTo>
                    <a:pt x="3633097" y="0"/>
                  </a:lnTo>
                  <a:cubicBezTo>
                    <a:pt x="3648783" y="0"/>
                    <a:pt x="3661498" y="12716"/>
                    <a:pt x="3661498" y="28401"/>
                  </a:cubicBezTo>
                  <a:lnTo>
                    <a:pt x="3661498" y="405996"/>
                  </a:lnTo>
                  <a:cubicBezTo>
                    <a:pt x="3661498" y="413529"/>
                    <a:pt x="3658506" y="420753"/>
                    <a:pt x="3653180" y="426079"/>
                  </a:cubicBezTo>
                  <a:cubicBezTo>
                    <a:pt x="3647854" y="431405"/>
                    <a:pt x="3640630" y="434397"/>
                    <a:pt x="3633097" y="434397"/>
                  </a:cubicBezTo>
                  <a:lnTo>
                    <a:pt x="28401" y="434397"/>
                  </a:lnTo>
                  <a:cubicBezTo>
                    <a:pt x="12716" y="434397"/>
                    <a:pt x="0" y="421682"/>
                    <a:pt x="0" y="405996"/>
                  </a:cubicBezTo>
                  <a:lnTo>
                    <a:pt x="0" y="28401"/>
                  </a:lnTo>
                  <a:cubicBezTo>
                    <a:pt x="0" y="12716"/>
                    <a:pt x="12716" y="0"/>
                    <a:pt x="28401" y="0"/>
                  </a:cubicBezTo>
                  <a:close/>
                </a:path>
              </a:pathLst>
            </a:custGeom>
            <a:solidFill>
              <a:srgbClr val="9CC4D9"/>
            </a:solidFill>
          </p:spPr>
        </p:sp>
        <p:sp>
          <p:nvSpPr>
            <p:cNvPr name="TextBox 5" id="5"/>
            <p:cNvSpPr txBox="true"/>
            <p:nvPr/>
          </p:nvSpPr>
          <p:spPr>
            <a:xfrm>
              <a:off x="0" y="-38100"/>
              <a:ext cx="3661498" cy="47249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7745573">
            <a:off x="-3479951" y="9915929"/>
            <a:ext cx="6586395" cy="2247607"/>
          </a:xfrm>
          <a:custGeom>
            <a:avLst/>
            <a:gdLst/>
            <a:ahLst/>
            <a:cxnLst/>
            <a:rect r="r" b="b" t="t" l="l"/>
            <a:pathLst>
              <a:path h="2247607" w="6586395">
                <a:moveTo>
                  <a:pt x="0" y="0"/>
                </a:moveTo>
                <a:lnTo>
                  <a:pt x="6586395" y="0"/>
                </a:lnTo>
                <a:lnTo>
                  <a:pt x="6586395" y="2247607"/>
                </a:lnTo>
                <a:lnTo>
                  <a:pt x="0" y="22476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7" id="7"/>
          <p:cNvSpPr txBox="true"/>
          <p:nvPr/>
        </p:nvSpPr>
        <p:spPr>
          <a:xfrm rot="0">
            <a:off x="4732501" y="1219200"/>
            <a:ext cx="8717955" cy="11772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ea typeface="DM Sans Bold"/>
                <a:cs typeface="DM Sans Bold"/>
                <a:sym typeface="DM Sans Bold"/>
              </a:rPr>
              <a:t>Data Overview</a:t>
            </a:r>
          </a:p>
        </p:txBody>
      </p:sp>
      <p:sp>
        <p:nvSpPr>
          <p:cNvPr name="TextBox 8" id="8"/>
          <p:cNvSpPr txBox="true"/>
          <p:nvPr/>
        </p:nvSpPr>
        <p:spPr>
          <a:xfrm rot="0">
            <a:off x="3029921" y="7746578"/>
            <a:ext cx="12123115" cy="729615"/>
          </a:xfrm>
          <a:prstGeom prst="rect">
            <a:avLst/>
          </a:prstGeom>
        </p:spPr>
        <p:txBody>
          <a:bodyPr anchor="t" rtlCol="false" tIns="0" lIns="0" bIns="0" rIns="0">
            <a:spAutoFit/>
          </a:bodyPr>
          <a:lstStyle/>
          <a:p>
            <a:pPr algn="ctr" marL="0" indent="0" lvl="0">
              <a:lnSpc>
                <a:spcPts val="2969"/>
              </a:lnSpc>
              <a:spcBef>
                <a:spcPct val="0"/>
              </a:spcBef>
            </a:pPr>
            <a:r>
              <a:rPr lang="en-US" sz="2199" spc="131">
                <a:solidFill>
                  <a:srgbClr val="000000"/>
                </a:solidFill>
                <a:latin typeface="Open Sans"/>
                <a:ea typeface="Open Sans"/>
                <a:cs typeface="Open Sans"/>
                <a:sym typeface="Open Sans"/>
              </a:rPr>
              <a:t>This machine learning model uses the Titanic dataset, which contains 891 rows and 12 columns</a:t>
            </a:r>
          </a:p>
        </p:txBody>
      </p:sp>
      <p:sp>
        <p:nvSpPr>
          <p:cNvPr name="Freeform 9" id="9"/>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0" id="10"/>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1" id="11"/>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2" id="12"/>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3" id="13"/>
          <p:cNvSpPr/>
          <p:nvPr/>
        </p:nvSpPr>
        <p:spPr>
          <a:xfrm flipH="false" flipV="false" rot="0">
            <a:off x="15350352" y="8658347"/>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4" id="14"/>
          <p:cNvSpPr/>
          <p:nvPr/>
        </p:nvSpPr>
        <p:spPr>
          <a:xfrm flipH="false" flipV="false" rot="0">
            <a:off x="2356450" y="2510074"/>
            <a:ext cx="13689896" cy="4364209"/>
          </a:xfrm>
          <a:custGeom>
            <a:avLst/>
            <a:gdLst/>
            <a:ahLst/>
            <a:cxnLst/>
            <a:rect r="r" b="b" t="t" l="l"/>
            <a:pathLst>
              <a:path h="4364209" w="13689896">
                <a:moveTo>
                  <a:pt x="0" y="0"/>
                </a:moveTo>
                <a:lnTo>
                  <a:pt x="13689895" y="0"/>
                </a:lnTo>
                <a:lnTo>
                  <a:pt x="13689895" y="4364209"/>
                </a:lnTo>
                <a:lnTo>
                  <a:pt x="0" y="4364209"/>
                </a:lnTo>
                <a:lnTo>
                  <a:pt x="0" y="0"/>
                </a:lnTo>
                <a:close/>
              </a:path>
            </a:pathLst>
          </a:custGeom>
          <a:blipFill>
            <a:blip r:embed="rId15"/>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2176998" y="91703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5999444" y="100347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14647172" y="91703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10291335" y="94107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2722949" y="96492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grpSp>
        <p:nvGrpSpPr>
          <p:cNvPr name="Group 14" id="14"/>
          <p:cNvGrpSpPr/>
          <p:nvPr/>
        </p:nvGrpSpPr>
        <p:grpSpPr>
          <a:xfrm rot="0">
            <a:off x="8436624" y="2993501"/>
            <a:ext cx="8424470" cy="3693049"/>
            <a:chOff x="0" y="0"/>
            <a:chExt cx="2218790" cy="972655"/>
          </a:xfrm>
        </p:grpSpPr>
        <p:sp>
          <p:nvSpPr>
            <p:cNvPr name="Freeform 15" id="15"/>
            <p:cNvSpPr/>
            <p:nvPr/>
          </p:nvSpPr>
          <p:spPr>
            <a:xfrm flipH="false" flipV="false" rot="0">
              <a:off x="0" y="0"/>
              <a:ext cx="2218790" cy="972655"/>
            </a:xfrm>
            <a:custGeom>
              <a:avLst/>
              <a:gdLst/>
              <a:ahLst/>
              <a:cxnLst/>
              <a:rect r="r" b="b" t="t" l="l"/>
              <a:pathLst>
                <a:path h="972655" w="2218790">
                  <a:moveTo>
                    <a:pt x="46868" y="0"/>
                  </a:moveTo>
                  <a:lnTo>
                    <a:pt x="2171922" y="0"/>
                  </a:lnTo>
                  <a:cubicBezTo>
                    <a:pt x="2184353" y="0"/>
                    <a:pt x="2196274" y="4938"/>
                    <a:pt x="2205063" y="13727"/>
                  </a:cubicBezTo>
                  <a:cubicBezTo>
                    <a:pt x="2213852" y="22517"/>
                    <a:pt x="2218790" y="34438"/>
                    <a:pt x="2218790" y="46868"/>
                  </a:cubicBezTo>
                  <a:lnTo>
                    <a:pt x="2218790" y="925787"/>
                  </a:lnTo>
                  <a:cubicBezTo>
                    <a:pt x="2218790" y="938217"/>
                    <a:pt x="2213852" y="950138"/>
                    <a:pt x="2205063" y="958928"/>
                  </a:cubicBezTo>
                  <a:cubicBezTo>
                    <a:pt x="2196274" y="967717"/>
                    <a:pt x="2184353" y="972655"/>
                    <a:pt x="2171922" y="972655"/>
                  </a:cubicBezTo>
                  <a:lnTo>
                    <a:pt x="46868" y="972655"/>
                  </a:lnTo>
                  <a:cubicBezTo>
                    <a:pt x="34438" y="972655"/>
                    <a:pt x="22517" y="967717"/>
                    <a:pt x="13727" y="958928"/>
                  </a:cubicBezTo>
                  <a:cubicBezTo>
                    <a:pt x="4938" y="950138"/>
                    <a:pt x="0" y="938217"/>
                    <a:pt x="0" y="925787"/>
                  </a:cubicBezTo>
                  <a:lnTo>
                    <a:pt x="0" y="46868"/>
                  </a:lnTo>
                  <a:cubicBezTo>
                    <a:pt x="0" y="34438"/>
                    <a:pt x="4938" y="22517"/>
                    <a:pt x="13727" y="13727"/>
                  </a:cubicBezTo>
                  <a:cubicBezTo>
                    <a:pt x="22517" y="4938"/>
                    <a:pt x="34438" y="0"/>
                    <a:pt x="46868" y="0"/>
                  </a:cubicBezTo>
                  <a:close/>
                </a:path>
              </a:pathLst>
            </a:custGeom>
            <a:solidFill>
              <a:srgbClr val="8AB7E2"/>
            </a:solidFill>
          </p:spPr>
        </p:sp>
        <p:sp>
          <p:nvSpPr>
            <p:cNvPr name="TextBox 16" id="16"/>
            <p:cNvSpPr txBox="true"/>
            <p:nvPr/>
          </p:nvSpPr>
          <p:spPr>
            <a:xfrm>
              <a:off x="0" y="-38100"/>
              <a:ext cx="2218790" cy="1010755"/>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877190" y="2371030"/>
            <a:ext cx="5454534" cy="6305016"/>
          </a:xfrm>
          <a:custGeom>
            <a:avLst/>
            <a:gdLst/>
            <a:ahLst/>
            <a:cxnLst/>
            <a:rect r="r" b="b" t="t" l="l"/>
            <a:pathLst>
              <a:path h="6305016" w="5454534">
                <a:moveTo>
                  <a:pt x="0" y="0"/>
                </a:moveTo>
                <a:lnTo>
                  <a:pt x="5454534" y="0"/>
                </a:lnTo>
                <a:lnTo>
                  <a:pt x="5454534" y="6305015"/>
                </a:lnTo>
                <a:lnTo>
                  <a:pt x="0" y="6305015"/>
                </a:lnTo>
                <a:lnTo>
                  <a:pt x="0" y="0"/>
                </a:lnTo>
                <a:close/>
              </a:path>
            </a:pathLst>
          </a:custGeom>
          <a:blipFill>
            <a:blip r:embed="rId23"/>
            <a:stretch>
              <a:fillRect l="0" t="0" r="0" b="0"/>
            </a:stretch>
          </a:blipFill>
        </p:spPr>
      </p:sp>
      <p:sp>
        <p:nvSpPr>
          <p:cNvPr name="TextBox 18" id="18"/>
          <p:cNvSpPr txBox="true"/>
          <p:nvPr/>
        </p:nvSpPr>
        <p:spPr>
          <a:xfrm rot="0">
            <a:off x="5385181" y="767879"/>
            <a:ext cx="7848753" cy="11772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ea typeface="DM Sans Bold"/>
                <a:cs typeface="DM Sans Bold"/>
                <a:sym typeface="DM Sans Bold"/>
              </a:rPr>
              <a:t>Data Info</a:t>
            </a:r>
          </a:p>
        </p:txBody>
      </p:sp>
      <p:sp>
        <p:nvSpPr>
          <p:cNvPr name="TextBox 19" id="19"/>
          <p:cNvSpPr txBox="true"/>
          <p:nvPr/>
        </p:nvSpPr>
        <p:spPr>
          <a:xfrm rot="0">
            <a:off x="8842946" y="3607300"/>
            <a:ext cx="7707571" cy="2040255"/>
          </a:xfrm>
          <a:prstGeom prst="rect">
            <a:avLst/>
          </a:prstGeom>
        </p:spPr>
        <p:txBody>
          <a:bodyPr anchor="t" rtlCol="false" tIns="0" lIns="0" bIns="0" rIns="0">
            <a:spAutoFit/>
          </a:bodyPr>
          <a:lstStyle/>
          <a:p>
            <a:pPr algn="just" marL="0" indent="0" lvl="0">
              <a:lnSpc>
                <a:spcPts val="3239"/>
              </a:lnSpc>
              <a:spcBef>
                <a:spcPct val="0"/>
              </a:spcBef>
            </a:pPr>
            <a:r>
              <a:rPr lang="en-US" sz="2399" spc="143">
                <a:solidFill>
                  <a:srgbClr val="000000"/>
                </a:solidFill>
                <a:latin typeface="DM Sans"/>
                <a:ea typeface="DM Sans"/>
                <a:cs typeface="DM Sans"/>
                <a:sym typeface="DM Sans"/>
              </a:rPr>
              <a:t>The data in each column includes integers, floats, and objects. Some columns, such as Age and Cabin, have missing values. However, Cabin has significantly more missing values, so it may be possible to drop it.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7745573">
            <a:off x="-3293198" y="9651361"/>
            <a:ext cx="6586395" cy="2247607"/>
          </a:xfrm>
          <a:custGeom>
            <a:avLst/>
            <a:gdLst/>
            <a:ahLst/>
            <a:cxnLst/>
            <a:rect r="r" b="b" t="t" l="l"/>
            <a:pathLst>
              <a:path h="2247607" w="6586395">
                <a:moveTo>
                  <a:pt x="0" y="0"/>
                </a:moveTo>
                <a:lnTo>
                  <a:pt x="6586396" y="0"/>
                </a:lnTo>
                <a:lnTo>
                  <a:pt x="6586396" y="2247607"/>
                </a:lnTo>
                <a:lnTo>
                  <a:pt x="0" y="22476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4639125" y="954632"/>
            <a:ext cx="8717955" cy="11772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ea typeface="DM Sans Bold"/>
                <a:cs typeface="DM Sans Bold"/>
                <a:sym typeface="DM Sans Bold"/>
              </a:rPr>
              <a:t>Library</a:t>
            </a:r>
          </a:p>
        </p:txBody>
      </p:sp>
      <p:sp>
        <p:nvSpPr>
          <p:cNvPr name="Freeform 5" id="5"/>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9769897" y="-325581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5400000">
            <a:off x="4745771" y="-2141899"/>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5511960" y="8934572"/>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3913652" y="2793582"/>
            <a:ext cx="10460696" cy="5106073"/>
          </a:xfrm>
          <a:custGeom>
            <a:avLst/>
            <a:gdLst/>
            <a:ahLst/>
            <a:cxnLst/>
            <a:rect r="r" b="b" t="t" l="l"/>
            <a:pathLst>
              <a:path h="5106073" w="10460696">
                <a:moveTo>
                  <a:pt x="0" y="0"/>
                </a:moveTo>
                <a:lnTo>
                  <a:pt x="10460696" y="0"/>
                </a:lnTo>
                <a:lnTo>
                  <a:pt x="10460696" y="5106073"/>
                </a:lnTo>
                <a:lnTo>
                  <a:pt x="0" y="5106073"/>
                </a:lnTo>
                <a:lnTo>
                  <a:pt x="0" y="0"/>
                </a:lnTo>
                <a:close/>
              </a:path>
            </a:pathLst>
          </a:custGeom>
          <a:blipFill>
            <a:blip r:embed="rId13"/>
            <a:stretch>
              <a:fillRect l="0" t="-12103" r="0" b="-12103"/>
            </a:stretch>
          </a:blipFill>
        </p:spPr>
      </p:sp>
      <p:sp>
        <p:nvSpPr>
          <p:cNvPr name="Freeform 10" id="10"/>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3" id="13"/>
          <p:cNvSpPr/>
          <p:nvPr/>
        </p:nvSpPr>
        <p:spPr>
          <a:xfrm flipH="false" flipV="false" rot="0">
            <a:off x="3913652" y="2637845"/>
            <a:ext cx="10773971" cy="5011310"/>
          </a:xfrm>
          <a:custGeom>
            <a:avLst/>
            <a:gdLst/>
            <a:ahLst/>
            <a:cxnLst/>
            <a:rect r="r" b="b" t="t" l="l"/>
            <a:pathLst>
              <a:path h="5011310" w="10773971">
                <a:moveTo>
                  <a:pt x="0" y="0"/>
                </a:moveTo>
                <a:lnTo>
                  <a:pt x="10773970" y="0"/>
                </a:lnTo>
                <a:lnTo>
                  <a:pt x="10773970" y="5011310"/>
                </a:lnTo>
                <a:lnTo>
                  <a:pt x="0" y="5011310"/>
                </a:lnTo>
                <a:lnTo>
                  <a:pt x="0" y="0"/>
                </a:lnTo>
                <a:close/>
              </a:path>
            </a:pathLst>
          </a:custGeom>
          <a:blipFill>
            <a:blip r:embed="rId18"/>
            <a:stretch>
              <a:fillRect l="0" t="-40545" r="0" b="-40545"/>
            </a:stretch>
          </a:blipFill>
        </p:spPr>
      </p:sp>
      <p:grpSp>
        <p:nvGrpSpPr>
          <p:cNvPr name="Group 14" id="14"/>
          <p:cNvGrpSpPr/>
          <p:nvPr/>
        </p:nvGrpSpPr>
        <p:grpSpPr>
          <a:xfrm rot="0">
            <a:off x="4110994" y="3001179"/>
            <a:ext cx="9882597" cy="4074714"/>
            <a:chOff x="0" y="0"/>
            <a:chExt cx="13176796" cy="5432951"/>
          </a:xfrm>
        </p:grpSpPr>
        <p:sp>
          <p:nvSpPr>
            <p:cNvPr name="Freeform 15" id="15"/>
            <p:cNvSpPr/>
            <p:nvPr/>
          </p:nvSpPr>
          <p:spPr>
            <a:xfrm flipH="false" flipV="false" rot="0">
              <a:off x="0" y="0"/>
              <a:ext cx="11748442" cy="2877178"/>
            </a:xfrm>
            <a:custGeom>
              <a:avLst/>
              <a:gdLst/>
              <a:ahLst/>
              <a:cxnLst/>
              <a:rect r="r" b="b" t="t" l="l"/>
              <a:pathLst>
                <a:path h="2877178" w="11748442">
                  <a:moveTo>
                    <a:pt x="0" y="0"/>
                  </a:moveTo>
                  <a:lnTo>
                    <a:pt x="11748442" y="0"/>
                  </a:lnTo>
                  <a:lnTo>
                    <a:pt x="11748442" y="2877178"/>
                  </a:lnTo>
                  <a:lnTo>
                    <a:pt x="0" y="2877178"/>
                  </a:lnTo>
                  <a:lnTo>
                    <a:pt x="0" y="0"/>
                  </a:lnTo>
                  <a:close/>
                </a:path>
              </a:pathLst>
            </a:custGeom>
            <a:blipFill>
              <a:blip r:embed="rId19"/>
              <a:stretch>
                <a:fillRect l="0" t="0" r="0" b="-17308"/>
              </a:stretch>
            </a:blipFill>
          </p:spPr>
        </p:sp>
        <p:sp>
          <p:nvSpPr>
            <p:cNvPr name="Freeform 16" id="16"/>
            <p:cNvSpPr/>
            <p:nvPr/>
          </p:nvSpPr>
          <p:spPr>
            <a:xfrm flipH="false" flipV="false" rot="0">
              <a:off x="0" y="2856428"/>
              <a:ext cx="11044477" cy="659514"/>
            </a:xfrm>
            <a:custGeom>
              <a:avLst/>
              <a:gdLst/>
              <a:ahLst/>
              <a:cxnLst/>
              <a:rect r="r" b="b" t="t" l="l"/>
              <a:pathLst>
                <a:path h="659514" w="11044477">
                  <a:moveTo>
                    <a:pt x="0" y="0"/>
                  </a:moveTo>
                  <a:lnTo>
                    <a:pt x="11044477" y="0"/>
                  </a:lnTo>
                  <a:lnTo>
                    <a:pt x="11044477" y="659514"/>
                  </a:lnTo>
                  <a:lnTo>
                    <a:pt x="0" y="659514"/>
                  </a:lnTo>
                  <a:lnTo>
                    <a:pt x="0" y="0"/>
                  </a:lnTo>
                  <a:close/>
                </a:path>
              </a:pathLst>
            </a:custGeom>
            <a:blipFill>
              <a:blip r:embed="rId20"/>
              <a:stretch>
                <a:fillRect l="0" t="-12063" r="0" b="-34087"/>
              </a:stretch>
            </a:blipFill>
          </p:spPr>
        </p:sp>
        <p:sp>
          <p:nvSpPr>
            <p:cNvPr name="Freeform 17" id="17"/>
            <p:cNvSpPr/>
            <p:nvPr/>
          </p:nvSpPr>
          <p:spPr>
            <a:xfrm flipH="false" flipV="false" rot="0">
              <a:off x="177800" y="4331029"/>
              <a:ext cx="12998996" cy="610430"/>
            </a:xfrm>
            <a:custGeom>
              <a:avLst/>
              <a:gdLst/>
              <a:ahLst/>
              <a:cxnLst/>
              <a:rect r="r" b="b" t="t" l="l"/>
              <a:pathLst>
                <a:path h="610430" w="12998996">
                  <a:moveTo>
                    <a:pt x="0" y="0"/>
                  </a:moveTo>
                  <a:lnTo>
                    <a:pt x="12998996" y="0"/>
                  </a:lnTo>
                  <a:lnTo>
                    <a:pt x="12998996" y="610430"/>
                  </a:lnTo>
                  <a:lnTo>
                    <a:pt x="0" y="610430"/>
                  </a:lnTo>
                  <a:lnTo>
                    <a:pt x="0" y="0"/>
                  </a:lnTo>
                  <a:close/>
                </a:path>
              </a:pathLst>
            </a:custGeom>
            <a:blipFill>
              <a:blip r:embed="rId21"/>
              <a:stretch>
                <a:fillRect l="0" t="-32841" r="0" b="-30964"/>
              </a:stretch>
            </a:blipFill>
          </p:spPr>
        </p:sp>
        <p:sp>
          <p:nvSpPr>
            <p:cNvPr name="Freeform 18" id="18"/>
            <p:cNvSpPr/>
            <p:nvPr/>
          </p:nvSpPr>
          <p:spPr>
            <a:xfrm flipH="false" flipV="false" rot="0">
              <a:off x="0" y="3351924"/>
              <a:ext cx="9857560" cy="708295"/>
            </a:xfrm>
            <a:custGeom>
              <a:avLst/>
              <a:gdLst/>
              <a:ahLst/>
              <a:cxnLst/>
              <a:rect r="r" b="b" t="t" l="l"/>
              <a:pathLst>
                <a:path h="708295" w="9857560">
                  <a:moveTo>
                    <a:pt x="0" y="0"/>
                  </a:moveTo>
                  <a:lnTo>
                    <a:pt x="9857560" y="0"/>
                  </a:lnTo>
                  <a:lnTo>
                    <a:pt x="9857560" y="708296"/>
                  </a:lnTo>
                  <a:lnTo>
                    <a:pt x="0" y="708296"/>
                  </a:lnTo>
                  <a:lnTo>
                    <a:pt x="0" y="0"/>
                  </a:lnTo>
                  <a:close/>
                </a:path>
              </a:pathLst>
            </a:custGeom>
            <a:blipFill>
              <a:blip r:embed="rId22"/>
              <a:stretch>
                <a:fillRect l="0" t="-22714" r="0" b="0"/>
              </a:stretch>
            </a:blipFill>
          </p:spPr>
        </p:sp>
        <p:sp>
          <p:nvSpPr>
            <p:cNvPr name="Freeform 19" id="19"/>
            <p:cNvSpPr/>
            <p:nvPr/>
          </p:nvSpPr>
          <p:spPr>
            <a:xfrm flipH="false" flipV="false" rot="0">
              <a:off x="0" y="3822780"/>
              <a:ext cx="9064656" cy="660649"/>
            </a:xfrm>
            <a:custGeom>
              <a:avLst/>
              <a:gdLst/>
              <a:ahLst/>
              <a:cxnLst/>
              <a:rect r="r" b="b" t="t" l="l"/>
              <a:pathLst>
                <a:path h="660649" w="9064656">
                  <a:moveTo>
                    <a:pt x="0" y="0"/>
                  </a:moveTo>
                  <a:lnTo>
                    <a:pt x="9064656" y="0"/>
                  </a:lnTo>
                  <a:lnTo>
                    <a:pt x="9064656" y="660649"/>
                  </a:lnTo>
                  <a:lnTo>
                    <a:pt x="0" y="660649"/>
                  </a:lnTo>
                  <a:lnTo>
                    <a:pt x="0" y="0"/>
                  </a:lnTo>
                  <a:close/>
                </a:path>
              </a:pathLst>
            </a:custGeom>
            <a:blipFill>
              <a:blip r:embed="rId23"/>
              <a:stretch>
                <a:fillRect l="0" t="-20136" r="0" b="0"/>
              </a:stretch>
            </a:blipFill>
          </p:spPr>
        </p:sp>
        <p:sp>
          <p:nvSpPr>
            <p:cNvPr name="Freeform 20" id="20"/>
            <p:cNvSpPr/>
            <p:nvPr/>
          </p:nvSpPr>
          <p:spPr>
            <a:xfrm flipH="false" flipV="false" rot="0">
              <a:off x="12700" y="4799365"/>
              <a:ext cx="8394643" cy="633586"/>
            </a:xfrm>
            <a:custGeom>
              <a:avLst/>
              <a:gdLst/>
              <a:ahLst/>
              <a:cxnLst/>
              <a:rect r="r" b="b" t="t" l="l"/>
              <a:pathLst>
                <a:path h="633586" w="8394643">
                  <a:moveTo>
                    <a:pt x="0" y="0"/>
                  </a:moveTo>
                  <a:lnTo>
                    <a:pt x="8394643" y="0"/>
                  </a:lnTo>
                  <a:lnTo>
                    <a:pt x="8394643" y="633586"/>
                  </a:lnTo>
                  <a:lnTo>
                    <a:pt x="0" y="633586"/>
                  </a:lnTo>
                  <a:lnTo>
                    <a:pt x="0" y="0"/>
                  </a:lnTo>
                  <a:close/>
                </a:path>
              </a:pathLst>
            </a:custGeom>
            <a:blipFill>
              <a:blip r:embed="rId24"/>
              <a:stretch>
                <a:fillRect l="0" t="-23766"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2337792" y="2371935"/>
            <a:ext cx="13612416" cy="4520446"/>
          </a:xfrm>
          <a:custGeom>
            <a:avLst/>
            <a:gdLst/>
            <a:ahLst/>
            <a:cxnLst/>
            <a:rect r="r" b="b" t="t" l="l"/>
            <a:pathLst>
              <a:path h="4520446" w="13612416">
                <a:moveTo>
                  <a:pt x="0" y="0"/>
                </a:moveTo>
                <a:lnTo>
                  <a:pt x="13612416" y="0"/>
                </a:lnTo>
                <a:lnTo>
                  <a:pt x="13612416" y="4520446"/>
                </a:lnTo>
                <a:lnTo>
                  <a:pt x="0" y="4520446"/>
                </a:lnTo>
                <a:lnTo>
                  <a:pt x="0" y="0"/>
                </a:lnTo>
                <a:close/>
              </a:path>
            </a:pathLst>
          </a:custGeom>
          <a:blipFill>
            <a:blip r:embed="rId21"/>
            <a:stretch>
              <a:fillRect l="0" t="0" r="0" b="0"/>
            </a:stretch>
          </a:blipFill>
        </p:spPr>
      </p:sp>
      <p:sp>
        <p:nvSpPr>
          <p:cNvPr name="TextBox 13" id="13"/>
          <p:cNvSpPr txBox="true"/>
          <p:nvPr/>
        </p:nvSpPr>
        <p:spPr>
          <a:xfrm rot="0">
            <a:off x="3957436" y="1155836"/>
            <a:ext cx="1001490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ea typeface="DM Sans Bold"/>
                <a:cs typeface="DM Sans Bold"/>
                <a:sym typeface="DM Sans Bold"/>
              </a:rPr>
              <a:t>Descriptive Statistic</a:t>
            </a:r>
          </a:p>
        </p:txBody>
      </p:sp>
      <p:grpSp>
        <p:nvGrpSpPr>
          <p:cNvPr name="Group 14" id="14"/>
          <p:cNvGrpSpPr/>
          <p:nvPr/>
        </p:nvGrpSpPr>
        <p:grpSpPr>
          <a:xfrm rot="0">
            <a:off x="2192875" y="7368631"/>
            <a:ext cx="13902251" cy="1982727"/>
            <a:chOff x="0" y="0"/>
            <a:chExt cx="18536334" cy="2643636"/>
          </a:xfrm>
        </p:grpSpPr>
        <p:grpSp>
          <p:nvGrpSpPr>
            <p:cNvPr name="Group 15" id="15"/>
            <p:cNvGrpSpPr/>
            <p:nvPr/>
          </p:nvGrpSpPr>
          <p:grpSpPr>
            <a:xfrm rot="0">
              <a:off x="0" y="0"/>
              <a:ext cx="18536334" cy="2643636"/>
              <a:chOff x="0" y="0"/>
              <a:chExt cx="3661498" cy="522200"/>
            </a:xfrm>
          </p:grpSpPr>
          <p:sp>
            <p:nvSpPr>
              <p:cNvPr name="Freeform 16" id="16"/>
              <p:cNvSpPr/>
              <p:nvPr/>
            </p:nvSpPr>
            <p:spPr>
              <a:xfrm flipH="false" flipV="false" rot="0">
                <a:off x="0" y="0"/>
                <a:ext cx="3661498" cy="522200"/>
              </a:xfrm>
              <a:custGeom>
                <a:avLst/>
                <a:gdLst/>
                <a:ahLst/>
                <a:cxnLst/>
                <a:rect r="r" b="b" t="t" l="l"/>
                <a:pathLst>
                  <a:path h="522200" w="3661498">
                    <a:moveTo>
                      <a:pt x="28401" y="0"/>
                    </a:moveTo>
                    <a:lnTo>
                      <a:pt x="3633097" y="0"/>
                    </a:lnTo>
                    <a:cubicBezTo>
                      <a:pt x="3648783" y="0"/>
                      <a:pt x="3661498" y="12716"/>
                      <a:pt x="3661498" y="28401"/>
                    </a:cubicBezTo>
                    <a:lnTo>
                      <a:pt x="3661498" y="493799"/>
                    </a:lnTo>
                    <a:cubicBezTo>
                      <a:pt x="3661498" y="509484"/>
                      <a:pt x="3648783" y="522200"/>
                      <a:pt x="3633097" y="522200"/>
                    </a:cubicBezTo>
                    <a:lnTo>
                      <a:pt x="28401" y="522200"/>
                    </a:lnTo>
                    <a:cubicBezTo>
                      <a:pt x="20869" y="522200"/>
                      <a:pt x="13645" y="519207"/>
                      <a:pt x="8318" y="513881"/>
                    </a:cubicBezTo>
                    <a:cubicBezTo>
                      <a:pt x="2992" y="508555"/>
                      <a:pt x="0" y="501331"/>
                      <a:pt x="0" y="493799"/>
                    </a:cubicBezTo>
                    <a:lnTo>
                      <a:pt x="0" y="28401"/>
                    </a:lnTo>
                    <a:cubicBezTo>
                      <a:pt x="0" y="12716"/>
                      <a:pt x="12716" y="0"/>
                      <a:pt x="28401" y="0"/>
                    </a:cubicBezTo>
                    <a:close/>
                  </a:path>
                </a:pathLst>
              </a:custGeom>
              <a:solidFill>
                <a:srgbClr val="9CC4D9"/>
              </a:solidFill>
            </p:spPr>
          </p:sp>
          <p:sp>
            <p:nvSpPr>
              <p:cNvPr name="TextBox 17" id="17"/>
              <p:cNvSpPr txBox="true"/>
              <p:nvPr/>
            </p:nvSpPr>
            <p:spPr>
              <a:xfrm>
                <a:off x="0" y="-38100"/>
                <a:ext cx="3661498" cy="56030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440254" y="210706"/>
              <a:ext cx="17709634" cy="2200275"/>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Open Sans"/>
                  <a:ea typeface="Open Sans"/>
                  <a:cs typeface="Open Sans"/>
                  <a:sym typeface="Open Sans"/>
                </a:rPr>
                <a:t>Descriptive statistics are used to summarize and describe the main features of a dataset. They provide simple summaries about the sample and the measures, giving an overview of the data distribution, central tendency, and variability. Common descriptive statistics include measures like mean, median, mode, standard deviation, variance, range, minimum, maximum, percentiles, and many more.</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2224000" y="2797569"/>
            <a:ext cx="13699934" cy="4471190"/>
            <a:chOff x="0" y="0"/>
            <a:chExt cx="3608213" cy="1177597"/>
          </a:xfrm>
        </p:grpSpPr>
        <p:sp>
          <p:nvSpPr>
            <p:cNvPr name="Freeform 4" id="4"/>
            <p:cNvSpPr/>
            <p:nvPr/>
          </p:nvSpPr>
          <p:spPr>
            <a:xfrm flipH="false" flipV="false" rot="0">
              <a:off x="0" y="0"/>
              <a:ext cx="3608213" cy="1177597"/>
            </a:xfrm>
            <a:custGeom>
              <a:avLst/>
              <a:gdLst/>
              <a:ahLst/>
              <a:cxnLst/>
              <a:rect r="r" b="b" t="t" l="l"/>
              <a:pathLst>
                <a:path h="1177597" w="3608213">
                  <a:moveTo>
                    <a:pt x="0" y="0"/>
                  </a:moveTo>
                  <a:lnTo>
                    <a:pt x="3608213" y="0"/>
                  </a:lnTo>
                  <a:lnTo>
                    <a:pt x="3608213" y="1177597"/>
                  </a:lnTo>
                  <a:lnTo>
                    <a:pt x="0" y="1177597"/>
                  </a:lnTo>
                  <a:close/>
                </a:path>
              </a:pathLst>
            </a:custGeom>
            <a:solidFill>
              <a:srgbClr val="4D96E8"/>
            </a:solidFill>
          </p:spPr>
        </p:sp>
        <p:sp>
          <p:nvSpPr>
            <p:cNvPr name="TextBox 5" id="5"/>
            <p:cNvSpPr txBox="true"/>
            <p:nvPr/>
          </p:nvSpPr>
          <p:spPr>
            <a:xfrm>
              <a:off x="0" y="-38100"/>
              <a:ext cx="3608213" cy="121569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745354" y="3450644"/>
            <a:ext cx="12657226" cy="3086100"/>
            <a:chOff x="0" y="0"/>
            <a:chExt cx="3333590" cy="812800"/>
          </a:xfrm>
        </p:grpSpPr>
        <p:sp>
          <p:nvSpPr>
            <p:cNvPr name="Freeform 7" id="7"/>
            <p:cNvSpPr/>
            <p:nvPr/>
          </p:nvSpPr>
          <p:spPr>
            <a:xfrm flipH="false" flipV="false" rot="0">
              <a:off x="0" y="0"/>
              <a:ext cx="3333590" cy="812800"/>
            </a:xfrm>
            <a:custGeom>
              <a:avLst/>
              <a:gdLst/>
              <a:ahLst/>
              <a:cxnLst/>
              <a:rect r="r" b="b" t="t" l="l"/>
              <a:pathLst>
                <a:path h="812800" w="3333590">
                  <a:moveTo>
                    <a:pt x="0" y="0"/>
                  </a:moveTo>
                  <a:lnTo>
                    <a:pt x="3333590" y="0"/>
                  </a:lnTo>
                  <a:lnTo>
                    <a:pt x="3333590" y="812800"/>
                  </a:lnTo>
                  <a:lnTo>
                    <a:pt x="0" y="812800"/>
                  </a:lnTo>
                  <a:close/>
                </a:path>
              </a:pathLst>
            </a:custGeom>
            <a:solidFill>
              <a:srgbClr val="8AB7E2"/>
            </a:solidFill>
          </p:spPr>
        </p:sp>
        <p:sp>
          <p:nvSpPr>
            <p:cNvPr name="TextBox 8" id="8"/>
            <p:cNvSpPr txBox="true"/>
            <p:nvPr/>
          </p:nvSpPr>
          <p:spPr>
            <a:xfrm>
              <a:off x="0" y="-38100"/>
              <a:ext cx="3333590" cy="85090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3317379" y="3535373"/>
            <a:ext cx="11653242" cy="2321561"/>
          </a:xfrm>
          <a:prstGeom prst="rect">
            <a:avLst/>
          </a:prstGeom>
        </p:spPr>
        <p:txBody>
          <a:bodyPr anchor="t" rtlCol="false" tIns="0" lIns="0" bIns="0" rIns="0">
            <a:spAutoFit/>
          </a:bodyPr>
          <a:lstStyle/>
          <a:p>
            <a:pPr algn="ctr">
              <a:lnSpc>
                <a:spcPts val="19039"/>
              </a:lnSpc>
            </a:pPr>
            <a:r>
              <a:rPr lang="en-US" sz="13599">
                <a:solidFill>
                  <a:srgbClr val="000000"/>
                </a:solidFill>
                <a:latin typeface="DM Sans Bold"/>
                <a:ea typeface="DM Sans Bold"/>
                <a:cs typeface="DM Sans Bold"/>
                <a:sym typeface="DM Sans Bold"/>
              </a:rPr>
              <a:t>Data Cleaning</a:t>
            </a:r>
          </a:p>
        </p:txBody>
      </p:sp>
      <p:sp>
        <p:nvSpPr>
          <p:cNvPr name="Freeform 10" id="10"/>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3" id="13"/>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4" id="14"/>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5" id="15"/>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6" id="16"/>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7" id="17"/>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8" id="18"/>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9" id="19"/>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20" id="20"/>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21" id="21"/>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22" id="22"/>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65781" y="3255658"/>
            <a:ext cx="1012981" cy="454921"/>
          </a:xfrm>
          <a:custGeom>
            <a:avLst/>
            <a:gdLst/>
            <a:ahLst/>
            <a:cxnLst/>
            <a:rect r="r" b="b" t="t" l="l"/>
            <a:pathLst>
              <a:path h="454921" w="1012981">
                <a:moveTo>
                  <a:pt x="0" y="0"/>
                </a:moveTo>
                <a:lnTo>
                  <a:pt x="1012981" y="0"/>
                </a:lnTo>
                <a:lnTo>
                  <a:pt x="1012981" y="454920"/>
                </a:lnTo>
                <a:lnTo>
                  <a:pt x="0" y="4549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12350869" y="5374094"/>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751077" y="758571"/>
            <a:ext cx="6442390" cy="587883"/>
          </a:xfrm>
          <a:prstGeom prst="rect">
            <a:avLst/>
          </a:prstGeom>
        </p:spPr>
        <p:txBody>
          <a:bodyPr anchor="t" rtlCol="false" tIns="0" lIns="0" bIns="0" rIns="0">
            <a:spAutoFit/>
          </a:bodyPr>
          <a:lstStyle/>
          <a:p>
            <a:pPr algn="ctr">
              <a:lnSpc>
                <a:spcPts val="4535"/>
              </a:lnSpc>
            </a:pPr>
            <a:r>
              <a:rPr lang="en-US" sz="4199">
                <a:solidFill>
                  <a:srgbClr val="000000"/>
                </a:solidFill>
                <a:latin typeface="DM Sans Bold"/>
                <a:ea typeface="DM Sans Bold"/>
                <a:cs typeface="DM Sans Bold"/>
                <a:sym typeface="DM Sans Bold"/>
              </a:rPr>
              <a:t>Data Cleaning Process</a:t>
            </a:r>
          </a:p>
        </p:txBody>
      </p:sp>
      <p:grpSp>
        <p:nvGrpSpPr>
          <p:cNvPr name="Group 6" id="6"/>
          <p:cNvGrpSpPr/>
          <p:nvPr/>
        </p:nvGrpSpPr>
        <p:grpSpPr>
          <a:xfrm rot="0">
            <a:off x="2833986" y="2455132"/>
            <a:ext cx="4817653" cy="2055973"/>
            <a:chOff x="0" y="0"/>
            <a:chExt cx="6423537" cy="2741297"/>
          </a:xfrm>
        </p:grpSpPr>
        <p:grpSp>
          <p:nvGrpSpPr>
            <p:cNvPr name="Group 7" id="7"/>
            <p:cNvGrpSpPr/>
            <p:nvPr/>
          </p:nvGrpSpPr>
          <p:grpSpPr>
            <a:xfrm rot="0">
              <a:off x="0" y="0"/>
              <a:ext cx="6423537" cy="2741297"/>
              <a:chOff x="0" y="0"/>
              <a:chExt cx="1781378" cy="760217"/>
            </a:xfrm>
          </p:grpSpPr>
          <p:sp>
            <p:nvSpPr>
              <p:cNvPr name="Freeform 8" id="8"/>
              <p:cNvSpPr/>
              <p:nvPr/>
            </p:nvSpPr>
            <p:spPr>
              <a:xfrm flipH="false" flipV="false" rot="0">
                <a:off x="0" y="0"/>
                <a:ext cx="1781378" cy="760218"/>
              </a:xfrm>
              <a:custGeom>
                <a:avLst/>
                <a:gdLst/>
                <a:ahLst/>
                <a:cxnLst/>
                <a:rect r="r" b="b" t="t" l="l"/>
                <a:pathLst>
                  <a:path h="760218" w="1781378">
                    <a:moveTo>
                      <a:pt x="24105" y="0"/>
                    </a:moveTo>
                    <a:lnTo>
                      <a:pt x="1757273" y="0"/>
                    </a:lnTo>
                    <a:cubicBezTo>
                      <a:pt x="1770586" y="0"/>
                      <a:pt x="1781378" y="10792"/>
                      <a:pt x="1781378" y="24105"/>
                    </a:cubicBezTo>
                    <a:lnTo>
                      <a:pt x="1781378" y="736113"/>
                    </a:lnTo>
                    <a:cubicBezTo>
                      <a:pt x="1781378" y="749425"/>
                      <a:pt x="1770586" y="760218"/>
                      <a:pt x="1757273" y="760218"/>
                    </a:cubicBezTo>
                    <a:lnTo>
                      <a:pt x="24105" y="760218"/>
                    </a:lnTo>
                    <a:cubicBezTo>
                      <a:pt x="10792" y="760218"/>
                      <a:pt x="0" y="749425"/>
                      <a:pt x="0" y="736113"/>
                    </a:cubicBezTo>
                    <a:lnTo>
                      <a:pt x="0" y="24105"/>
                    </a:lnTo>
                    <a:cubicBezTo>
                      <a:pt x="0" y="10792"/>
                      <a:pt x="10792" y="0"/>
                      <a:pt x="24105" y="0"/>
                    </a:cubicBezTo>
                    <a:close/>
                  </a:path>
                </a:pathLst>
              </a:custGeom>
              <a:solidFill>
                <a:srgbClr val="8AB7E2"/>
              </a:solidFill>
              <a:ln w="9525" cap="sq">
                <a:solidFill>
                  <a:srgbClr val="000000"/>
                </a:solidFill>
                <a:prstDash val="solid"/>
                <a:miter/>
              </a:ln>
            </p:spPr>
          </p:sp>
          <p:sp>
            <p:nvSpPr>
              <p:cNvPr name="TextBox 9" id="9"/>
              <p:cNvSpPr txBox="true"/>
              <p:nvPr/>
            </p:nvSpPr>
            <p:spPr>
              <a:xfrm>
                <a:off x="0" y="-38100"/>
                <a:ext cx="1781378" cy="79831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0" id="10"/>
            <p:cNvSpPr txBox="true"/>
            <p:nvPr/>
          </p:nvSpPr>
          <p:spPr>
            <a:xfrm rot="0">
              <a:off x="703815" y="768065"/>
              <a:ext cx="5089160" cy="1092200"/>
            </a:xfrm>
            <a:prstGeom prst="rect">
              <a:avLst/>
            </a:prstGeom>
          </p:spPr>
          <p:txBody>
            <a:bodyPr anchor="t" rtlCol="false" tIns="0" lIns="0" bIns="0" rIns="0">
              <a:spAutoFit/>
            </a:bodyPr>
            <a:lstStyle/>
            <a:p>
              <a:pPr algn="ctr" marL="0" indent="0" lvl="0">
                <a:lnSpc>
                  <a:spcPts val="3374"/>
                </a:lnSpc>
                <a:spcBef>
                  <a:spcPct val="0"/>
                </a:spcBef>
              </a:pPr>
              <a:r>
                <a:rPr lang="en-US" sz="2499" spc="149">
                  <a:solidFill>
                    <a:srgbClr val="000000"/>
                  </a:solidFill>
                  <a:latin typeface="DM Sans Bold"/>
                  <a:ea typeface="DM Sans Bold"/>
                  <a:cs typeface="DM Sans Bold"/>
                  <a:sym typeface="DM Sans Bold"/>
                </a:rPr>
                <a:t>Checking for missing value</a:t>
              </a:r>
            </a:p>
          </p:txBody>
        </p:sp>
      </p:grpSp>
      <p:grpSp>
        <p:nvGrpSpPr>
          <p:cNvPr name="Group 11" id="11"/>
          <p:cNvGrpSpPr/>
          <p:nvPr/>
        </p:nvGrpSpPr>
        <p:grpSpPr>
          <a:xfrm rot="0">
            <a:off x="10448533" y="2455132"/>
            <a:ext cx="4817653" cy="2055973"/>
            <a:chOff x="0" y="0"/>
            <a:chExt cx="6423537" cy="2741297"/>
          </a:xfrm>
        </p:grpSpPr>
        <p:grpSp>
          <p:nvGrpSpPr>
            <p:cNvPr name="Group 12" id="12"/>
            <p:cNvGrpSpPr/>
            <p:nvPr/>
          </p:nvGrpSpPr>
          <p:grpSpPr>
            <a:xfrm rot="0">
              <a:off x="0" y="0"/>
              <a:ext cx="6423537" cy="2741297"/>
              <a:chOff x="0" y="0"/>
              <a:chExt cx="1781378" cy="760217"/>
            </a:xfrm>
          </p:grpSpPr>
          <p:sp>
            <p:nvSpPr>
              <p:cNvPr name="Freeform 13" id="13"/>
              <p:cNvSpPr/>
              <p:nvPr/>
            </p:nvSpPr>
            <p:spPr>
              <a:xfrm flipH="false" flipV="false" rot="0">
                <a:off x="0" y="0"/>
                <a:ext cx="1781378" cy="760218"/>
              </a:xfrm>
              <a:custGeom>
                <a:avLst/>
                <a:gdLst/>
                <a:ahLst/>
                <a:cxnLst/>
                <a:rect r="r" b="b" t="t" l="l"/>
                <a:pathLst>
                  <a:path h="760218" w="1781378">
                    <a:moveTo>
                      <a:pt x="24105" y="0"/>
                    </a:moveTo>
                    <a:lnTo>
                      <a:pt x="1757273" y="0"/>
                    </a:lnTo>
                    <a:cubicBezTo>
                      <a:pt x="1770586" y="0"/>
                      <a:pt x="1781378" y="10792"/>
                      <a:pt x="1781378" y="24105"/>
                    </a:cubicBezTo>
                    <a:lnTo>
                      <a:pt x="1781378" y="736113"/>
                    </a:lnTo>
                    <a:cubicBezTo>
                      <a:pt x="1781378" y="749425"/>
                      <a:pt x="1770586" y="760218"/>
                      <a:pt x="1757273" y="760218"/>
                    </a:cubicBezTo>
                    <a:lnTo>
                      <a:pt x="24105" y="760218"/>
                    </a:lnTo>
                    <a:cubicBezTo>
                      <a:pt x="10792" y="760218"/>
                      <a:pt x="0" y="749425"/>
                      <a:pt x="0" y="736113"/>
                    </a:cubicBezTo>
                    <a:lnTo>
                      <a:pt x="0" y="24105"/>
                    </a:lnTo>
                    <a:cubicBezTo>
                      <a:pt x="0" y="10792"/>
                      <a:pt x="10792" y="0"/>
                      <a:pt x="24105" y="0"/>
                    </a:cubicBezTo>
                    <a:close/>
                  </a:path>
                </a:pathLst>
              </a:custGeom>
              <a:solidFill>
                <a:srgbClr val="8AB7E2"/>
              </a:solidFill>
              <a:ln w="9525" cap="sq">
                <a:solidFill>
                  <a:srgbClr val="000000"/>
                </a:solidFill>
                <a:prstDash val="solid"/>
                <a:miter/>
              </a:ln>
            </p:spPr>
          </p:sp>
          <p:sp>
            <p:nvSpPr>
              <p:cNvPr name="TextBox 14" id="14"/>
              <p:cNvSpPr txBox="true"/>
              <p:nvPr/>
            </p:nvSpPr>
            <p:spPr>
              <a:xfrm>
                <a:off x="0" y="-38100"/>
                <a:ext cx="1781378" cy="79831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5" id="15"/>
            <p:cNvSpPr txBox="true"/>
            <p:nvPr/>
          </p:nvSpPr>
          <p:spPr>
            <a:xfrm rot="0">
              <a:off x="506686" y="526098"/>
              <a:ext cx="5483417" cy="1651000"/>
            </a:xfrm>
            <a:prstGeom prst="rect">
              <a:avLst/>
            </a:prstGeom>
          </p:spPr>
          <p:txBody>
            <a:bodyPr anchor="t" rtlCol="false" tIns="0" lIns="0" bIns="0" rIns="0">
              <a:spAutoFit/>
            </a:bodyPr>
            <a:lstStyle/>
            <a:p>
              <a:pPr algn="ctr" marL="0" indent="0" lvl="0">
                <a:lnSpc>
                  <a:spcPts val="3374"/>
                </a:lnSpc>
                <a:spcBef>
                  <a:spcPct val="0"/>
                </a:spcBef>
              </a:pPr>
              <a:r>
                <a:rPr lang="en-US" sz="2499" spc="149">
                  <a:solidFill>
                    <a:srgbClr val="000000"/>
                  </a:solidFill>
                  <a:latin typeface="DM Sans Bold"/>
                  <a:ea typeface="DM Sans Bold"/>
                  <a:cs typeface="DM Sans Bold"/>
                  <a:sym typeface="DM Sans Bold"/>
                </a:rPr>
                <a:t>Filling missing values in the “Age” column with median</a:t>
              </a:r>
            </a:p>
          </p:txBody>
        </p:sp>
      </p:grpSp>
      <p:grpSp>
        <p:nvGrpSpPr>
          <p:cNvPr name="Group 16" id="16"/>
          <p:cNvGrpSpPr/>
          <p:nvPr/>
        </p:nvGrpSpPr>
        <p:grpSpPr>
          <a:xfrm rot="0">
            <a:off x="10448533" y="6689070"/>
            <a:ext cx="4817653" cy="2040410"/>
            <a:chOff x="0" y="0"/>
            <a:chExt cx="6423537" cy="2720546"/>
          </a:xfrm>
        </p:grpSpPr>
        <p:grpSp>
          <p:nvGrpSpPr>
            <p:cNvPr name="Group 17" id="17"/>
            <p:cNvGrpSpPr/>
            <p:nvPr/>
          </p:nvGrpSpPr>
          <p:grpSpPr>
            <a:xfrm rot="0">
              <a:off x="0" y="0"/>
              <a:ext cx="6423537" cy="2720546"/>
              <a:chOff x="0" y="0"/>
              <a:chExt cx="1781378" cy="754463"/>
            </a:xfrm>
          </p:grpSpPr>
          <p:sp>
            <p:nvSpPr>
              <p:cNvPr name="Freeform 18" id="18"/>
              <p:cNvSpPr/>
              <p:nvPr/>
            </p:nvSpPr>
            <p:spPr>
              <a:xfrm flipH="false" flipV="false" rot="0">
                <a:off x="0" y="0"/>
                <a:ext cx="1781378" cy="754463"/>
              </a:xfrm>
              <a:custGeom>
                <a:avLst/>
                <a:gdLst/>
                <a:ahLst/>
                <a:cxnLst/>
                <a:rect r="r" b="b" t="t" l="l"/>
                <a:pathLst>
                  <a:path h="754463" w="1781378">
                    <a:moveTo>
                      <a:pt x="24105" y="0"/>
                    </a:moveTo>
                    <a:lnTo>
                      <a:pt x="1757273" y="0"/>
                    </a:lnTo>
                    <a:cubicBezTo>
                      <a:pt x="1770586" y="0"/>
                      <a:pt x="1781378" y="10792"/>
                      <a:pt x="1781378" y="24105"/>
                    </a:cubicBezTo>
                    <a:lnTo>
                      <a:pt x="1781378" y="730358"/>
                    </a:lnTo>
                    <a:cubicBezTo>
                      <a:pt x="1781378" y="743671"/>
                      <a:pt x="1770586" y="754463"/>
                      <a:pt x="1757273" y="754463"/>
                    </a:cubicBezTo>
                    <a:lnTo>
                      <a:pt x="24105" y="754463"/>
                    </a:lnTo>
                    <a:cubicBezTo>
                      <a:pt x="10792" y="754463"/>
                      <a:pt x="0" y="743671"/>
                      <a:pt x="0" y="730358"/>
                    </a:cubicBezTo>
                    <a:lnTo>
                      <a:pt x="0" y="24105"/>
                    </a:lnTo>
                    <a:cubicBezTo>
                      <a:pt x="0" y="10792"/>
                      <a:pt x="10792" y="0"/>
                      <a:pt x="24105" y="0"/>
                    </a:cubicBezTo>
                    <a:close/>
                  </a:path>
                </a:pathLst>
              </a:custGeom>
              <a:solidFill>
                <a:srgbClr val="8AB7E2"/>
              </a:solidFill>
              <a:ln w="9525" cap="sq">
                <a:solidFill>
                  <a:srgbClr val="000000"/>
                </a:solidFill>
                <a:prstDash val="solid"/>
                <a:miter/>
              </a:ln>
            </p:spPr>
          </p:sp>
          <p:sp>
            <p:nvSpPr>
              <p:cNvPr name="TextBox 19" id="19"/>
              <p:cNvSpPr txBox="true"/>
              <p:nvPr/>
            </p:nvSpPr>
            <p:spPr>
              <a:xfrm>
                <a:off x="0" y="-38100"/>
                <a:ext cx="1781378" cy="79256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0" id="20"/>
            <p:cNvSpPr txBox="true"/>
            <p:nvPr/>
          </p:nvSpPr>
          <p:spPr>
            <a:xfrm rot="0">
              <a:off x="23926" y="525774"/>
              <a:ext cx="6375685" cy="1651000"/>
            </a:xfrm>
            <a:prstGeom prst="rect">
              <a:avLst/>
            </a:prstGeom>
          </p:spPr>
          <p:txBody>
            <a:bodyPr anchor="t" rtlCol="false" tIns="0" lIns="0" bIns="0" rIns="0">
              <a:spAutoFit/>
            </a:bodyPr>
            <a:lstStyle/>
            <a:p>
              <a:pPr algn="ctr" marL="0" indent="0" lvl="0">
                <a:lnSpc>
                  <a:spcPts val="3374"/>
                </a:lnSpc>
                <a:spcBef>
                  <a:spcPct val="0"/>
                </a:spcBef>
              </a:pPr>
              <a:r>
                <a:rPr lang="en-US" sz="2499" spc="149">
                  <a:solidFill>
                    <a:srgbClr val="000000"/>
                  </a:solidFill>
                  <a:latin typeface="DM Sans Bold"/>
                  <a:ea typeface="DM Sans Bold"/>
                  <a:cs typeface="DM Sans Bold"/>
                  <a:sym typeface="DM Sans Bold"/>
                </a:rPr>
                <a:t>Filling missing values in the “Embarked” column with mode</a:t>
              </a:r>
            </a:p>
          </p:txBody>
        </p:sp>
      </p:grpSp>
      <p:grpSp>
        <p:nvGrpSpPr>
          <p:cNvPr name="Group 21" id="21"/>
          <p:cNvGrpSpPr/>
          <p:nvPr/>
        </p:nvGrpSpPr>
        <p:grpSpPr>
          <a:xfrm rot="0">
            <a:off x="2986676" y="6782059"/>
            <a:ext cx="4793536" cy="2040410"/>
            <a:chOff x="0" y="0"/>
            <a:chExt cx="6391381" cy="2720546"/>
          </a:xfrm>
        </p:grpSpPr>
        <p:grpSp>
          <p:nvGrpSpPr>
            <p:cNvPr name="Group 22" id="22"/>
            <p:cNvGrpSpPr/>
            <p:nvPr/>
          </p:nvGrpSpPr>
          <p:grpSpPr>
            <a:xfrm rot="0">
              <a:off x="0" y="0"/>
              <a:ext cx="6391381" cy="2720546"/>
              <a:chOff x="0" y="0"/>
              <a:chExt cx="1772460" cy="754463"/>
            </a:xfrm>
          </p:grpSpPr>
          <p:sp>
            <p:nvSpPr>
              <p:cNvPr name="Freeform 23" id="23"/>
              <p:cNvSpPr/>
              <p:nvPr/>
            </p:nvSpPr>
            <p:spPr>
              <a:xfrm flipH="false" flipV="false" rot="0">
                <a:off x="0" y="0"/>
                <a:ext cx="1772460" cy="754463"/>
              </a:xfrm>
              <a:custGeom>
                <a:avLst/>
                <a:gdLst/>
                <a:ahLst/>
                <a:cxnLst/>
                <a:rect r="r" b="b" t="t" l="l"/>
                <a:pathLst>
                  <a:path h="754463" w="1772460">
                    <a:moveTo>
                      <a:pt x="24226" y="0"/>
                    </a:moveTo>
                    <a:lnTo>
                      <a:pt x="1748234" y="0"/>
                    </a:lnTo>
                    <a:cubicBezTo>
                      <a:pt x="1754660" y="0"/>
                      <a:pt x="1760821" y="2552"/>
                      <a:pt x="1765365" y="7096"/>
                    </a:cubicBezTo>
                    <a:cubicBezTo>
                      <a:pt x="1769908" y="11639"/>
                      <a:pt x="1772460" y="17801"/>
                      <a:pt x="1772460" y="24226"/>
                    </a:cubicBezTo>
                    <a:lnTo>
                      <a:pt x="1772460" y="730237"/>
                    </a:lnTo>
                    <a:cubicBezTo>
                      <a:pt x="1772460" y="736662"/>
                      <a:pt x="1769908" y="742824"/>
                      <a:pt x="1765365" y="747367"/>
                    </a:cubicBezTo>
                    <a:cubicBezTo>
                      <a:pt x="1760821" y="751911"/>
                      <a:pt x="1754660" y="754463"/>
                      <a:pt x="1748234" y="754463"/>
                    </a:cubicBezTo>
                    <a:lnTo>
                      <a:pt x="24226" y="754463"/>
                    </a:lnTo>
                    <a:cubicBezTo>
                      <a:pt x="10846" y="754463"/>
                      <a:pt x="0" y="743617"/>
                      <a:pt x="0" y="730237"/>
                    </a:cubicBezTo>
                    <a:lnTo>
                      <a:pt x="0" y="24226"/>
                    </a:lnTo>
                    <a:cubicBezTo>
                      <a:pt x="0" y="17801"/>
                      <a:pt x="2552" y="11639"/>
                      <a:pt x="7096" y="7096"/>
                    </a:cubicBezTo>
                    <a:cubicBezTo>
                      <a:pt x="11639" y="2552"/>
                      <a:pt x="17801" y="0"/>
                      <a:pt x="24226" y="0"/>
                    </a:cubicBezTo>
                    <a:close/>
                  </a:path>
                </a:pathLst>
              </a:custGeom>
              <a:solidFill>
                <a:srgbClr val="8AB7E2"/>
              </a:solidFill>
              <a:ln w="9525" cap="sq">
                <a:solidFill>
                  <a:srgbClr val="000000"/>
                </a:solidFill>
                <a:prstDash val="solid"/>
                <a:miter/>
              </a:ln>
            </p:spPr>
          </p:sp>
          <p:sp>
            <p:nvSpPr>
              <p:cNvPr name="TextBox 24" id="24"/>
              <p:cNvSpPr txBox="true"/>
              <p:nvPr/>
            </p:nvSpPr>
            <p:spPr>
              <a:xfrm>
                <a:off x="0" y="-38100"/>
                <a:ext cx="1772460" cy="79256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5" id="25"/>
            <p:cNvSpPr txBox="true"/>
            <p:nvPr/>
          </p:nvSpPr>
          <p:spPr>
            <a:xfrm rot="0">
              <a:off x="907120" y="857250"/>
              <a:ext cx="4902406" cy="1092200"/>
            </a:xfrm>
            <a:prstGeom prst="rect">
              <a:avLst/>
            </a:prstGeom>
          </p:spPr>
          <p:txBody>
            <a:bodyPr anchor="t" rtlCol="false" tIns="0" lIns="0" bIns="0" rIns="0">
              <a:spAutoFit/>
            </a:bodyPr>
            <a:lstStyle/>
            <a:p>
              <a:pPr algn="ctr" marL="0" indent="0" lvl="0">
                <a:lnSpc>
                  <a:spcPts val="3374"/>
                </a:lnSpc>
                <a:spcBef>
                  <a:spcPct val="0"/>
                </a:spcBef>
              </a:pPr>
              <a:r>
                <a:rPr lang="en-US" sz="2499" spc="149">
                  <a:solidFill>
                    <a:srgbClr val="000000"/>
                  </a:solidFill>
                  <a:latin typeface="DM Sans Bold"/>
                  <a:ea typeface="DM Sans Bold"/>
                  <a:cs typeface="DM Sans Bold"/>
                  <a:sym typeface="DM Sans Bold"/>
                </a:rPr>
                <a:t>Drop the “Cabin” column</a:t>
              </a:r>
            </a:p>
          </p:txBody>
        </p:sp>
      </p:grpSp>
      <p:sp>
        <p:nvSpPr>
          <p:cNvPr name="Freeform 26" id="26"/>
          <p:cNvSpPr/>
          <p:nvPr/>
        </p:nvSpPr>
        <p:spPr>
          <a:xfrm flipH="false" flipV="false" rot="-10800000">
            <a:off x="8666898" y="7481815"/>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7" id="27"/>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8" id="2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9" id="29"/>
          <p:cNvSpPr/>
          <p:nvPr/>
        </p:nvSpPr>
        <p:spPr>
          <a:xfrm flipH="false" flipV="false" rot="0">
            <a:off x="15998713" y="-1391855"/>
            <a:ext cx="3104522" cy="3342688"/>
          </a:xfrm>
          <a:custGeom>
            <a:avLst/>
            <a:gdLst/>
            <a:ahLst/>
            <a:cxnLst/>
            <a:rect r="r" b="b" t="t" l="l"/>
            <a:pathLst>
              <a:path h="3342688" w="3104522">
                <a:moveTo>
                  <a:pt x="0" y="0"/>
                </a:moveTo>
                <a:lnTo>
                  <a:pt x="3104521" y="0"/>
                </a:lnTo>
                <a:lnTo>
                  <a:pt x="3104521" y="3342689"/>
                </a:lnTo>
                <a:lnTo>
                  <a:pt x="0" y="334268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30" id="30"/>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DAGPIPRAC28</dc:identifier>
  <dcterms:modified xsi:type="dcterms:W3CDTF">2011-08-01T06:04:30Z</dcterms:modified>
  <cp:revision>1</cp:revision>
  <dc:title>Titanic Survival Prediction using Machine Learning</dc:title>
</cp:coreProperties>
</file>