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 userDrawn="1">
          <p15:clr>
            <a:srgbClr val="A4A3A4"/>
          </p15:clr>
        </p15:guide>
        <p15:guide id="2" pos="3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40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9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1753235" y="3714750"/>
            <a:ext cx="1852295" cy="9048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>
                <a:lumMod val="75000"/>
                <a:lumOff val="25000"/>
                <a:alpha val="41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数据预处理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1753235" y="5373370"/>
            <a:ext cx="1852295" cy="9048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tx1">
                <a:lumMod val="75000"/>
                <a:lumOff val="25000"/>
                <a:alpha val="41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采集数据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1763395" y="2056130"/>
            <a:ext cx="1852295" cy="90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mpd="sng">
            <a:solidFill>
              <a:schemeClr val="tx1">
                <a:lumMod val="75000"/>
                <a:lumOff val="25000"/>
                <a:alpha val="41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数据</a:t>
            </a:r>
            <a:r>
              <a:rPr lang="zh-CN" altLang="en-US" sz="2000" b="1">
                <a:solidFill>
                  <a:schemeClr val="tx1"/>
                </a:solidFill>
              </a:rPr>
              <a:t>分析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>
            <p:custDataLst>
              <p:tags r:id="rId4"/>
            </p:custDataLst>
          </p:nvPr>
        </p:nvSpPr>
        <p:spPr>
          <a:xfrm rot="16200000">
            <a:off x="2408555" y="1436370"/>
            <a:ext cx="541020" cy="48577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28575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5"/>
            </p:custDataLst>
          </p:nvPr>
        </p:nvSpPr>
        <p:spPr>
          <a:xfrm>
            <a:off x="1753235" y="397510"/>
            <a:ext cx="1852295" cy="90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mpd="sng">
            <a:solidFill>
              <a:schemeClr val="tx1">
                <a:lumMod val="75000"/>
                <a:lumOff val="25000"/>
                <a:alpha val="41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结果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&amp;</a:t>
            </a:r>
            <a:r>
              <a:rPr lang="zh-CN" altLang="en-US" sz="2000" b="1">
                <a:solidFill>
                  <a:schemeClr val="tx1"/>
                </a:solidFill>
              </a:rPr>
              <a:t>影响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>
            <p:custDataLst>
              <p:tags r:id="rId6"/>
            </p:custDataLst>
          </p:nvPr>
        </p:nvSpPr>
        <p:spPr>
          <a:xfrm rot="16200000">
            <a:off x="2408555" y="3094990"/>
            <a:ext cx="541020" cy="48577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28575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>
            <p:custDataLst>
              <p:tags r:id="rId7"/>
            </p:custDataLst>
          </p:nvPr>
        </p:nvSpPr>
        <p:spPr>
          <a:xfrm rot="16200000">
            <a:off x="2408555" y="4753610"/>
            <a:ext cx="541020" cy="48577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28575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>
            <p:custDataLst>
              <p:tags r:id="rId8"/>
            </p:custDataLst>
          </p:nvPr>
        </p:nvSpPr>
        <p:spPr>
          <a:xfrm>
            <a:off x="3660775" y="5054600"/>
            <a:ext cx="328930" cy="153670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>
            <p:custDataLst>
              <p:tags r:id="rId9"/>
            </p:custDataLst>
          </p:nvPr>
        </p:nvSpPr>
        <p:spPr>
          <a:xfrm>
            <a:off x="3660775" y="3398520"/>
            <a:ext cx="328930" cy="153670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>
            <p:custDataLst>
              <p:tags r:id="rId10"/>
            </p:custDataLst>
          </p:nvPr>
        </p:nvSpPr>
        <p:spPr>
          <a:xfrm>
            <a:off x="3660775" y="1742440"/>
            <a:ext cx="328930" cy="153670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>
            <p:custDataLst>
              <p:tags r:id="rId11"/>
            </p:custDataLst>
          </p:nvPr>
        </p:nvSpPr>
        <p:spPr>
          <a:xfrm>
            <a:off x="3660775" y="86360"/>
            <a:ext cx="328930" cy="153670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>
            <p:custDataLst>
              <p:tags r:id="rId12"/>
            </p:custDataLst>
          </p:nvPr>
        </p:nvSpPr>
        <p:spPr>
          <a:xfrm>
            <a:off x="4044950" y="5054600"/>
            <a:ext cx="6111875" cy="15360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tx1">
                <a:lumMod val="75000"/>
                <a:lumOff val="25000"/>
                <a:alpha val="41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>
            <p:custDataLst>
              <p:tags r:id="rId13"/>
            </p:custDataLst>
          </p:nvPr>
        </p:nvSpPr>
        <p:spPr>
          <a:xfrm>
            <a:off x="4074795" y="3398520"/>
            <a:ext cx="6101715" cy="15360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>
                <a:lumMod val="75000"/>
                <a:lumOff val="25000"/>
                <a:alpha val="41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>
            <p:custDataLst>
              <p:tags r:id="rId14"/>
            </p:custDataLst>
          </p:nvPr>
        </p:nvSpPr>
        <p:spPr>
          <a:xfrm>
            <a:off x="4074795" y="1742440"/>
            <a:ext cx="6081395" cy="15360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mpd="sng">
            <a:solidFill>
              <a:schemeClr val="tx1">
                <a:lumMod val="75000"/>
                <a:lumOff val="25000"/>
                <a:alpha val="41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>
            <p:custDataLst>
              <p:tags r:id="rId15"/>
            </p:custDataLst>
          </p:nvPr>
        </p:nvSpPr>
        <p:spPr>
          <a:xfrm>
            <a:off x="4074795" y="86360"/>
            <a:ext cx="6082665" cy="15360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mpd="sng">
            <a:solidFill>
              <a:schemeClr val="tx1">
                <a:lumMod val="75000"/>
                <a:lumOff val="25000"/>
                <a:alpha val="41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89425" y="1852295"/>
            <a:ext cx="5490845" cy="1320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新闻数据集</a:t>
            </a:r>
            <a:endParaRPr lang="zh-CN" altLang="en-US" sz="1400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 sz="1400"/>
              <a:t>1.</a:t>
            </a:r>
            <a:r>
              <a:rPr lang="zh-CN" altLang="en-US" sz="1400"/>
              <a:t>类别分布的饼图</a:t>
            </a:r>
            <a:r>
              <a:rPr lang="en-US" altLang="zh-CN" sz="1400"/>
              <a:t> 2.</a:t>
            </a:r>
            <a:r>
              <a:rPr lang="zh-CN" altLang="en-US" sz="1400"/>
              <a:t>时间趋势分析的折线图</a:t>
            </a:r>
            <a:endParaRPr lang="zh-CN" altLang="en-US" sz="1400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 sz="1400"/>
              <a:t>3.</a:t>
            </a:r>
            <a:r>
              <a:rPr lang="zh-CN" altLang="en-US" sz="1400"/>
              <a:t>类别与时间的堆叠面积图</a:t>
            </a:r>
            <a:r>
              <a:rPr lang="en-US" altLang="zh-CN" sz="1400"/>
              <a:t> 4.</a:t>
            </a:r>
            <a:r>
              <a:rPr lang="zh-CN" altLang="en-US" sz="1400"/>
              <a:t>词频分析的词云图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社交媒体微博数据集</a:t>
            </a:r>
            <a:endParaRPr lang="zh-CN" altLang="en-US" sz="14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1400"/>
              <a:t>1.</a:t>
            </a:r>
            <a:r>
              <a:rPr lang="zh-CN" altLang="en-US" sz="1400"/>
              <a:t>用户参与度分析的柱状图</a:t>
            </a:r>
            <a:r>
              <a:rPr lang="en-US" altLang="zh-CN" sz="1400"/>
              <a:t> 2.</a:t>
            </a:r>
            <a:r>
              <a:rPr lang="zh-CN" altLang="en-US" sz="1400"/>
              <a:t>时间趋势分析的</a:t>
            </a:r>
            <a:r>
              <a:rPr lang="zh-CN" altLang="en-US" sz="1400"/>
              <a:t>折线图</a:t>
            </a:r>
            <a:endParaRPr lang="zh-CN" altLang="en-US" sz="14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1400"/>
              <a:t>3.</a:t>
            </a:r>
            <a:r>
              <a:rPr lang="zh-CN" altLang="en-US" sz="1400"/>
              <a:t>情感分析的柱状图</a:t>
            </a:r>
            <a:r>
              <a:rPr lang="en-US" altLang="zh-CN" sz="1400"/>
              <a:t> 4.</a:t>
            </a:r>
            <a:r>
              <a:rPr lang="zh-CN" altLang="en-US" sz="1400"/>
              <a:t>词频分析的</a:t>
            </a:r>
            <a:r>
              <a:rPr lang="zh-CN" altLang="en-US" sz="1400"/>
              <a:t>词云图</a:t>
            </a:r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4289425" y="3508375"/>
            <a:ext cx="5866130" cy="1426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使用先进的大语言模型</a:t>
            </a:r>
            <a:r>
              <a:rPr lang="en-US" altLang="zh-CN" sz="1400"/>
              <a:t>deep-seek</a:t>
            </a:r>
            <a:r>
              <a:rPr lang="zh-CN" altLang="en-US" sz="1400"/>
              <a:t>给原始数据添上类别标签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使用先进的大语言模型</a:t>
            </a:r>
            <a:r>
              <a:rPr lang="en-US" altLang="zh-CN" sz="1400"/>
              <a:t>deep-seek</a:t>
            </a:r>
            <a:r>
              <a:rPr lang="zh-CN" altLang="en-US" sz="1400"/>
              <a:t>给原始数据添上情感</a:t>
            </a:r>
            <a:r>
              <a:rPr lang="zh-CN" altLang="en-US" sz="1400"/>
              <a:t>标签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4149725" y="125730"/>
            <a:ext cx="2703830" cy="1501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24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新闻数据集的</a:t>
            </a:r>
            <a:r>
              <a:rPr lang="zh-CN" altLang="en-US" sz="1400"/>
              <a:t>结果</a:t>
            </a:r>
            <a:endParaRPr lang="zh-CN" altLang="en-US" sz="1400"/>
          </a:p>
          <a:p>
            <a:pPr marL="285750" indent="-285750">
              <a:lnSpc>
                <a:spcPct val="24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社交媒体微博数据集的</a:t>
            </a:r>
            <a:r>
              <a:rPr lang="zh-CN" altLang="en-US" sz="1400"/>
              <a:t>结果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7442200" y="576580"/>
            <a:ext cx="1930400" cy="547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2024年国际竞争新形势的影响以及</a:t>
            </a:r>
            <a:r>
              <a:rPr lang="zh-CN" altLang="en-US" sz="1400"/>
              <a:t>趋势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19" idx="3"/>
          </p:cNvCxnSpPr>
          <p:nvPr/>
        </p:nvCxnSpPr>
        <p:spPr>
          <a:xfrm>
            <a:off x="6853555" y="876300"/>
            <a:ext cx="588645" cy="7620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512.2,&quot;left&quot;:138.05,&quot;top&quot;:6.8,&quot;width&quot;:176.1}"/>
</p:tagLst>
</file>

<file path=ppt/tags/tag64.xml><?xml version="1.0" encoding="utf-8"?>
<p:tagLst xmlns:p="http://schemas.openxmlformats.org/presentationml/2006/main">
  <p:tag name="KSO_WM_DIAGRAM_VIRTUALLY_FRAME" val="{&quot;height&quot;:512.2,&quot;left&quot;:138.05,&quot;top&quot;:6.8,&quot;width&quot;:176.1}"/>
</p:tagLst>
</file>

<file path=ppt/tags/tag65.xml><?xml version="1.0" encoding="utf-8"?>
<p:tagLst xmlns:p="http://schemas.openxmlformats.org/presentationml/2006/main">
  <p:tag name="KSO_WM_DIAGRAM_VIRTUALLY_FRAME" val="{&quot;height&quot;:512.2,&quot;left&quot;:138.05,&quot;top&quot;:6.8,&quot;width&quot;:176.1}"/>
</p:tagLst>
</file>

<file path=ppt/tags/tag66.xml><?xml version="1.0" encoding="utf-8"?>
<p:tagLst xmlns:p="http://schemas.openxmlformats.org/presentationml/2006/main">
  <p:tag name="KSO_WM_DIAGRAM_VIRTUALLY_FRAME" val="{&quot;height&quot;:512.2,&quot;left&quot;:138.05,&quot;top&quot;:6.8,&quot;width&quot;:176.1}"/>
</p:tagLst>
</file>

<file path=ppt/tags/tag67.xml><?xml version="1.0" encoding="utf-8"?>
<p:tagLst xmlns:p="http://schemas.openxmlformats.org/presentationml/2006/main">
  <p:tag name="KSO_WM_DIAGRAM_VIRTUALLY_FRAME" val="{&quot;height&quot;:512.2,&quot;left&quot;:138.05,&quot;top&quot;:6.8,&quot;width&quot;:176.1}"/>
</p:tagLst>
</file>

<file path=ppt/tags/tag68.xml><?xml version="1.0" encoding="utf-8"?>
<p:tagLst xmlns:p="http://schemas.openxmlformats.org/presentationml/2006/main">
  <p:tag name="KSO_WM_DIAGRAM_VIRTUALLY_FRAME" val="{&quot;height&quot;:512.2,&quot;left&quot;:138.05,&quot;top&quot;:6.8,&quot;width&quot;:176.1}"/>
</p:tagLst>
</file>

<file path=ppt/tags/tag69.xml><?xml version="1.0" encoding="utf-8"?>
<p:tagLst xmlns:p="http://schemas.openxmlformats.org/presentationml/2006/main">
  <p:tag name="KSO_WM_DIAGRAM_VIRTUALLY_FRAME" val="{&quot;height&quot;:512.2,&quot;left&quot;:138.05,&quot;top&quot;:6.8,&quot;width&quot;:176.1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512.2,&quot;left&quot;:138.05,&quot;top&quot;:6.8,&quot;width&quot;:176.1}"/>
</p:tagLst>
</file>

<file path=ppt/tags/tag71.xml><?xml version="1.0" encoding="utf-8"?>
<p:tagLst xmlns:p="http://schemas.openxmlformats.org/presentationml/2006/main">
  <p:tag name="KSO_WM_DIAGRAM_VIRTUALLY_FRAME" val="{&quot;height&quot;:512.2,&quot;left&quot;:138.05,&quot;top&quot;:6.8,&quot;width&quot;:176.1}"/>
</p:tagLst>
</file>

<file path=ppt/tags/tag72.xml><?xml version="1.0" encoding="utf-8"?>
<p:tagLst xmlns:p="http://schemas.openxmlformats.org/presentationml/2006/main">
  <p:tag name="KSO_WM_DIAGRAM_VIRTUALLY_FRAME" val="{&quot;height&quot;:512.2,&quot;left&quot;:138.05,&quot;top&quot;:6.8,&quot;width&quot;:176.1}"/>
</p:tagLst>
</file>

<file path=ppt/tags/tag73.xml><?xml version="1.0" encoding="utf-8"?>
<p:tagLst xmlns:p="http://schemas.openxmlformats.org/presentationml/2006/main">
  <p:tag name="KSO_WM_DIAGRAM_VIRTUALLY_FRAME" val="{&quot;height&quot;:512.2,&quot;left&quot;:138.05,&quot;top&quot;:6.8,&quot;width&quot;:176.1}"/>
</p:tagLst>
</file>

<file path=ppt/tags/tag74.xml><?xml version="1.0" encoding="utf-8"?>
<p:tagLst xmlns:p="http://schemas.openxmlformats.org/presentationml/2006/main">
  <p:tag name="KSO_WM_DIAGRAM_VIRTUALLY_FRAME" val="{&quot;height&quot;:512.2,&quot;left&quot;:138.05,&quot;top&quot;:6.8,&quot;width&quot;:176.1}"/>
</p:tagLst>
</file>

<file path=ppt/tags/tag75.xml><?xml version="1.0" encoding="utf-8"?>
<p:tagLst xmlns:p="http://schemas.openxmlformats.org/presentationml/2006/main">
  <p:tag name="KSO_WM_DIAGRAM_VIRTUALLY_FRAME" val="{&quot;height&quot;:512.2,&quot;left&quot;:138.05,&quot;top&quot;:6.8,&quot;width&quot;:176.1}"/>
</p:tagLst>
</file>

<file path=ppt/tags/tag76.xml><?xml version="1.0" encoding="utf-8"?>
<p:tagLst xmlns:p="http://schemas.openxmlformats.org/presentationml/2006/main">
  <p:tag name="KSO_WM_DIAGRAM_VIRTUALLY_FRAME" val="{&quot;height&quot;:512.2,&quot;left&quot;:138.05,&quot;top&quot;:6.8,&quot;width&quot;:176.1}"/>
</p:tagLst>
</file>

<file path=ppt/tags/tag77.xml><?xml version="1.0" encoding="utf-8"?>
<p:tagLst xmlns:p="http://schemas.openxmlformats.org/presentationml/2006/main">
  <p:tag name="KSO_WM_DIAGRAM_VIRTUALLY_FRAME" val="{&quot;height&quot;:512.2,&quot;left&quot;:138.05,&quot;top&quot;:6.8,&quot;width&quot;:176.1}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commondata" val="eyJoZGlkIjoiN2I0YzU4ZjkyNGVhNTNmYjI4ZDg4YTYzMThjNmM4MD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WPS 演示</Application>
  <PresentationFormat>宽屏</PresentationFormat>
  <Paragraphs>24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微信用户</cp:lastModifiedBy>
  <cp:revision>156</cp:revision>
  <dcterms:created xsi:type="dcterms:W3CDTF">2019-06-19T02:08:00Z</dcterms:created>
  <dcterms:modified xsi:type="dcterms:W3CDTF">2024-10-06T04:49:19Z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D88D2FF6F5634BA09821B7716D3EB05B_11</vt:lpwstr>
  </property>
</Properties>
</file>