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handoutMasterIdLst>
    <p:handoutMasterId r:id="rId15"/>
  </p:handoutMasterIdLst>
  <p:sldIdLst>
    <p:sldId id="443" r:id="rId2"/>
    <p:sldId id="444" r:id="rId3"/>
    <p:sldId id="445" r:id="rId4"/>
    <p:sldId id="447" r:id="rId5"/>
    <p:sldId id="452" r:id="rId6"/>
    <p:sldId id="446" r:id="rId7"/>
    <p:sldId id="450" r:id="rId8"/>
    <p:sldId id="448" r:id="rId9"/>
    <p:sldId id="451" r:id="rId10"/>
    <p:sldId id="449" r:id="rId11"/>
    <p:sldId id="453" r:id="rId12"/>
    <p:sldId id="347" r:id="rId13"/>
  </p:sldIdLst>
  <p:sldSz cx="9144000" cy="6858000" type="screen4x3"/>
  <p:notesSz cx="7099300" cy="10234613"/>
  <p:defaultTextStyle>
    <a:defPPr>
      <a:defRPr lang="en-US"/>
    </a:defPPr>
    <a:lvl1pPr algn="l" rtl="0" fontAlgn="base">
      <a:spcBef>
        <a:spcPct val="0"/>
      </a:spcBef>
      <a:spcAft>
        <a:spcPct val="0"/>
      </a:spcAft>
      <a:defRPr b="1" kern="1200">
        <a:solidFill>
          <a:schemeClr val="tx1"/>
        </a:solidFill>
        <a:latin typeface="Arial" charset="0"/>
        <a:ea typeface="+mn-ea"/>
        <a:cs typeface="Times New Roman" charset="0"/>
      </a:defRPr>
    </a:lvl1pPr>
    <a:lvl2pPr marL="457200" algn="l" rtl="0" fontAlgn="base">
      <a:spcBef>
        <a:spcPct val="0"/>
      </a:spcBef>
      <a:spcAft>
        <a:spcPct val="0"/>
      </a:spcAft>
      <a:defRPr b="1" kern="1200">
        <a:solidFill>
          <a:schemeClr val="tx1"/>
        </a:solidFill>
        <a:latin typeface="Arial" charset="0"/>
        <a:ea typeface="+mn-ea"/>
        <a:cs typeface="Times New Roman" charset="0"/>
      </a:defRPr>
    </a:lvl2pPr>
    <a:lvl3pPr marL="914400" algn="l" rtl="0" fontAlgn="base">
      <a:spcBef>
        <a:spcPct val="0"/>
      </a:spcBef>
      <a:spcAft>
        <a:spcPct val="0"/>
      </a:spcAft>
      <a:defRPr b="1" kern="1200">
        <a:solidFill>
          <a:schemeClr val="tx1"/>
        </a:solidFill>
        <a:latin typeface="Arial" charset="0"/>
        <a:ea typeface="+mn-ea"/>
        <a:cs typeface="Times New Roman" charset="0"/>
      </a:defRPr>
    </a:lvl3pPr>
    <a:lvl4pPr marL="1371600" algn="l" rtl="0" fontAlgn="base">
      <a:spcBef>
        <a:spcPct val="0"/>
      </a:spcBef>
      <a:spcAft>
        <a:spcPct val="0"/>
      </a:spcAft>
      <a:defRPr b="1" kern="1200">
        <a:solidFill>
          <a:schemeClr val="tx1"/>
        </a:solidFill>
        <a:latin typeface="Arial" charset="0"/>
        <a:ea typeface="+mn-ea"/>
        <a:cs typeface="Times New Roman" charset="0"/>
      </a:defRPr>
    </a:lvl4pPr>
    <a:lvl5pPr marL="1828800" algn="l" rtl="0" fontAlgn="base">
      <a:spcBef>
        <a:spcPct val="0"/>
      </a:spcBef>
      <a:spcAft>
        <a:spcPct val="0"/>
      </a:spcAft>
      <a:defRPr b="1" kern="1200">
        <a:solidFill>
          <a:schemeClr val="tx1"/>
        </a:solidFill>
        <a:latin typeface="Arial" charset="0"/>
        <a:ea typeface="+mn-ea"/>
        <a:cs typeface="Times New Roman" charset="0"/>
      </a:defRPr>
    </a:lvl5pPr>
    <a:lvl6pPr marL="2286000" algn="l" defTabSz="914400" rtl="0" eaLnBrk="1" latinLnBrk="0" hangingPunct="1">
      <a:defRPr b="1" kern="1200">
        <a:solidFill>
          <a:schemeClr val="tx1"/>
        </a:solidFill>
        <a:latin typeface="Arial" charset="0"/>
        <a:ea typeface="+mn-ea"/>
        <a:cs typeface="Times New Roman" charset="0"/>
      </a:defRPr>
    </a:lvl6pPr>
    <a:lvl7pPr marL="2743200" algn="l" defTabSz="914400" rtl="0" eaLnBrk="1" latinLnBrk="0" hangingPunct="1">
      <a:defRPr b="1" kern="1200">
        <a:solidFill>
          <a:schemeClr val="tx1"/>
        </a:solidFill>
        <a:latin typeface="Arial" charset="0"/>
        <a:ea typeface="+mn-ea"/>
        <a:cs typeface="Times New Roman" charset="0"/>
      </a:defRPr>
    </a:lvl7pPr>
    <a:lvl8pPr marL="3200400" algn="l" defTabSz="914400" rtl="0" eaLnBrk="1" latinLnBrk="0" hangingPunct="1">
      <a:defRPr b="1" kern="1200">
        <a:solidFill>
          <a:schemeClr val="tx1"/>
        </a:solidFill>
        <a:latin typeface="Arial" charset="0"/>
        <a:ea typeface="+mn-ea"/>
        <a:cs typeface="Times New Roman" charset="0"/>
      </a:defRPr>
    </a:lvl8pPr>
    <a:lvl9pPr marL="3657600" algn="l" defTabSz="914400" rtl="0" eaLnBrk="1" latinLnBrk="0" hangingPunct="1">
      <a:defRPr b="1" kern="1200">
        <a:solidFill>
          <a:schemeClr val="tx1"/>
        </a:solidFill>
        <a:latin typeface="Arial"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66FF33"/>
    <a:srgbClr val="0168AC"/>
    <a:srgbClr val="000099"/>
    <a:srgbClr val="FFFFFF"/>
    <a:srgbClr val="0000CC"/>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474" autoAdjust="0"/>
    <p:restoredTop sz="52302" autoAdjust="0"/>
  </p:normalViewPr>
  <p:slideViewPr>
    <p:cSldViewPr snapToGrid="0">
      <p:cViewPr varScale="1">
        <p:scale>
          <a:sx n="59" d="100"/>
          <a:sy n="59" d="100"/>
        </p:scale>
        <p:origin x="9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6954" tIns="48477" rIns="96954" bIns="48477" numCol="1" anchor="t" anchorCtr="0" compatLnSpc="1">
            <a:prstTxWarp prst="textNoShape">
              <a:avLst/>
            </a:prstTxWarp>
          </a:bodyPr>
          <a:lstStyle>
            <a:lvl1pPr defTabSz="969963">
              <a:defRPr sz="1300" b="0">
                <a:latin typeface="Times New Roman" charset="0"/>
              </a:defRPr>
            </a:lvl1pPr>
          </a:lstStyle>
          <a:p>
            <a:endParaRPr lang="fr-FR" altLang="en-US"/>
          </a:p>
        </p:txBody>
      </p:sp>
      <p:sp>
        <p:nvSpPr>
          <p:cNvPr id="181251" name="Rectangle 3"/>
          <p:cNvSpPr>
            <a:spLocks noGrp="1" noChangeArrowheads="1"/>
          </p:cNvSpPr>
          <p:nvPr>
            <p:ph type="dt" sz="quarter" idx="1"/>
          </p:nvPr>
        </p:nvSpPr>
        <p:spPr bwMode="auto">
          <a:xfrm>
            <a:off x="4022725" y="0"/>
            <a:ext cx="3074988" cy="512763"/>
          </a:xfrm>
          <a:prstGeom prst="rect">
            <a:avLst/>
          </a:prstGeom>
          <a:noFill/>
          <a:ln w="9525">
            <a:noFill/>
            <a:miter lim="800000"/>
            <a:headEnd/>
            <a:tailEnd/>
          </a:ln>
          <a:effectLst/>
        </p:spPr>
        <p:txBody>
          <a:bodyPr vert="horz" wrap="square" lIns="96954" tIns="48477" rIns="96954" bIns="48477" numCol="1" anchor="t" anchorCtr="0" compatLnSpc="1">
            <a:prstTxWarp prst="textNoShape">
              <a:avLst/>
            </a:prstTxWarp>
          </a:bodyPr>
          <a:lstStyle>
            <a:lvl1pPr algn="r" defTabSz="969963">
              <a:defRPr sz="1300" b="0">
                <a:latin typeface="Times New Roman" charset="0"/>
              </a:defRPr>
            </a:lvl1pPr>
          </a:lstStyle>
          <a:p>
            <a:endParaRPr lang="fr-FR" altLang="en-US"/>
          </a:p>
        </p:txBody>
      </p:sp>
      <p:sp>
        <p:nvSpPr>
          <p:cNvPr id="181252" name="Rectangle 4"/>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6954" tIns="48477" rIns="96954" bIns="48477" numCol="1" anchor="b" anchorCtr="0" compatLnSpc="1">
            <a:prstTxWarp prst="textNoShape">
              <a:avLst/>
            </a:prstTxWarp>
          </a:bodyPr>
          <a:lstStyle>
            <a:lvl1pPr defTabSz="969963">
              <a:defRPr sz="1300" b="0">
                <a:latin typeface="Times New Roman" charset="0"/>
              </a:defRPr>
            </a:lvl1pPr>
          </a:lstStyle>
          <a:p>
            <a:endParaRPr lang="fr-FR" altLang="en-US"/>
          </a:p>
        </p:txBody>
      </p:sp>
      <p:sp>
        <p:nvSpPr>
          <p:cNvPr id="181253" name="Rectangle 5"/>
          <p:cNvSpPr>
            <a:spLocks noGrp="1" noChangeArrowheads="1"/>
          </p:cNvSpPr>
          <p:nvPr>
            <p:ph type="sldNum" sz="quarter" idx="3"/>
          </p:nvPr>
        </p:nvSpPr>
        <p:spPr bwMode="auto">
          <a:xfrm>
            <a:off x="4022725" y="9720263"/>
            <a:ext cx="3074988" cy="512762"/>
          </a:xfrm>
          <a:prstGeom prst="rect">
            <a:avLst/>
          </a:prstGeom>
          <a:noFill/>
          <a:ln w="9525">
            <a:noFill/>
            <a:miter lim="800000"/>
            <a:headEnd/>
            <a:tailEnd/>
          </a:ln>
          <a:effectLst/>
        </p:spPr>
        <p:txBody>
          <a:bodyPr vert="horz" wrap="square" lIns="96954" tIns="48477" rIns="96954" bIns="48477" numCol="1" anchor="b" anchorCtr="0" compatLnSpc="1">
            <a:prstTxWarp prst="textNoShape">
              <a:avLst/>
            </a:prstTxWarp>
          </a:bodyPr>
          <a:lstStyle>
            <a:lvl1pPr algn="r" defTabSz="969963">
              <a:defRPr sz="1300" b="0">
                <a:latin typeface="Times New Roman" charset="0"/>
              </a:defRPr>
            </a:lvl1pPr>
          </a:lstStyle>
          <a:p>
            <a:fld id="{A9787607-AD07-4FEA-BC48-E3AE7CD12E08}" type="slidenum">
              <a:rPr lang="en-US" altLang="en-US"/>
              <a:pPr/>
              <a:t>‹#›</a:t>
            </a:fld>
            <a:endParaRPr lang="en-US" altLang="en-US"/>
          </a:p>
        </p:txBody>
      </p:sp>
    </p:spTree>
    <p:extLst>
      <p:ext uri="{BB962C8B-B14F-4D97-AF65-F5344CB8AC3E}">
        <p14:creationId xmlns:p14="http://schemas.microsoft.com/office/powerpoint/2010/main" val="2961273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6954" tIns="48477" rIns="96954" bIns="48477" numCol="1" anchor="t" anchorCtr="0" compatLnSpc="1">
            <a:prstTxWarp prst="textNoShape">
              <a:avLst/>
            </a:prstTxWarp>
          </a:bodyPr>
          <a:lstStyle>
            <a:lvl1pPr defTabSz="969963">
              <a:defRPr sz="1300" b="0">
                <a:latin typeface="Times New Roman" charset="0"/>
              </a:defRPr>
            </a:lvl1pPr>
          </a:lstStyle>
          <a:p>
            <a:endParaRPr lang="fr-FR" altLang="en-US"/>
          </a:p>
        </p:txBody>
      </p:sp>
      <p:sp>
        <p:nvSpPr>
          <p:cNvPr id="223235" name="Rectangle 3"/>
          <p:cNvSpPr>
            <a:spLocks noGrp="1" noChangeArrowheads="1"/>
          </p:cNvSpPr>
          <p:nvPr>
            <p:ph type="dt" idx="1"/>
          </p:nvPr>
        </p:nvSpPr>
        <p:spPr bwMode="auto">
          <a:xfrm>
            <a:off x="4022725" y="0"/>
            <a:ext cx="3074988" cy="512763"/>
          </a:xfrm>
          <a:prstGeom prst="rect">
            <a:avLst/>
          </a:prstGeom>
          <a:noFill/>
          <a:ln w="9525">
            <a:noFill/>
            <a:miter lim="800000"/>
            <a:headEnd/>
            <a:tailEnd/>
          </a:ln>
          <a:effectLst/>
        </p:spPr>
        <p:txBody>
          <a:bodyPr vert="horz" wrap="square" lIns="96954" tIns="48477" rIns="96954" bIns="48477" numCol="1" anchor="t" anchorCtr="0" compatLnSpc="1">
            <a:prstTxWarp prst="textNoShape">
              <a:avLst/>
            </a:prstTxWarp>
          </a:bodyPr>
          <a:lstStyle>
            <a:lvl1pPr algn="r" defTabSz="969963">
              <a:defRPr sz="1300" b="0">
                <a:latin typeface="Times New Roman" charset="0"/>
              </a:defRPr>
            </a:lvl1pPr>
          </a:lstStyle>
          <a:p>
            <a:endParaRPr lang="fr-FR" altLang="en-US"/>
          </a:p>
        </p:txBody>
      </p:sp>
      <p:sp>
        <p:nvSpPr>
          <p:cNvPr id="1331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7"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954" tIns="48477" rIns="96954" bIns="484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3238" name="Rectangle 6"/>
          <p:cNvSpPr>
            <a:spLocks noGrp="1" noChangeArrowheads="1"/>
          </p:cNvSpPr>
          <p:nvPr>
            <p:ph type="ftr" sz="quarter" idx="4"/>
          </p:nvPr>
        </p:nvSpPr>
        <p:spPr bwMode="auto">
          <a:xfrm>
            <a:off x="0" y="9720263"/>
            <a:ext cx="3074988" cy="512762"/>
          </a:xfrm>
          <a:prstGeom prst="rect">
            <a:avLst/>
          </a:prstGeom>
          <a:noFill/>
          <a:ln w="9525">
            <a:noFill/>
            <a:miter lim="800000"/>
            <a:headEnd/>
            <a:tailEnd/>
          </a:ln>
          <a:effectLst/>
        </p:spPr>
        <p:txBody>
          <a:bodyPr vert="horz" wrap="square" lIns="96954" tIns="48477" rIns="96954" bIns="48477" numCol="1" anchor="b" anchorCtr="0" compatLnSpc="1">
            <a:prstTxWarp prst="textNoShape">
              <a:avLst/>
            </a:prstTxWarp>
          </a:bodyPr>
          <a:lstStyle>
            <a:lvl1pPr defTabSz="969963">
              <a:defRPr sz="1300" b="0">
                <a:latin typeface="Times New Roman" charset="0"/>
              </a:defRPr>
            </a:lvl1pPr>
          </a:lstStyle>
          <a:p>
            <a:endParaRPr lang="fr-FR" altLang="en-US"/>
          </a:p>
        </p:txBody>
      </p:sp>
      <p:sp>
        <p:nvSpPr>
          <p:cNvPr id="223239" name="Rectangle 7"/>
          <p:cNvSpPr>
            <a:spLocks noGrp="1" noChangeArrowheads="1"/>
          </p:cNvSpPr>
          <p:nvPr>
            <p:ph type="sldNum" sz="quarter" idx="5"/>
          </p:nvPr>
        </p:nvSpPr>
        <p:spPr bwMode="auto">
          <a:xfrm>
            <a:off x="4022725" y="9720263"/>
            <a:ext cx="3074988" cy="512762"/>
          </a:xfrm>
          <a:prstGeom prst="rect">
            <a:avLst/>
          </a:prstGeom>
          <a:noFill/>
          <a:ln w="9525">
            <a:noFill/>
            <a:miter lim="800000"/>
            <a:headEnd/>
            <a:tailEnd/>
          </a:ln>
          <a:effectLst/>
        </p:spPr>
        <p:txBody>
          <a:bodyPr vert="horz" wrap="square" lIns="96954" tIns="48477" rIns="96954" bIns="48477" numCol="1" anchor="b" anchorCtr="0" compatLnSpc="1">
            <a:prstTxWarp prst="textNoShape">
              <a:avLst/>
            </a:prstTxWarp>
          </a:bodyPr>
          <a:lstStyle>
            <a:lvl1pPr algn="r" defTabSz="969963">
              <a:defRPr sz="1300" b="0">
                <a:latin typeface="Times New Roman" charset="0"/>
              </a:defRPr>
            </a:lvl1pPr>
          </a:lstStyle>
          <a:p>
            <a:fld id="{EDECFB34-753D-4C3B-8BD2-330FC0DF1A8E}" type="slidenum">
              <a:rPr lang="en-US" altLang="en-US"/>
              <a:pPr/>
              <a:t>‹#›</a:t>
            </a:fld>
            <a:endParaRPr lang="en-US" altLang="en-US"/>
          </a:p>
        </p:txBody>
      </p:sp>
    </p:spTree>
    <p:extLst>
      <p:ext uri="{BB962C8B-B14F-4D97-AF65-F5344CB8AC3E}">
        <p14:creationId xmlns:p14="http://schemas.microsoft.com/office/powerpoint/2010/main" val="3641822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i="1" dirty="0"/>
              <a:t>当我们谈到“呼吸”时，我们的意思是发生在人类呼吸的潜意识中的有规律的循环活动的偏差。这些“呼吸”也在潜意识中发生，但它们可以被训练用于特殊活动，如射箭。</a:t>
            </a:r>
            <a:endParaRPr lang="en-US" altLang="zh-CN" i="1" dirty="0"/>
          </a:p>
          <a:p>
            <a:endParaRPr lang="en-US" altLang="en-US" i="1" dirty="0"/>
          </a:p>
          <a:p>
            <a:r>
              <a:rPr lang="fr-CH" altLang="en-US" i="1" dirty="0"/>
              <a:t>When we speak about ‘breathing’ we mean the deviation that takes place in the subconscious, regular cyclic activity of human breathing. These ‘breathings’  take also place subconscious, but they can be trained for special activities, such as in archery.</a:t>
            </a: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C737AB72-2220-48B4-ADEE-4C902D913258}" type="slidenum">
              <a:rPr lang="en-US" altLang="en-US" b="0">
                <a:latin typeface="Times New Roman" charset="0"/>
              </a:rPr>
              <a:pPr eaLnBrk="1" hangingPunct="1"/>
              <a:t>1</a:t>
            </a:fld>
            <a:endParaRPr lang="en-US" altLang="en-US" b="0">
              <a:latin typeface="Times New Roman" charset="0"/>
            </a:endParaRPr>
          </a:p>
        </p:txBody>
      </p:sp>
    </p:spTree>
    <p:extLst>
      <p:ext uri="{BB962C8B-B14F-4D97-AF65-F5344CB8AC3E}">
        <p14:creationId xmlns:p14="http://schemas.microsoft.com/office/powerpoint/2010/main" val="1174791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97ABF426-BDE5-4993-A961-BB551192FD2E}" type="slidenum">
              <a:rPr lang="en-US" altLang="en-US" b="0">
                <a:latin typeface="Times New Roman" charset="0"/>
              </a:rPr>
              <a:pPr eaLnBrk="1" hangingPunct="1"/>
              <a:t>10</a:t>
            </a:fld>
            <a:endParaRPr lang="en-US" altLang="en-US" b="0">
              <a:latin typeface="Times New Roman"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The illustration is related to the last (3rd) rule. This exercise is also introduced in the Continuity/Follow-through set of slides. Your student must emit a</a:t>
            </a:r>
            <a:r>
              <a:rPr lang="en-GB" altLang="en-US" i="1" dirty="0"/>
              <a:t> </a:t>
            </a:r>
            <a:r>
              <a:rPr lang="en-GB" altLang="en-US" dirty="0"/>
              <a:t>throat sound, like “</a:t>
            </a:r>
            <a:r>
              <a:rPr lang="en-GB" altLang="en-US" dirty="0" err="1"/>
              <a:t>MMmmmmmmm</a:t>
            </a:r>
            <a:r>
              <a:rPr lang="en-GB" altLang="en-US" dirty="0"/>
              <a:t>…”</a:t>
            </a:r>
          </a:p>
          <a:p>
            <a:pPr eaLnBrk="1" hangingPunct="1"/>
            <a:r>
              <a:rPr lang="en-GB" altLang="en-US" dirty="0"/>
              <a:t>Start the sound with aiming, strive to keep the same volume and note all way through the end of the shot – See line #1 of the speech bubble</a:t>
            </a:r>
          </a:p>
          <a:p>
            <a:pPr eaLnBrk="1" hangingPunct="1"/>
            <a:r>
              <a:rPr lang="en-GB" altLang="en-US" dirty="0"/>
              <a:t>There should be no break </a:t>
            </a:r>
            <a:r>
              <a:rPr lang="en-GB" altLang="en-US" i="1" dirty="0"/>
              <a:t>as in</a:t>
            </a:r>
            <a:r>
              <a:rPr lang="en-GB" altLang="en-US" dirty="0"/>
              <a:t> line #2 of the speech bubble – Probably the archer does not stop the breath only, but also some other activities (mental, physical…)</a:t>
            </a:r>
          </a:p>
          <a:p>
            <a:pPr eaLnBrk="1" hangingPunct="1"/>
            <a:r>
              <a:rPr lang="en-GB" altLang="en-US" dirty="0"/>
              <a:t>Also there should not be any intensity increase </a:t>
            </a:r>
            <a:r>
              <a:rPr lang="en-GB" altLang="en-US" i="1" dirty="0"/>
              <a:t>as in</a:t>
            </a:r>
            <a:r>
              <a:rPr lang="en-GB" altLang="en-US" dirty="0"/>
              <a:t> line #3 of the speech bubble – Probably the release is too much provoked</a:t>
            </a:r>
          </a:p>
        </p:txBody>
      </p:sp>
    </p:spTree>
    <p:extLst>
      <p:ext uri="{BB962C8B-B14F-4D97-AF65-F5344CB8AC3E}">
        <p14:creationId xmlns:p14="http://schemas.microsoft.com/office/powerpoint/2010/main" val="1560902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a:spcBef>
                <a:spcPct val="30000"/>
              </a:spcBef>
              <a:defRPr kumimoji="1" sz="1200">
                <a:solidFill>
                  <a:schemeClr val="tx1"/>
                </a:solidFill>
                <a:latin typeface="Arial" charset="0"/>
                <a:cs typeface="Arial" charset="0"/>
              </a:defRPr>
            </a:lvl1pPr>
            <a:lvl2pPr marL="742950" indent="-285750" defTabSz="969963">
              <a:spcBef>
                <a:spcPct val="30000"/>
              </a:spcBef>
              <a:defRPr kumimoji="1" sz="1200">
                <a:solidFill>
                  <a:schemeClr val="tx1"/>
                </a:solidFill>
                <a:latin typeface="Arial" charset="0"/>
                <a:cs typeface="Arial" charset="0"/>
              </a:defRPr>
            </a:lvl2pPr>
            <a:lvl3pPr marL="1143000" indent="-228600" defTabSz="969963">
              <a:spcBef>
                <a:spcPct val="30000"/>
              </a:spcBef>
              <a:defRPr kumimoji="1" sz="1200">
                <a:solidFill>
                  <a:schemeClr val="tx1"/>
                </a:solidFill>
                <a:latin typeface="Arial" charset="0"/>
                <a:cs typeface="Arial" charset="0"/>
              </a:defRPr>
            </a:lvl3pPr>
            <a:lvl4pPr marL="1600200" indent="-228600" defTabSz="969963">
              <a:spcBef>
                <a:spcPct val="30000"/>
              </a:spcBef>
              <a:defRPr kumimoji="1" sz="1200">
                <a:solidFill>
                  <a:schemeClr val="tx1"/>
                </a:solidFill>
                <a:latin typeface="Arial" charset="0"/>
                <a:cs typeface="Arial" charset="0"/>
              </a:defRPr>
            </a:lvl4pPr>
            <a:lvl5pPr marL="2057400" indent="-228600" defTabSz="969963">
              <a:spcBef>
                <a:spcPct val="30000"/>
              </a:spcBef>
              <a:defRPr kumimoji="1" sz="1200">
                <a:solidFill>
                  <a:schemeClr val="tx1"/>
                </a:solidFill>
                <a:latin typeface="Arial" charset="0"/>
                <a:cs typeface="Arial" charset="0"/>
              </a:defRPr>
            </a:lvl5pPr>
            <a:lvl6pPr marL="2514600" indent="-228600" defTabSz="969963" eaLnBrk="0" fontAlgn="base" hangingPunct="0">
              <a:spcBef>
                <a:spcPct val="30000"/>
              </a:spcBef>
              <a:spcAft>
                <a:spcPct val="0"/>
              </a:spcAft>
              <a:defRPr kumimoji="1" sz="1200">
                <a:solidFill>
                  <a:schemeClr val="tx1"/>
                </a:solidFill>
                <a:latin typeface="Arial" charset="0"/>
                <a:cs typeface="Arial" charset="0"/>
              </a:defRPr>
            </a:lvl6pPr>
            <a:lvl7pPr marL="2971800" indent="-228600" defTabSz="969963" eaLnBrk="0" fontAlgn="base" hangingPunct="0">
              <a:spcBef>
                <a:spcPct val="30000"/>
              </a:spcBef>
              <a:spcAft>
                <a:spcPct val="0"/>
              </a:spcAft>
              <a:defRPr kumimoji="1" sz="1200">
                <a:solidFill>
                  <a:schemeClr val="tx1"/>
                </a:solidFill>
                <a:latin typeface="Arial" charset="0"/>
                <a:cs typeface="Arial" charset="0"/>
              </a:defRPr>
            </a:lvl7pPr>
            <a:lvl8pPr marL="3429000" indent="-228600" defTabSz="969963" eaLnBrk="0" fontAlgn="base" hangingPunct="0">
              <a:spcBef>
                <a:spcPct val="30000"/>
              </a:spcBef>
              <a:spcAft>
                <a:spcPct val="0"/>
              </a:spcAft>
              <a:defRPr kumimoji="1" sz="1200">
                <a:solidFill>
                  <a:schemeClr val="tx1"/>
                </a:solidFill>
                <a:latin typeface="Arial" charset="0"/>
                <a:cs typeface="Arial" charset="0"/>
              </a:defRPr>
            </a:lvl8pPr>
            <a:lvl9pPr marL="3886200" indent="-228600" defTabSz="969963" eaLnBrk="0" fontAlgn="base" hangingPunct="0">
              <a:spcBef>
                <a:spcPct val="30000"/>
              </a:spcBef>
              <a:spcAft>
                <a:spcPct val="0"/>
              </a:spcAft>
              <a:defRPr kumimoji="1" sz="1200">
                <a:solidFill>
                  <a:schemeClr val="tx1"/>
                </a:solidFill>
                <a:latin typeface="Arial" charset="0"/>
                <a:cs typeface="Arial" charset="0"/>
              </a:defRPr>
            </a:lvl9pPr>
          </a:lstStyle>
          <a:p>
            <a:pPr>
              <a:spcBef>
                <a:spcPct val="0"/>
              </a:spcBef>
            </a:pPr>
            <a:fld id="{C8358943-0FA3-44C2-888F-6D0B1D1D1EFA}" type="slidenum">
              <a:rPr kumimoji="0" lang="en-US" altLang="ko-KR" sz="1300">
                <a:latin typeface="Times New Roman" pitchFamily="18" charset="0"/>
                <a:cs typeface="Times New Roman" pitchFamily="18" charset="0"/>
              </a:rPr>
              <a:pPr>
                <a:spcBef>
                  <a:spcPct val="0"/>
                </a:spcBef>
              </a:pPr>
              <a:t>11</a:t>
            </a:fld>
            <a:endParaRPr kumimoji="0" lang="en-US" altLang="ko-KR" sz="1300">
              <a:latin typeface="Times New Roman" pitchFamily="18" charset="0"/>
              <a:cs typeface="Times New Roman"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i="1" dirty="0">
                <a:ea typeface="굴림" pitchFamily="34" charset="-127"/>
              </a:rPr>
              <a:t>有一套专门用于呼吸的幻灯片。</a:t>
            </a:r>
          </a:p>
          <a:p>
            <a:pPr eaLnBrk="1" hangingPunct="1"/>
            <a:r>
              <a:rPr lang="zh-CN" altLang="en-US" i="1" dirty="0">
                <a:ea typeface="굴림" pitchFamily="34" charset="-127"/>
              </a:rPr>
              <a:t>由每个教练决定何时教授呼吸。它可以包括对每种射击技能的训练，也可以包括在动作序列上设置呼吸序列（一旦设置了最新的动作序列）。</a:t>
            </a:r>
            <a:endParaRPr lang="en-US" altLang="zh-CN" i="1">
              <a:ea typeface="굴림" pitchFamily="34" charset="-127"/>
            </a:endParaRPr>
          </a:p>
          <a:p>
            <a:pPr eaLnBrk="1" hangingPunct="1"/>
            <a:endParaRPr lang="en-US" altLang="ko-KR" i="1" dirty="0">
              <a:ea typeface="굴림" pitchFamily="34" charset="-127"/>
            </a:endParaRPr>
          </a:p>
          <a:p>
            <a:pPr eaLnBrk="1" hangingPunct="1"/>
            <a:r>
              <a:rPr lang="en-GB" altLang="ko-KR" i="1" dirty="0">
                <a:ea typeface="굴림" pitchFamily="34" charset="-127"/>
              </a:rPr>
              <a:t>There is a set of slides dedicated to breathing.</a:t>
            </a:r>
          </a:p>
          <a:p>
            <a:pPr eaLnBrk="1" hangingPunct="1"/>
            <a:r>
              <a:rPr lang="en-GB" altLang="ko-KR" i="1" dirty="0">
                <a:ea typeface="굴림" pitchFamily="34" charset="-127"/>
              </a:rPr>
              <a:t>It is up to each coach to decide when to teach the breathing. It could be including to the training of each shooting skill, or it could consist to put a breathing sequence upon the sequence of movements (once this latest is set).</a:t>
            </a:r>
          </a:p>
        </p:txBody>
      </p:sp>
    </p:spTree>
    <p:extLst>
      <p:ext uri="{BB962C8B-B14F-4D97-AF65-F5344CB8AC3E}">
        <p14:creationId xmlns:p14="http://schemas.microsoft.com/office/powerpoint/2010/main" val="154606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1A3CBD09-8735-42A3-A098-4DE7CD1807F9}" type="slidenum">
              <a:rPr lang="en-US" altLang="en-US" b="0">
                <a:latin typeface="Times New Roman" charset="0"/>
              </a:rPr>
              <a:pPr eaLnBrk="1" hangingPunct="1"/>
              <a:t>12</a:t>
            </a:fld>
            <a:endParaRPr lang="en-US" altLang="en-US" b="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p>
        </p:txBody>
      </p:sp>
    </p:spTree>
    <p:extLst>
      <p:ext uri="{BB962C8B-B14F-4D97-AF65-F5344CB8AC3E}">
        <p14:creationId xmlns:p14="http://schemas.microsoft.com/office/powerpoint/2010/main" val="2996120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A658C40D-0C46-4DB7-B404-C840D7F056CF}" type="slidenum">
              <a:rPr lang="en-US" altLang="en-US" b="0">
                <a:latin typeface="Times New Roman" charset="0"/>
              </a:rPr>
              <a:pPr eaLnBrk="1" hangingPunct="1"/>
              <a:t>2</a:t>
            </a:fld>
            <a:endParaRPr lang="en-US" altLang="en-US" b="0">
              <a:latin typeface="Times New Roman"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Quite self explanatory</a:t>
            </a:r>
          </a:p>
          <a:p>
            <a:pPr eaLnBrk="1" hangingPunct="1"/>
            <a:r>
              <a:rPr lang="en-US" altLang="en-US">
                <a:solidFill>
                  <a:srgbClr val="FFFF00"/>
                </a:solidFill>
                <a:latin typeface="Verdana" pitchFamily="34" charset="0"/>
              </a:rPr>
              <a:t>Reminder / Score / Checklist:	due to the association between the breath and the different steps of the sequence, the shots are always executed according to the same pattern</a:t>
            </a:r>
          </a:p>
          <a:p>
            <a:pPr eaLnBrk="1" hangingPunct="1"/>
            <a:r>
              <a:rPr lang="en-US" altLang="en-US">
                <a:solidFill>
                  <a:srgbClr val="FFFF00"/>
                </a:solidFill>
                <a:latin typeface="Verdana" pitchFamily="34" charset="0"/>
              </a:rPr>
              <a:t>Physiology :		The breathing sequence must be built in respect of the physiological rules of efforts production and also to provide as much stability as possible while aiming.</a:t>
            </a:r>
          </a:p>
        </p:txBody>
      </p:sp>
    </p:spTree>
    <p:extLst>
      <p:ext uri="{BB962C8B-B14F-4D97-AF65-F5344CB8AC3E}">
        <p14:creationId xmlns:p14="http://schemas.microsoft.com/office/powerpoint/2010/main" val="383896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CEC9BA9F-2052-4C67-8CBA-26CCC30B126C}" type="slidenum">
              <a:rPr lang="en-US" altLang="en-US" b="0">
                <a:latin typeface="Times New Roman" charset="0"/>
              </a:rPr>
              <a:pPr eaLnBrk="1" hangingPunct="1"/>
              <a:t>3</a:t>
            </a:fld>
            <a:endParaRPr lang="en-US" altLang="en-US" b="0">
              <a:latin typeface="Times New Roman"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Also quite self explanatory</a:t>
            </a:r>
          </a:p>
          <a:p>
            <a:pPr eaLnBrk="1" hangingPunct="1"/>
            <a:r>
              <a:rPr lang="en-US" altLang="en-US" dirty="0"/>
              <a:t>The stress can modify the shooting sequence with the introduction of sighs, longer exhales…</a:t>
            </a:r>
          </a:p>
        </p:txBody>
      </p:sp>
    </p:spTree>
    <p:extLst>
      <p:ext uri="{BB962C8B-B14F-4D97-AF65-F5344CB8AC3E}">
        <p14:creationId xmlns:p14="http://schemas.microsoft.com/office/powerpoint/2010/main" val="375554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53CFE124-DF37-4B2E-8B92-7EEF0BB73486}" type="slidenum">
              <a:rPr lang="en-US" altLang="en-US" b="0">
                <a:latin typeface="Times New Roman" charset="0"/>
              </a:rPr>
              <a:pPr eaLnBrk="1" hangingPunct="1"/>
              <a:t>4</a:t>
            </a:fld>
            <a:endParaRPr lang="en-US" altLang="en-US" b="0">
              <a:latin typeface="Times New Roman"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当弓箭手试图辨认他们的呼吸模式时，他们经常受到干扰。但一旦确定，他们将获得幻灯片</a:t>
            </a:r>
            <a:r>
              <a:rPr lang="en-US" altLang="zh-CN" dirty="0"/>
              <a:t>2</a:t>
            </a:r>
            <a:r>
              <a:rPr lang="zh-CN" altLang="en-US" dirty="0"/>
              <a:t>中列出的所有好处。</a:t>
            </a:r>
          </a:p>
          <a:p>
            <a:pPr eaLnBrk="1" hangingPunct="1"/>
            <a:r>
              <a:rPr lang="zh-CN" altLang="en-US" dirty="0"/>
              <a:t>一旦识别出</a:t>
            </a:r>
            <a:r>
              <a:rPr lang="en-US" altLang="zh-CN" dirty="0"/>
              <a:t>1</a:t>
            </a:r>
            <a:r>
              <a:rPr lang="zh-CN" altLang="en-US" dirty="0"/>
              <a:t>（只有一个）呼吸动作</a:t>
            </a:r>
            <a:r>
              <a:rPr lang="en-US" altLang="zh-CN" dirty="0"/>
              <a:t>——</a:t>
            </a:r>
            <a:r>
              <a:rPr lang="zh-CN" altLang="en-US" dirty="0"/>
              <a:t>例如，我在锚定前呼气一点（然后屏住呼吸）</a:t>
            </a:r>
            <a:r>
              <a:rPr lang="en-US" altLang="zh-CN" dirty="0"/>
              <a:t>——</a:t>
            </a:r>
            <a:r>
              <a:rPr lang="zh-CN" altLang="en-US" dirty="0"/>
              <a:t>就可以很好地开始识别其余的呼吸顺序，因为，你只需要：</a:t>
            </a:r>
          </a:p>
          <a:p>
            <a:pPr eaLnBrk="1" hangingPunct="1"/>
            <a:r>
              <a:rPr lang="zh-CN" altLang="en-US" dirty="0"/>
              <a:t>识别之前的呼吸动作，根据这个例子，它可能是一次吸气，然后是之前的呼吸动作（可能是一次呼气），以及之前的呼吸动作（可能是一次吸气），等等</a:t>
            </a:r>
            <a:r>
              <a:rPr lang="en-US" altLang="zh-CN" dirty="0"/>
              <a:t>……</a:t>
            </a:r>
          </a:p>
          <a:p>
            <a:pPr eaLnBrk="1" hangingPunct="1"/>
            <a:r>
              <a:rPr lang="zh-CN" altLang="en-US" dirty="0"/>
              <a:t>识别下一个呼吸动作，根据这个例子，它可能是呼气，然后是之前的呼吸动作（可能是吸气），以及之前的呼吸动作（可能是呼气），等等</a:t>
            </a:r>
            <a:r>
              <a:rPr lang="en-US" altLang="zh-CN" dirty="0"/>
              <a:t>……</a:t>
            </a:r>
          </a:p>
          <a:p>
            <a:pPr eaLnBrk="1" hangingPunct="1"/>
            <a:endParaRPr lang="en-US" altLang="en-US" dirty="0"/>
          </a:p>
          <a:p>
            <a:pPr eaLnBrk="1" hangingPunct="1"/>
            <a:r>
              <a:rPr lang="en-GB" altLang="en-US" dirty="0"/>
              <a:t>Archers are very often disturbed when they try to identify their breathing pattern. But once identified they get all the benefits listed on slide #2</a:t>
            </a:r>
          </a:p>
          <a:p>
            <a:pPr eaLnBrk="1" hangingPunct="1"/>
            <a:r>
              <a:rPr lang="en-GB" altLang="en-US" dirty="0"/>
              <a:t>Once 1 (only one) breathing motion is identified  - for instance I exhale a little beat before anchoring (then hold my breath) – it is a good start to identify the rest of the breathing sequence because, you just have to:</a:t>
            </a:r>
          </a:p>
          <a:p>
            <a:pPr eaLnBrk="1" hangingPunct="1">
              <a:buFontTx/>
              <a:buChar char="•"/>
            </a:pPr>
            <a:r>
              <a:rPr lang="en-GB" altLang="en-US" dirty="0"/>
              <a:t>Identify the previous breathing motion, according to this example it is probably an inhale, then the breathing motion again before (probably an exhale), and the one again before (probably an inhale) and so on….</a:t>
            </a:r>
          </a:p>
          <a:p>
            <a:pPr eaLnBrk="1" hangingPunct="1">
              <a:buFontTx/>
              <a:buChar char="•"/>
            </a:pPr>
            <a:r>
              <a:rPr lang="en-GB" altLang="en-US" dirty="0"/>
              <a:t>Identify the next breathing motion, according to this example it is probably an exhale, then the breathing motion again before (probably an inhale), and the one again before (probably an exhale) and so on….</a:t>
            </a:r>
          </a:p>
        </p:txBody>
      </p:sp>
    </p:spTree>
    <p:extLst>
      <p:ext uri="{BB962C8B-B14F-4D97-AF65-F5344CB8AC3E}">
        <p14:creationId xmlns:p14="http://schemas.microsoft.com/office/powerpoint/2010/main" val="3129274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6F9EDCDD-17C0-4440-9D52-483FC9F6FC62}" type="slidenum">
              <a:rPr lang="en-US" altLang="en-US" b="0">
                <a:latin typeface="Times New Roman" charset="0"/>
              </a:rPr>
              <a:pPr eaLnBrk="1" hangingPunct="1"/>
              <a:t>5</a:t>
            </a:fld>
            <a:endParaRPr lang="en-US" altLang="en-US" b="0">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当弓箭手试图辨认他们的呼吸模式时，他们经常受到干扰。但一旦确定，他们将获得幻灯片</a:t>
            </a:r>
            <a:r>
              <a:rPr lang="en-US" altLang="zh-CN" dirty="0"/>
              <a:t>2</a:t>
            </a:r>
            <a:r>
              <a:rPr lang="zh-CN" altLang="en-US" dirty="0"/>
              <a:t>中列出的所有好处。</a:t>
            </a:r>
          </a:p>
          <a:p>
            <a:pPr eaLnBrk="1" hangingPunct="1"/>
            <a:r>
              <a:rPr lang="zh-CN" altLang="en-US" dirty="0"/>
              <a:t>一旦识别出</a:t>
            </a:r>
            <a:r>
              <a:rPr lang="en-US" altLang="zh-CN" dirty="0"/>
              <a:t>1</a:t>
            </a:r>
            <a:r>
              <a:rPr lang="zh-CN" altLang="en-US" dirty="0"/>
              <a:t>（只有一个）呼吸动作</a:t>
            </a:r>
            <a:r>
              <a:rPr lang="en-US" altLang="zh-CN" dirty="0"/>
              <a:t>——</a:t>
            </a:r>
            <a:r>
              <a:rPr lang="zh-CN" altLang="en-US" dirty="0"/>
              <a:t>例如，我在锚定前呼气一点（然后屏住呼吸）</a:t>
            </a:r>
            <a:r>
              <a:rPr lang="en-US" altLang="zh-CN" dirty="0"/>
              <a:t>——</a:t>
            </a:r>
            <a:r>
              <a:rPr lang="zh-CN" altLang="en-US" dirty="0"/>
              <a:t>就可以很好地开始识别其余的呼吸顺序，因为，你只需要：</a:t>
            </a:r>
          </a:p>
          <a:p>
            <a:pPr eaLnBrk="1" hangingPunct="1"/>
            <a:r>
              <a:rPr lang="zh-CN" altLang="en-US" dirty="0"/>
              <a:t>识别之前的呼吸动作，根据这个例子，它可能是一次吸气，然后是之前的呼吸动作（可能是一次呼气），以及之前的呼吸动作（可能是一次吸气），等等</a:t>
            </a:r>
            <a:r>
              <a:rPr lang="en-US" altLang="zh-CN" dirty="0"/>
              <a:t>……</a:t>
            </a:r>
          </a:p>
          <a:p>
            <a:pPr eaLnBrk="1" hangingPunct="1"/>
            <a:r>
              <a:rPr lang="zh-CN" altLang="en-US" dirty="0"/>
              <a:t>识别下一个呼吸动作，根据这个例子，它可能是呼气，然后是之前的呼吸动作（可能是吸气），以及之前的呼吸动作（可能是呼气），等等</a:t>
            </a:r>
            <a:r>
              <a:rPr lang="en-US" altLang="zh-CN" dirty="0"/>
              <a:t>……</a:t>
            </a:r>
          </a:p>
          <a:p>
            <a:pPr eaLnBrk="1" hangingPunct="1"/>
            <a:endParaRPr lang="en-US" altLang="en-US" dirty="0"/>
          </a:p>
          <a:p>
            <a:pPr eaLnBrk="1" hangingPunct="1"/>
            <a:r>
              <a:rPr lang="en-GB" altLang="en-US" dirty="0"/>
              <a:t>Such a sequence must be built for each archer, since there is not a universal one. Hence the coach should assist the archer to identify and memorize the script of his/her sequence. In fact, we can write down the script of various sequences:</a:t>
            </a:r>
          </a:p>
          <a:p>
            <a:pPr eaLnBrk="1" hangingPunct="1">
              <a:buFontTx/>
              <a:buChar char="•"/>
            </a:pPr>
            <a:r>
              <a:rPr lang="en-GB" altLang="en-US" dirty="0"/>
              <a:t>of the movements (the physical one), on the example of record form above, it is suggested to write each movement vertically in order to list under each one what is watching, what is the breathing pattern (inhale, hold or exhale)...</a:t>
            </a:r>
          </a:p>
          <a:p>
            <a:pPr eaLnBrk="1" hangingPunct="1">
              <a:buFontTx/>
              <a:buChar char="•"/>
            </a:pPr>
            <a:r>
              <a:rPr lang="en-GB" altLang="en-US" dirty="0"/>
              <a:t>of the visual – just write down vertically, under each motion, what the archer look at</a:t>
            </a:r>
          </a:p>
          <a:p>
            <a:pPr eaLnBrk="1" hangingPunct="1">
              <a:buFontTx/>
              <a:buChar char="•"/>
            </a:pPr>
            <a:r>
              <a:rPr lang="en-GB" altLang="en-US" dirty="0"/>
              <a:t>Breathing - on the example of record form above it is suggested to simply draw a line:</a:t>
            </a:r>
          </a:p>
          <a:p>
            <a:pPr lvl="1" eaLnBrk="1" hangingPunct="1">
              <a:buFontTx/>
              <a:buChar char="•"/>
            </a:pPr>
            <a:r>
              <a:rPr lang="en-GB" altLang="en-US" dirty="0"/>
              <a:t>Up when inhaling</a:t>
            </a:r>
          </a:p>
          <a:p>
            <a:pPr lvl="1" eaLnBrk="1" hangingPunct="1">
              <a:buFontTx/>
              <a:buChar char="•"/>
            </a:pPr>
            <a:r>
              <a:rPr lang="en-GB" altLang="en-US" dirty="0"/>
              <a:t>Horizontal when holding the breath</a:t>
            </a:r>
          </a:p>
          <a:p>
            <a:pPr lvl="1" eaLnBrk="1" hangingPunct="1">
              <a:buFontTx/>
              <a:buChar char="•"/>
            </a:pPr>
            <a:r>
              <a:rPr lang="en-GB" altLang="en-US" dirty="0"/>
              <a:t>Down when exhaling</a:t>
            </a:r>
          </a:p>
          <a:p>
            <a:pPr eaLnBrk="1" hangingPunct="1"/>
            <a:r>
              <a:rPr lang="en-GB" altLang="en-US" dirty="0"/>
              <a:t>The boxes to record the perceptions and the attention type are for advanced archers.</a:t>
            </a:r>
          </a:p>
          <a:p>
            <a:pPr eaLnBrk="1" hangingPunct="1"/>
            <a:endParaRPr lang="en-GB" altLang="en-US" i="1" dirty="0"/>
          </a:p>
          <a:p>
            <a:pPr eaLnBrk="1" hangingPunct="1"/>
            <a:r>
              <a:rPr lang="en-GB" altLang="en-US" i="1" dirty="0"/>
              <a:t>It is interesting for the archer to summarize in detail what the steps of their shooting sequence in detail include.</a:t>
            </a:r>
          </a:p>
        </p:txBody>
      </p:sp>
    </p:spTree>
    <p:extLst>
      <p:ext uri="{BB962C8B-B14F-4D97-AF65-F5344CB8AC3E}">
        <p14:creationId xmlns:p14="http://schemas.microsoft.com/office/powerpoint/2010/main" val="384892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A328B1FF-A03E-4151-B15E-28485F5E44C0}" type="slidenum">
              <a:rPr lang="en-US" altLang="en-US" b="0">
                <a:latin typeface="Times New Roman" charset="0"/>
              </a:rPr>
              <a:pPr eaLnBrk="1" hangingPunct="1"/>
              <a:t>6</a:t>
            </a:fld>
            <a:endParaRPr lang="en-US" altLang="en-US" b="0">
              <a:latin typeface="Times New Roman"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这个例子（白色）应该有助于理解黄色的三个习惯。将线穿入针眼的常见过程包括：</a:t>
            </a:r>
          </a:p>
          <a:p>
            <a:pPr eaLnBrk="1" hangingPunct="1"/>
            <a:r>
              <a:rPr lang="zh-CN" altLang="en-US" dirty="0"/>
              <a:t>在开始时呼吸（吸气），即一起移动手臂</a:t>
            </a:r>
            <a:r>
              <a:rPr lang="en-US" altLang="zh-CN" dirty="0"/>
              <a:t>=</a:t>
            </a:r>
            <a:r>
              <a:rPr lang="zh-CN" altLang="en-US" dirty="0"/>
              <a:t>呼吸并开始动作</a:t>
            </a:r>
          </a:p>
          <a:p>
            <a:pPr eaLnBrk="1" hangingPunct="1"/>
            <a:r>
              <a:rPr lang="zh-CN" altLang="en-US" dirty="0"/>
              <a:t>屏住呼吸，同时努力将线穿过针孔</a:t>
            </a:r>
            <a:r>
              <a:rPr lang="en-US" altLang="zh-CN" dirty="0"/>
              <a:t>=</a:t>
            </a:r>
            <a:r>
              <a:rPr lang="zh-CN" altLang="en-US" dirty="0"/>
              <a:t>呼吸和动作的细致执行</a:t>
            </a:r>
          </a:p>
          <a:p>
            <a:pPr eaLnBrk="1" hangingPunct="1"/>
            <a:r>
              <a:rPr lang="zh-CN" altLang="en-US" dirty="0"/>
              <a:t>当线穿过时呼气</a:t>
            </a:r>
            <a:r>
              <a:rPr lang="en-US" altLang="zh-CN" dirty="0"/>
              <a:t>=</a:t>
            </a:r>
            <a:r>
              <a:rPr lang="zh-CN" altLang="en-US" dirty="0"/>
              <a:t>呼吸和动作结束</a:t>
            </a:r>
          </a:p>
          <a:p>
            <a:pPr eaLnBrk="1" hangingPunct="1"/>
            <a:r>
              <a:rPr lang="zh-CN" altLang="en-US" dirty="0"/>
              <a:t>正如在接下来的幻灯片中所解释的，这三个习惯在拍摄顺序的大部分步骤中都有。</a:t>
            </a:r>
            <a:endParaRPr lang="en-US" altLang="zh-CN" dirty="0"/>
          </a:p>
          <a:p>
            <a:pPr eaLnBrk="1" hangingPunct="1"/>
            <a:endParaRPr lang="en-US" altLang="en-US" dirty="0"/>
          </a:p>
          <a:p>
            <a:pPr eaLnBrk="1" hangingPunct="1"/>
            <a:r>
              <a:rPr lang="en-US" altLang="en-US" dirty="0"/>
              <a:t>The example (in white) should help to understand the </a:t>
            </a:r>
            <a:r>
              <a:rPr lang="en-US" altLang="en-US" i="1" dirty="0"/>
              <a:t>three</a:t>
            </a:r>
            <a:r>
              <a:rPr lang="en-US" altLang="en-US" dirty="0"/>
              <a:t> habits in yellow. The common process to pass a thread into the eye of a needle includes:</a:t>
            </a:r>
          </a:p>
          <a:p>
            <a:pPr eaLnBrk="1" hangingPunct="1">
              <a:buFontTx/>
              <a:buChar char="•"/>
            </a:pPr>
            <a:r>
              <a:rPr lang="en-US" altLang="en-US" dirty="0"/>
              <a:t>Take a breath (inhale) at the start, i.e. moving arms together = </a:t>
            </a:r>
            <a:r>
              <a:rPr lang="en-US" altLang="en-US" dirty="0">
                <a:solidFill>
                  <a:srgbClr val="FFFF00"/>
                </a:solidFill>
                <a:latin typeface="Verdana" pitchFamily="34" charset="0"/>
              </a:rPr>
              <a:t>Breathing and </a:t>
            </a:r>
            <a:r>
              <a:rPr lang="en-US" altLang="en-US" u="sng" dirty="0">
                <a:solidFill>
                  <a:srgbClr val="FFFF00"/>
                </a:solidFill>
                <a:latin typeface="Verdana" pitchFamily="34" charset="0"/>
              </a:rPr>
              <a:t>beginning</a:t>
            </a:r>
            <a:r>
              <a:rPr lang="en-US" altLang="en-US" dirty="0">
                <a:solidFill>
                  <a:srgbClr val="FFFF00"/>
                </a:solidFill>
                <a:latin typeface="Verdana" pitchFamily="34" charset="0"/>
              </a:rPr>
              <a:t> an action</a:t>
            </a:r>
          </a:p>
          <a:p>
            <a:pPr eaLnBrk="1" hangingPunct="1">
              <a:buFontTx/>
              <a:buChar char="•"/>
            </a:pPr>
            <a:r>
              <a:rPr lang="en-US" altLang="en-US" dirty="0">
                <a:solidFill>
                  <a:srgbClr val="FFFF00"/>
                </a:solidFill>
                <a:latin typeface="Verdana" pitchFamily="34" charset="0"/>
              </a:rPr>
              <a:t>Hold the breath while striving to put the thread through the needle hole = Breathing and </a:t>
            </a:r>
            <a:r>
              <a:rPr lang="en-US" altLang="en-US" u="sng" dirty="0">
                <a:solidFill>
                  <a:srgbClr val="FFFF00"/>
                </a:solidFill>
                <a:latin typeface="Verdana" pitchFamily="34" charset="0"/>
              </a:rPr>
              <a:t>meticulous execution</a:t>
            </a:r>
            <a:r>
              <a:rPr lang="en-US" altLang="en-US" dirty="0">
                <a:solidFill>
                  <a:srgbClr val="FFFF00"/>
                </a:solidFill>
                <a:latin typeface="Verdana" pitchFamily="34" charset="0"/>
              </a:rPr>
              <a:t> of an action</a:t>
            </a:r>
          </a:p>
          <a:p>
            <a:pPr eaLnBrk="1" hangingPunct="1">
              <a:buFontTx/>
              <a:buChar char="•"/>
            </a:pPr>
            <a:r>
              <a:rPr lang="en-US" altLang="en-US" dirty="0">
                <a:solidFill>
                  <a:srgbClr val="FFFF00"/>
                </a:solidFill>
                <a:latin typeface="Verdana" pitchFamily="34" charset="0"/>
              </a:rPr>
              <a:t>Exhale when the thread is passed through = Breathing and </a:t>
            </a:r>
            <a:r>
              <a:rPr lang="en-US" altLang="en-US" u="sng" dirty="0">
                <a:solidFill>
                  <a:srgbClr val="FFFF00"/>
                </a:solidFill>
                <a:latin typeface="Verdana" pitchFamily="34" charset="0"/>
              </a:rPr>
              <a:t>end</a:t>
            </a:r>
            <a:r>
              <a:rPr lang="en-US" altLang="en-US" dirty="0">
                <a:solidFill>
                  <a:srgbClr val="FFFF00"/>
                </a:solidFill>
                <a:latin typeface="Verdana" pitchFamily="34" charset="0"/>
              </a:rPr>
              <a:t> of an action</a:t>
            </a:r>
          </a:p>
          <a:p>
            <a:pPr eaLnBrk="1" hangingPunct="1"/>
            <a:r>
              <a:rPr lang="en-US" altLang="en-US" dirty="0"/>
              <a:t>As explained over the next slides, these 3 habits are found in most of the steps of the shooting sequence</a:t>
            </a:r>
          </a:p>
        </p:txBody>
      </p:sp>
    </p:spTree>
    <p:extLst>
      <p:ext uri="{BB962C8B-B14F-4D97-AF65-F5344CB8AC3E}">
        <p14:creationId xmlns:p14="http://schemas.microsoft.com/office/powerpoint/2010/main" val="169536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B7774A09-056A-48EE-9B64-62624640FB10}" type="slidenum">
              <a:rPr lang="en-US" altLang="en-US" b="0">
                <a:latin typeface="Times New Roman" charset="0"/>
              </a:rPr>
              <a:pPr eaLnBrk="1" hangingPunct="1"/>
              <a:t>7</a:t>
            </a:fld>
            <a:endParaRPr lang="en-US" altLang="en-US" b="0">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Self explanatory</a:t>
            </a:r>
          </a:p>
        </p:txBody>
      </p:sp>
    </p:spTree>
    <p:extLst>
      <p:ext uri="{BB962C8B-B14F-4D97-AF65-F5344CB8AC3E}">
        <p14:creationId xmlns:p14="http://schemas.microsoft.com/office/powerpoint/2010/main" val="510998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0A515011-5CB8-4580-9A51-0D7649F6D4D8}" type="slidenum">
              <a:rPr lang="en-US" altLang="en-US" b="0">
                <a:latin typeface="Times New Roman" charset="0"/>
              </a:rPr>
              <a:pPr eaLnBrk="1" hangingPunct="1"/>
              <a:t>8</a:t>
            </a:fld>
            <a:endParaRPr lang="en-US" altLang="en-US" b="0">
              <a:latin typeface="Times New Roman"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Self explanatory</a:t>
            </a:r>
          </a:p>
        </p:txBody>
      </p:sp>
    </p:spTree>
    <p:extLst>
      <p:ext uri="{BB962C8B-B14F-4D97-AF65-F5344CB8AC3E}">
        <p14:creationId xmlns:p14="http://schemas.microsoft.com/office/powerpoint/2010/main" val="1632711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9963" eaLnBrk="0" hangingPunct="0">
              <a:defRPr b="1">
                <a:solidFill>
                  <a:schemeClr val="tx1"/>
                </a:solidFill>
                <a:latin typeface="Arial" charset="0"/>
                <a:cs typeface="Times New Roman" charset="0"/>
              </a:defRPr>
            </a:lvl1pPr>
            <a:lvl2pPr marL="742950" indent="-285750" defTabSz="969963" eaLnBrk="0" hangingPunct="0">
              <a:defRPr b="1">
                <a:solidFill>
                  <a:schemeClr val="tx1"/>
                </a:solidFill>
                <a:latin typeface="Arial" charset="0"/>
                <a:cs typeface="Times New Roman" charset="0"/>
              </a:defRPr>
            </a:lvl2pPr>
            <a:lvl3pPr marL="1143000" indent="-228600" defTabSz="969963" eaLnBrk="0" hangingPunct="0">
              <a:defRPr b="1">
                <a:solidFill>
                  <a:schemeClr val="tx1"/>
                </a:solidFill>
                <a:latin typeface="Arial" charset="0"/>
                <a:cs typeface="Times New Roman" charset="0"/>
              </a:defRPr>
            </a:lvl3pPr>
            <a:lvl4pPr marL="1600200" indent="-228600" defTabSz="969963" eaLnBrk="0" hangingPunct="0">
              <a:defRPr b="1">
                <a:solidFill>
                  <a:schemeClr val="tx1"/>
                </a:solidFill>
                <a:latin typeface="Arial" charset="0"/>
                <a:cs typeface="Times New Roman" charset="0"/>
              </a:defRPr>
            </a:lvl4pPr>
            <a:lvl5pPr marL="2057400" indent="-228600" defTabSz="969963" eaLnBrk="0" hangingPunct="0">
              <a:defRPr b="1">
                <a:solidFill>
                  <a:schemeClr val="tx1"/>
                </a:solidFill>
                <a:latin typeface="Arial" charset="0"/>
                <a:cs typeface="Times New Roman" charset="0"/>
              </a:defRPr>
            </a:lvl5pPr>
            <a:lvl6pPr marL="2514600" indent="-228600" defTabSz="969963" eaLnBrk="0" fontAlgn="base" hangingPunct="0">
              <a:spcBef>
                <a:spcPct val="0"/>
              </a:spcBef>
              <a:spcAft>
                <a:spcPct val="0"/>
              </a:spcAft>
              <a:defRPr b="1">
                <a:solidFill>
                  <a:schemeClr val="tx1"/>
                </a:solidFill>
                <a:latin typeface="Arial" charset="0"/>
                <a:cs typeface="Times New Roman" charset="0"/>
              </a:defRPr>
            </a:lvl6pPr>
            <a:lvl7pPr marL="2971800" indent="-228600" defTabSz="969963" eaLnBrk="0" fontAlgn="base" hangingPunct="0">
              <a:spcBef>
                <a:spcPct val="0"/>
              </a:spcBef>
              <a:spcAft>
                <a:spcPct val="0"/>
              </a:spcAft>
              <a:defRPr b="1">
                <a:solidFill>
                  <a:schemeClr val="tx1"/>
                </a:solidFill>
                <a:latin typeface="Arial" charset="0"/>
                <a:cs typeface="Times New Roman" charset="0"/>
              </a:defRPr>
            </a:lvl7pPr>
            <a:lvl8pPr marL="3429000" indent="-228600" defTabSz="969963" eaLnBrk="0" fontAlgn="base" hangingPunct="0">
              <a:spcBef>
                <a:spcPct val="0"/>
              </a:spcBef>
              <a:spcAft>
                <a:spcPct val="0"/>
              </a:spcAft>
              <a:defRPr b="1">
                <a:solidFill>
                  <a:schemeClr val="tx1"/>
                </a:solidFill>
                <a:latin typeface="Arial" charset="0"/>
                <a:cs typeface="Times New Roman" charset="0"/>
              </a:defRPr>
            </a:lvl8pPr>
            <a:lvl9pPr marL="3886200" indent="-228600" defTabSz="969963" eaLnBrk="0" fontAlgn="base" hangingPunct="0">
              <a:spcBef>
                <a:spcPct val="0"/>
              </a:spcBef>
              <a:spcAft>
                <a:spcPct val="0"/>
              </a:spcAft>
              <a:defRPr b="1">
                <a:solidFill>
                  <a:schemeClr val="tx1"/>
                </a:solidFill>
                <a:latin typeface="Arial" charset="0"/>
                <a:cs typeface="Times New Roman" charset="0"/>
              </a:defRPr>
            </a:lvl9pPr>
          </a:lstStyle>
          <a:p>
            <a:pPr eaLnBrk="1" hangingPunct="1"/>
            <a:fld id="{3CF7E578-5780-4345-ABE0-063E90CDCD34}" type="slidenum">
              <a:rPr lang="en-US" altLang="en-US" b="0">
                <a:latin typeface="Times New Roman" charset="0"/>
              </a:rPr>
              <a:pPr eaLnBrk="1" hangingPunct="1"/>
              <a:t>9</a:t>
            </a:fld>
            <a:endParaRPr lang="en-US" altLang="en-US" b="0">
              <a:latin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Self explanatory</a:t>
            </a:r>
          </a:p>
        </p:txBody>
      </p:sp>
    </p:spTree>
    <p:extLst>
      <p:ext uri="{BB962C8B-B14F-4D97-AF65-F5344CB8AC3E}">
        <p14:creationId xmlns:p14="http://schemas.microsoft.com/office/powerpoint/2010/main" val="95423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dt" sz="half" idx="10"/>
          </p:nvPr>
        </p:nvSpPr>
        <p:spPr>
          <a:ln/>
        </p:spPr>
        <p:txBody>
          <a:bodyPr/>
          <a:lstStyle>
            <a:lvl1pPr>
              <a:defRPr/>
            </a:lvl1pPr>
          </a:lstStyle>
          <a:p>
            <a:fld id="{C2A0E31C-542F-4DFD-9F36-D4C50A9229C1}" type="datetime1">
              <a:rPr lang="nl-NL" altLang="en-US"/>
              <a:pPr/>
              <a:t>20-5-2019</a:t>
            </a:fld>
            <a:endParaRPr lang="nl-NL" altLang="en-US"/>
          </a:p>
        </p:txBody>
      </p:sp>
      <p:sp>
        <p:nvSpPr>
          <p:cNvPr id="5" name="Rectangle 5"/>
          <p:cNvSpPr>
            <a:spLocks noGrp="1" noChangeArrowheads="1"/>
          </p:cNvSpPr>
          <p:nvPr>
            <p:ph type="ftr" sz="quarter" idx="11"/>
          </p:nvPr>
        </p:nvSpPr>
        <p:spPr>
          <a:ln/>
        </p:spPr>
        <p:txBody>
          <a:bodyPr/>
          <a:lstStyle>
            <a:lvl1pPr>
              <a:defRPr/>
            </a:lvl1pPr>
          </a:lstStyle>
          <a:p>
            <a:endParaRPr lang="nl-NL" altLang="en-US"/>
          </a:p>
        </p:txBody>
      </p:sp>
      <p:sp>
        <p:nvSpPr>
          <p:cNvPr id="6" name="Rectangle 6"/>
          <p:cNvSpPr>
            <a:spLocks noGrp="1" noChangeArrowheads="1"/>
          </p:cNvSpPr>
          <p:nvPr>
            <p:ph type="sldNum" sz="quarter" idx="12"/>
          </p:nvPr>
        </p:nvSpPr>
        <p:spPr>
          <a:ln/>
        </p:spPr>
        <p:txBody>
          <a:bodyPr/>
          <a:lstStyle>
            <a:lvl1pPr>
              <a:defRPr/>
            </a:lvl1pPr>
          </a:lstStyle>
          <a:p>
            <a:fld id="{451D5103-56D1-4E87-86D9-5D40A530D7CA}" type="slidenum">
              <a:rPr lang="en-US" altLang="en-US"/>
              <a:pPr/>
              <a:t>‹#›</a:t>
            </a:fld>
            <a:endParaRPr lang="en-US" altLang="en-US"/>
          </a:p>
        </p:txBody>
      </p:sp>
    </p:spTree>
    <p:extLst>
      <p:ext uri="{BB962C8B-B14F-4D97-AF65-F5344CB8AC3E}">
        <p14:creationId xmlns:p14="http://schemas.microsoft.com/office/powerpoint/2010/main" val="38288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fld id="{FC2C008F-FB7E-40C6-90B0-80EBCFA78A06}" type="datetime1">
              <a:rPr lang="nl-NL" altLang="en-US"/>
              <a:pPr/>
              <a:t>20-5-2019</a:t>
            </a:fld>
            <a:endParaRPr lang="nl-NL" altLang="en-US"/>
          </a:p>
        </p:txBody>
      </p:sp>
      <p:sp>
        <p:nvSpPr>
          <p:cNvPr id="5" name="Rectangle 5"/>
          <p:cNvSpPr>
            <a:spLocks noGrp="1" noChangeArrowheads="1"/>
          </p:cNvSpPr>
          <p:nvPr>
            <p:ph type="ftr" sz="quarter" idx="11"/>
          </p:nvPr>
        </p:nvSpPr>
        <p:spPr>
          <a:ln/>
        </p:spPr>
        <p:txBody>
          <a:bodyPr/>
          <a:lstStyle>
            <a:lvl1pPr>
              <a:defRPr/>
            </a:lvl1pPr>
          </a:lstStyle>
          <a:p>
            <a:endParaRPr lang="nl-NL" altLang="en-US"/>
          </a:p>
        </p:txBody>
      </p:sp>
      <p:sp>
        <p:nvSpPr>
          <p:cNvPr id="6" name="Rectangle 6"/>
          <p:cNvSpPr>
            <a:spLocks noGrp="1" noChangeArrowheads="1"/>
          </p:cNvSpPr>
          <p:nvPr>
            <p:ph type="sldNum" sz="quarter" idx="12"/>
          </p:nvPr>
        </p:nvSpPr>
        <p:spPr>
          <a:ln/>
        </p:spPr>
        <p:txBody>
          <a:bodyPr/>
          <a:lstStyle>
            <a:lvl1pPr>
              <a:defRPr/>
            </a:lvl1pPr>
          </a:lstStyle>
          <a:p>
            <a:fld id="{596F3838-BD77-40AD-B4A4-A3AD5360977B}" type="slidenum">
              <a:rPr lang="en-US" altLang="en-US"/>
              <a:pPr/>
              <a:t>‹#›</a:t>
            </a:fld>
            <a:endParaRPr lang="en-US" altLang="en-US"/>
          </a:p>
        </p:txBody>
      </p:sp>
    </p:spTree>
    <p:extLst>
      <p:ext uri="{BB962C8B-B14F-4D97-AF65-F5344CB8AC3E}">
        <p14:creationId xmlns:p14="http://schemas.microsoft.com/office/powerpoint/2010/main" val="132266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fld id="{70600D88-3DD5-4E8E-9640-8BCB7F11BA16}" type="datetime1">
              <a:rPr lang="nl-NL" altLang="en-US"/>
              <a:pPr/>
              <a:t>20-5-2019</a:t>
            </a:fld>
            <a:endParaRPr lang="nl-NL" altLang="en-US"/>
          </a:p>
        </p:txBody>
      </p:sp>
      <p:sp>
        <p:nvSpPr>
          <p:cNvPr id="5" name="Rectangle 5"/>
          <p:cNvSpPr>
            <a:spLocks noGrp="1" noChangeArrowheads="1"/>
          </p:cNvSpPr>
          <p:nvPr>
            <p:ph type="ftr" sz="quarter" idx="11"/>
          </p:nvPr>
        </p:nvSpPr>
        <p:spPr>
          <a:ln/>
        </p:spPr>
        <p:txBody>
          <a:bodyPr/>
          <a:lstStyle>
            <a:lvl1pPr>
              <a:defRPr/>
            </a:lvl1pPr>
          </a:lstStyle>
          <a:p>
            <a:endParaRPr lang="nl-NL" altLang="en-US"/>
          </a:p>
        </p:txBody>
      </p:sp>
      <p:sp>
        <p:nvSpPr>
          <p:cNvPr id="6" name="Rectangle 6"/>
          <p:cNvSpPr>
            <a:spLocks noGrp="1" noChangeArrowheads="1"/>
          </p:cNvSpPr>
          <p:nvPr>
            <p:ph type="sldNum" sz="quarter" idx="12"/>
          </p:nvPr>
        </p:nvSpPr>
        <p:spPr>
          <a:ln/>
        </p:spPr>
        <p:txBody>
          <a:bodyPr/>
          <a:lstStyle>
            <a:lvl1pPr>
              <a:defRPr/>
            </a:lvl1pPr>
          </a:lstStyle>
          <a:p>
            <a:fld id="{8EAA9A71-9A79-46EB-BEC9-8CD2A1E9E140}" type="slidenum">
              <a:rPr lang="en-US" altLang="en-US"/>
              <a:pPr/>
              <a:t>‹#›</a:t>
            </a:fld>
            <a:endParaRPr lang="en-US" altLang="en-US"/>
          </a:p>
        </p:txBody>
      </p:sp>
    </p:spTree>
    <p:extLst>
      <p:ext uri="{BB962C8B-B14F-4D97-AF65-F5344CB8AC3E}">
        <p14:creationId xmlns:p14="http://schemas.microsoft.com/office/powerpoint/2010/main" val="280425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fld id="{9C0E3D30-E8EF-4AB3-8C94-D17380FCF689}" type="datetime1">
              <a:rPr lang="nl-NL" altLang="en-US"/>
              <a:pPr/>
              <a:t>20-5-2019</a:t>
            </a:fld>
            <a:endParaRPr lang="nl-NL" altLang="en-US"/>
          </a:p>
        </p:txBody>
      </p:sp>
      <p:sp>
        <p:nvSpPr>
          <p:cNvPr id="5" name="Rectangle 5"/>
          <p:cNvSpPr>
            <a:spLocks noGrp="1" noChangeArrowheads="1"/>
          </p:cNvSpPr>
          <p:nvPr>
            <p:ph type="ftr" sz="quarter" idx="11"/>
          </p:nvPr>
        </p:nvSpPr>
        <p:spPr>
          <a:ln/>
        </p:spPr>
        <p:txBody>
          <a:bodyPr/>
          <a:lstStyle>
            <a:lvl1pPr>
              <a:defRPr/>
            </a:lvl1pPr>
          </a:lstStyle>
          <a:p>
            <a:endParaRPr lang="nl-NL" altLang="en-US"/>
          </a:p>
        </p:txBody>
      </p:sp>
      <p:sp>
        <p:nvSpPr>
          <p:cNvPr id="6" name="Rectangle 6"/>
          <p:cNvSpPr>
            <a:spLocks noGrp="1" noChangeArrowheads="1"/>
          </p:cNvSpPr>
          <p:nvPr>
            <p:ph type="sldNum" sz="quarter" idx="12"/>
          </p:nvPr>
        </p:nvSpPr>
        <p:spPr>
          <a:ln/>
        </p:spPr>
        <p:txBody>
          <a:bodyPr/>
          <a:lstStyle>
            <a:lvl1pPr>
              <a:defRPr/>
            </a:lvl1pPr>
          </a:lstStyle>
          <a:p>
            <a:fld id="{F8F512C5-4A93-404F-ACE8-995B96EEB0A7}" type="slidenum">
              <a:rPr lang="en-US" altLang="en-US"/>
              <a:pPr/>
              <a:t>‹#›</a:t>
            </a:fld>
            <a:endParaRPr lang="en-US" altLang="en-US"/>
          </a:p>
        </p:txBody>
      </p:sp>
    </p:spTree>
    <p:extLst>
      <p:ext uri="{BB962C8B-B14F-4D97-AF65-F5344CB8AC3E}">
        <p14:creationId xmlns:p14="http://schemas.microsoft.com/office/powerpoint/2010/main" val="131235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A029ED2-0A3C-4FAE-9202-75A9F332D0A3}" type="datetime1">
              <a:rPr lang="nl-NL" altLang="en-US"/>
              <a:pPr/>
              <a:t>20-5-2019</a:t>
            </a:fld>
            <a:endParaRPr lang="nl-NL" altLang="en-US"/>
          </a:p>
        </p:txBody>
      </p:sp>
      <p:sp>
        <p:nvSpPr>
          <p:cNvPr id="5" name="Rectangle 5"/>
          <p:cNvSpPr>
            <a:spLocks noGrp="1" noChangeArrowheads="1"/>
          </p:cNvSpPr>
          <p:nvPr>
            <p:ph type="ftr" sz="quarter" idx="11"/>
          </p:nvPr>
        </p:nvSpPr>
        <p:spPr>
          <a:ln/>
        </p:spPr>
        <p:txBody>
          <a:bodyPr/>
          <a:lstStyle>
            <a:lvl1pPr>
              <a:defRPr/>
            </a:lvl1pPr>
          </a:lstStyle>
          <a:p>
            <a:endParaRPr lang="nl-NL" altLang="en-US"/>
          </a:p>
        </p:txBody>
      </p:sp>
      <p:sp>
        <p:nvSpPr>
          <p:cNvPr id="6" name="Rectangle 6"/>
          <p:cNvSpPr>
            <a:spLocks noGrp="1" noChangeArrowheads="1"/>
          </p:cNvSpPr>
          <p:nvPr>
            <p:ph type="sldNum" sz="quarter" idx="12"/>
          </p:nvPr>
        </p:nvSpPr>
        <p:spPr>
          <a:ln/>
        </p:spPr>
        <p:txBody>
          <a:bodyPr/>
          <a:lstStyle>
            <a:lvl1pPr>
              <a:defRPr/>
            </a:lvl1pPr>
          </a:lstStyle>
          <a:p>
            <a:fld id="{44A4F2DE-3984-48ED-8436-780E9065E3A2}" type="slidenum">
              <a:rPr lang="en-US" altLang="en-US"/>
              <a:pPr/>
              <a:t>‹#›</a:t>
            </a:fld>
            <a:endParaRPr lang="en-US" altLang="en-US"/>
          </a:p>
        </p:txBody>
      </p:sp>
    </p:spTree>
    <p:extLst>
      <p:ext uri="{BB962C8B-B14F-4D97-AF65-F5344CB8AC3E}">
        <p14:creationId xmlns:p14="http://schemas.microsoft.com/office/powerpoint/2010/main" val="28586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dt" sz="half" idx="10"/>
          </p:nvPr>
        </p:nvSpPr>
        <p:spPr>
          <a:ln/>
        </p:spPr>
        <p:txBody>
          <a:bodyPr/>
          <a:lstStyle>
            <a:lvl1pPr>
              <a:defRPr/>
            </a:lvl1pPr>
          </a:lstStyle>
          <a:p>
            <a:fld id="{4F096B9E-920B-48FD-87A0-AF97130A53C7}" type="datetime1">
              <a:rPr lang="nl-NL" altLang="en-US"/>
              <a:pPr/>
              <a:t>20-5-2019</a:t>
            </a:fld>
            <a:endParaRPr lang="nl-NL" altLang="en-US"/>
          </a:p>
        </p:txBody>
      </p:sp>
      <p:sp>
        <p:nvSpPr>
          <p:cNvPr id="6" name="Rectangle 5"/>
          <p:cNvSpPr>
            <a:spLocks noGrp="1" noChangeArrowheads="1"/>
          </p:cNvSpPr>
          <p:nvPr>
            <p:ph type="ftr" sz="quarter" idx="11"/>
          </p:nvPr>
        </p:nvSpPr>
        <p:spPr>
          <a:ln/>
        </p:spPr>
        <p:txBody>
          <a:bodyPr/>
          <a:lstStyle>
            <a:lvl1pPr>
              <a:defRPr/>
            </a:lvl1pPr>
          </a:lstStyle>
          <a:p>
            <a:endParaRPr lang="nl-NL" altLang="en-US"/>
          </a:p>
        </p:txBody>
      </p:sp>
      <p:sp>
        <p:nvSpPr>
          <p:cNvPr id="7" name="Rectangle 6"/>
          <p:cNvSpPr>
            <a:spLocks noGrp="1" noChangeArrowheads="1"/>
          </p:cNvSpPr>
          <p:nvPr>
            <p:ph type="sldNum" sz="quarter" idx="12"/>
          </p:nvPr>
        </p:nvSpPr>
        <p:spPr>
          <a:ln/>
        </p:spPr>
        <p:txBody>
          <a:bodyPr/>
          <a:lstStyle>
            <a:lvl1pPr>
              <a:defRPr/>
            </a:lvl1pPr>
          </a:lstStyle>
          <a:p>
            <a:fld id="{45DF994E-8EED-469A-BF97-7595CDB1D5F3}" type="slidenum">
              <a:rPr lang="en-US" altLang="en-US"/>
              <a:pPr/>
              <a:t>‹#›</a:t>
            </a:fld>
            <a:endParaRPr lang="en-US" altLang="en-US"/>
          </a:p>
        </p:txBody>
      </p:sp>
    </p:spTree>
    <p:extLst>
      <p:ext uri="{BB962C8B-B14F-4D97-AF65-F5344CB8AC3E}">
        <p14:creationId xmlns:p14="http://schemas.microsoft.com/office/powerpoint/2010/main" val="221211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dt" sz="half" idx="10"/>
          </p:nvPr>
        </p:nvSpPr>
        <p:spPr>
          <a:ln/>
        </p:spPr>
        <p:txBody>
          <a:bodyPr/>
          <a:lstStyle>
            <a:lvl1pPr>
              <a:defRPr/>
            </a:lvl1pPr>
          </a:lstStyle>
          <a:p>
            <a:fld id="{D68EF2D3-3859-479C-B790-F29E7B4EF880}" type="datetime1">
              <a:rPr lang="nl-NL" altLang="en-US"/>
              <a:pPr/>
              <a:t>20-5-2019</a:t>
            </a:fld>
            <a:endParaRPr lang="nl-NL" altLang="en-US"/>
          </a:p>
        </p:txBody>
      </p:sp>
      <p:sp>
        <p:nvSpPr>
          <p:cNvPr id="8" name="Rectangle 5"/>
          <p:cNvSpPr>
            <a:spLocks noGrp="1" noChangeArrowheads="1"/>
          </p:cNvSpPr>
          <p:nvPr>
            <p:ph type="ftr" sz="quarter" idx="11"/>
          </p:nvPr>
        </p:nvSpPr>
        <p:spPr>
          <a:ln/>
        </p:spPr>
        <p:txBody>
          <a:bodyPr/>
          <a:lstStyle>
            <a:lvl1pPr>
              <a:defRPr/>
            </a:lvl1pPr>
          </a:lstStyle>
          <a:p>
            <a:endParaRPr lang="nl-NL" altLang="en-US"/>
          </a:p>
        </p:txBody>
      </p:sp>
      <p:sp>
        <p:nvSpPr>
          <p:cNvPr id="9" name="Rectangle 6"/>
          <p:cNvSpPr>
            <a:spLocks noGrp="1" noChangeArrowheads="1"/>
          </p:cNvSpPr>
          <p:nvPr>
            <p:ph type="sldNum" sz="quarter" idx="12"/>
          </p:nvPr>
        </p:nvSpPr>
        <p:spPr>
          <a:ln/>
        </p:spPr>
        <p:txBody>
          <a:bodyPr/>
          <a:lstStyle>
            <a:lvl1pPr>
              <a:defRPr/>
            </a:lvl1pPr>
          </a:lstStyle>
          <a:p>
            <a:fld id="{E41F7AA5-9002-4D1C-B4CC-826A8D49E17B}" type="slidenum">
              <a:rPr lang="en-US" altLang="en-US"/>
              <a:pPr/>
              <a:t>‹#›</a:t>
            </a:fld>
            <a:endParaRPr lang="en-US" altLang="en-US"/>
          </a:p>
        </p:txBody>
      </p:sp>
    </p:spTree>
    <p:extLst>
      <p:ext uri="{BB962C8B-B14F-4D97-AF65-F5344CB8AC3E}">
        <p14:creationId xmlns:p14="http://schemas.microsoft.com/office/powerpoint/2010/main" val="127558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fld id="{B36278C4-C5B7-4797-85C1-1D83187A4ED9}" type="datetime1">
              <a:rPr lang="nl-NL" altLang="en-US"/>
              <a:pPr/>
              <a:t>20-5-2019</a:t>
            </a:fld>
            <a:endParaRPr lang="nl-NL" altLang="en-US"/>
          </a:p>
        </p:txBody>
      </p:sp>
      <p:sp>
        <p:nvSpPr>
          <p:cNvPr id="4" name="Rectangle 5"/>
          <p:cNvSpPr>
            <a:spLocks noGrp="1" noChangeArrowheads="1"/>
          </p:cNvSpPr>
          <p:nvPr>
            <p:ph type="ftr" sz="quarter" idx="11"/>
          </p:nvPr>
        </p:nvSpPr>
        <p:spPr>
          <a:ln/>
        </p:spPr>
        <p:txBody>
          <a:bodyPr/>
          <a:lstStyle>
            <a:lvl1pPr>
              <a:defRPr/>
            </a:lvl1pPr>
          </a:lstStyle>
          <a:p>
            <a:endParaRPr lang="nl-NL" altLang="en-US"/>
          </a:p>
        </p:txBody>
      </p:sp>
      <p:sp>
        <p:nvSpPr>
          <p:cNvPr id="5" name="Rectangle 6"/>
          <p:cNvSpPr>
            <a:spLocks noGrp="1" noChangeArrowheads="1"/>
          </p:cNvSpPr>
          <p:nvPr>
            <p:ph type="sldNum" sz="quarter" idx="12"/>
          </p:nvPr>
        </p:nvSpPr>
        <p:spPr>
          <a:ln/>
        </p:spPr>
        <p:txBody>
          <a:bodyPr/>
          <a:lstStyle>
            <a:lvl1pPr>
              <a:defRPr/>
            </a:lvl1pPr>
          </a:lstStyle>
          <a:p>
            <a:fld id="{C1130A47-430C-41E0-B8DA-7AAA77DBDC13}" type="slidenum">
              <a:rPr lang="en-US" altLang="en-US"/>
              <a:pPr/>
              <a:t>‹#›</a:t>
            </a:fld>
            <a:endParaRPr lang="en-US" altLang="en-US"/>
          </a:p>
        </p:txBody>
      </p:sp>
    </p:spTree>
    <p:extLst>
      <p:ext uri="{BB962C8B-B14F-4D97-AF65-F5344CB8AC3E}">
        <p14:creationId xmlns:p14="http://schemas.microsoft.com/office/powerpoint/2010/main" val="6214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A6B8F22-1D0B-4DCA-876E-A22013316B63}" type="datetime1">
              <a:rPr lang="nl-NL" altLang="en-US"/>
              <a:pPr/>
              <a:t>20-5-2019</a:t>
            </a:fld>
            <a:endParaRPr lang="nl-NL" altLang="en-US"/>
          </a:p>
        </p:txBody>
      </p:sp>
      <p:sp>
        <p:nvSpPr>
          <p:cNvPr id="3" name="Rectangle 5"/>
          <p:cNvSpPr>
            <a:spLocks noGrp="1" noChangeArrowheads="1"/>
          </p:cNvSpPr>
          <p:nvPr>
            <p:ph type="ftr" sz="quarter" idx="11"/>
          </p:nvPr>
        </p:nvSpPr>
        <p:spPr>
          <a:ln/>
        </p:spPr>
        <p:txBody>
          <a:bodyPr/>
          <a:lstStyle>
            <a:lvl1pPr>
              <a:defRPr/>
            </a:lvl1pPr>
          </a:lstStyle>
          <a:p>
            <a:endParaRPr lang="nl-NL" altLang="en-US"/>
          </a:p>
        </p:txBody>
      </p:sp>
      <p:sp>
        <p:nvSpPr>
          <p:cNvPr id="4" name="Rectangle 6"/>
          <p:cNvSpPr>
            <a:spLocks noGrp="1" noChangeArrowheads="1"/>
          </p:cNvSpPr>
          <p:nvPr>
            <p:ph type="sldNum" sz="quarter" idx="12"/>
          </p:nvPr>
        </p:nvSpPr>
        <p:spPr>
          <a:ln/>
        </p:spPr>
        <p:txBody>
          <a:bodyPr/>
          <a:lstStyle>
            <a:lvl1pPr>
              <a:defRPr/>
            </a:lvl1pPr>
          </a:lstStyle>
          <a:p>
            <a:fld id="{606DA515-D90E-4BAF-9F93-BB1231C2AB02}" type="slidenum">
              <a:rPr lang="en-US" altLang="en-US"/>
              <a:pPr/>
              <a:t>‹#›</a:t>
            </a:fld>
            <a:endParaRPr lang="en-US" altLang="en-US"/>
          </a:p>
        </p:txBody>
      </p:sp>
    </p:spTree>
    <p:extLst>
      <p:ext uri="{BB962C8B-B14F-4D97-AF65-F5344CB8AC3E}">
        <p14:creationId xmlns:p14="http://schemas.microsoft.com/office/powerpoint/2010/main" val="73506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22410A2-0ADF-400A-A5B9-8E7F0FEB34E6}" type="datetime1">
              <a:rPr lang="nl-NL" altLang="en-US"/>
              <a:pPr/>
              <a:t>20-5-2019</a:t>
            </a:fld>
            <a:endParaRPr lang="nl-NL" altLang="en-US"/>
          </a:p>
        </p:txBody>
      </p:sp>
      <p:sp>
        <p:nvSpPr>
          <p:cNvPr id="6" name="Rectangle 5"/>
          <p:cNvSpPr>
            <a:spLocks noGrp="1" noChangeArrowheads="1"/>
          </p:cNvSpPr>
          <p:nvPr>
            <p:ph type="ftr" sz="quarter" idx="11"/>
          </p:nvPr>
        </p:nvSpPr>
        <p:spPr>
          <a:ln/>
        </p:spPr>
        <p:txBody>
          <a:bodyPr/>
          <a:lstStyle>
            <a:lvl1pPr>
              <a:defRPr/>
            </a:lvl1pPr>
          </a:lstStyle>
          <a:p>
            <a:endParaRPr lang="nl-NL" altLang="en-US"/>
          </a:p>
        </p:txBody>
      </p:sp>
      <p:sp>
        <p:nvSpPr>
          <p:cNvPr id="7" name="Rectangle 6"/>
          <p:cNvSpPr>
            <a:spLocks noGrp="1" noChangeArrowheads="1"/>
          </p:cNvSpPr>
          <p:nvPr>
            <p:ph type="sldNum" sz="quarter" idx="12"/>
          </p:nvPr>
        </p:nvSpPr>
        <p:spPr>
          <a:ln/>
        </p:spPr>
        <p:txBody>
          <a:bodyPr/>
          <a:lstStyle>
            <a:lvl1pPr>
              <a:defRPr/>
            </a:lvl1pPr>
          </a:lstStyle>
          <a:p>
            <a:fld id="{5CDDAEEA-4757-4660-B14E-B980CD1D4C0B}" type="slidenum">
              <a:rPr lang="en-US" altLang="en-US"/>
              <a:pPr/>
              <a:t>‹#›</a:t>
            </a:fld>
            <a:endParaRPr lang="en-US" altLang="en-US"/>
          </a:p>
        </p:txBody>
      </p:sp>
    </p:spTree>
    <p:extLst>
      <p:ext uri="{BB962C8B-B14F-4D97-AF65-F5344CB8AC3E}">
        <p14:creationId xmlns:p14="http://schemas.microsoft.com/office/powerpoint/2010/main" val="3667814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6CF29D4-1624-4D39-9115-9CDBE5428DC7}" type="datetime1">
              <a:rPr lang="nl-NL" altLang="en-US"/>
              <a:pPr/>
              <a:t>20-5-2019</a:t>
            </a:fld>
            <a:endParaRPr lang="nl-NL" altLang="en-US"/>
          </a:p>
        </p:txBody>
      </p:sp>
      <p:sp>
        <p:nvSpPr>
          <p:cNvPr id="6" name="Rectangle 5"/>
          <p:cNvSpPr>
            <a:spLocks noGrp="1" noChangeArrowheads="1"/>
          </p:cNvSpPr>
          <p:nvPr>
            <p:ph type="ftr" sz="quarter" idx="11"/>
          </p:nvPr>
        </p:nvSpPr>
        <p:spPr>
          <a:ln/>
        </p:spPr>
        <p:txBody>
          <a:bodyPr/>
          <a:lstStyle>
            <a:lvl1pPr>
              <a:defRPr/>
            </a:lvl1pPr>
          </a:lstStyle>
          <a:p>
            <a:endParaRPr lang="nl-NL" altLang="en-US"/>
          </a:p>
        </p:txBody>
      </p:sp>
      <p:sp>
        <p:nvSpPr>
          <p:cNvPr id="7" name="Rectangle 6"/>
          <p:cNvSpPr>
            <a:spLocks noGrp="1" noChangeArrowheads="1"/>
          </p:cNvSpPr>
          <p:nvPr>
            <p:ph type="sldNum" sz="quarter" idx="12"/>
          </p:nvPr>
        </p:nvSpPr>
        <p:spPr>
          <a:ln/>
        </p:spPr>
        <p:txBody>
          <a:bodyPr/>
          <a:lstStyle>
            <a:lvl1pPr>
              <a:defRPr/>
            </a:lvl1pPr>
          </a:lstStyle>
          <a:p>
            <a:fld id="{2D29BC05-DEEA-4EBE-8CA1-48536537D583}" type="slidenum">
              <a:rPr lang="en-US" altLang="en-US"/>
              <a:pPr/>
              <a:t>‹#›</a:t>
            </a:fld>
            <a:endParaRPr lang="en-US" altLang="en-US"/>
          </a:p>
        </p:txBody>
      </p:sp>
    </p:spTree>
    <p:extLst>
      <p:ext uri="{BB962C8B-B14F-4D97-AF65-F5344CB8AC3E}">
        <p14:creationId xmlns:p14="http://schemas.microsoft.com/office/powerpoint/2010/main" val="389342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fld id="{40FB6782-42EF-4E78-94F8-80554C4B0199}" type="datetime1">
              <a:rPr lang="nl-NL" altLang="en-US"/>
              <a:pPr/>
              <a:t>20-5-2019</a:t>
            </a:fld>
            <a:endParaRPr lang="nl-NL"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nl-NL"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180E3071-A545-4459-B73C-5F30ED039A9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E3F07DA7-7892-40F6-928A-219B2A027FA7}" type="slidenum">
              <a:rPr lang="en-US" altLang="en-US" b="0"/>
              <a:pPr eaLnBrk="1" hangingPunct="1"/>
              <a:t>1</a:t>
            </a:fld>
            <a:endParaRPr lang="en-US" altLang="en-US" b="0"/>
          </a:p>
        </p:txBody>
      </p:sp>
      <p:sp>
        <p:nvSpPr>
          <p:cNvPr id="2052" name="Rectangle 2"/>
          <p:cNvSpPr txBox="1">
            <a:spLocks noChangeArrowheads="1"/>
          </p:cNvSpPr>
          <p:nvPr/>
        </p:nvSpPr>
        <p:spPr bwMode="auto">
          <a:xfrm>
            <a:off x="1177866" y="3855717"/>
            <a:ext cx="650081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4000" dirty="0">
                <a:solidFill>
                  <a:srgbClr val="00FFFF"/>
                </a:solidFill>
              </a:rPr>
              <a:t>Coaching Course</a:t>
            </a:r>
          </a:p>
          <a:p>
            <a:pPr algn="ctr" eaLnBrk="1" hangingPunct="1"/>
            <a:r>
              <a:rPr lang="zh-CN" altLang="en-GB" sz="4000" dirty="0">
                <a:solidFill>
                  <a:srgbClr val="00FFFF"/>
                </a:solidFill>
              </a:rPr>
              <a:t>教练员</a:t>
            </a:r>
            <a:r>
              <a:rPr lang="zh-CN" altLang="en-US" sz="4000" dirty="0">
                <a:solidFill>
                  <a:srgbClr val="00FFFF"/>
                </a:solidFill>
              </a:rPr>
              <a:t>培训课程</a:t>
            </a:r>
            <a:br>
              <a:rPr lang="en-GB" altLang="en-US" sz="4000" dirty="0">
                <a:solidFill>
                  <a:srgbClr val="FFFF00"/>
                </a:solidFill>
              </a:rPr>
            </a:br>
            <a:r>
              <a:rPr lang="en-GB" altLang="en-US" sz="4000" dirty="0">
                <a:solidFill>
                  <a:schemeClr val="bg1"/>
                </a:solidFill>
              </a:rPr>
              <a:t>Breathing</a:t>
            </a:r>
          </a:p>
          <a:p>
            <a:pPr algn="ctr" eaLnBrk="1" hangingPunct="1"/>
            <a:r>
              <a:rPr lang="zh-CN" altLang="en-GB" sz="4000" dirty="0">
                <a:solidFill>
                  <a:schemeClr val="bg1"/>
                </a:solidFill>
              </a:rPr>
              <a:t>呼吸</a:t>
            </a:r>
            <a:br>
              <a:rPr lang="en-GB" altLang="en-US" sz="2800" dirty="0">
                <a:solidFill>
                  <a:srgbClr val="00FFFF"/>
                </a:solidFill>
              </a:rPr>
            </a:br>
            <a:endParaRPr lang="en-GB" altLang="en-US" sz="2000" dirty="0">
              <a:solidFill>
                <a:schemeClr val="bg1"/>
              </a:solidFill>
            </a:endParaRPr>
          </a:p>
        </p:txBody>
      </p:sp>
      <p:sp>
        <p:nvSpPr>
          <p:cNvPr id="2053" name="Text Box 20"/>
          <p:cNvSpPr txBox="1">
            <a:spLocks noChangeArrowheads="1"/>
          </p:cNvSpPr>
          <p:nvPr/>
        </p:nvSpPr>
        <p:spPr bwMode="auto">
          <a:xfrm>
            <a:off x="5940425" y="6642100"/>
            <a:ext cx="3192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pic>
        <p:nvPicPr>
          <p:cNvPr id="6" name="Picture 4" descr="C:\Users\Administrator\Desktop\爱射箭LOGO-01.jpg"/>
          <p:cNvPicPr>
            <a:picLocks noChangeAspect="1" noChangeArrowheads="1"/>
          </p:cNvPicPr>
          <p:nvPr/>
        </p:nvPicPr>
        <p:blipFill>
          <a:blip r:embed="rId3" cstate="print"/>
          <a:srcRect/>
          <a:stretch>
            <a:fillRect/>
          </a:stretch>
        </p:blipFill>
        <p:spPr bwMode="auto">
          <a:xfrm>
            <a:off x="1533644" y="558478"/>
            <a:ext cx="6452888" cy="337405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Text Box 3"/>
          <p:cNvSpPr txBox="1">
            <a:spLocks noChangeArrowheads="1"/>
          </p:cNvSpPr>
          <p:nvPr/>
        </p:nvSpPr>
        <p:spPr bwMode="auto">
          <a:xfrm>
            <a:off x="214313" y="1214438"/>
            <a:ext cx="850106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buFontTx/>
              <a:buChar char="•"/>
            </a:pPr>
            <a:r>
              <a:rPr lang="en-GB" altLang="en-US" sz="2000" dirty="0">
                <a:solidFill>
                  <a:srgbClr val="FFFF00"/>
                </a:solidFill>
                <a:latin typeface="Verdana" pitchFamily="34" charset="0"/>
              </a:rPr>
              <a:t>For the main action: full draw, extension, aiming…</a:t>
            </a:r>
          </a:p>
          <a:p>
            <a:pPr eaLnBrk="1" hangingPunct="1"/>
            <a:r>
              <a:rPr lang="en-GB" altLang="en-US" sz="2000" dirty="0">
                <a:solidFill>
                  <a:srgbClr val="00FFFF"/>
                </a:solidFill>
                <a:latin typeface="Verdana" pitchFamily="34" charset="0"/>
              </a:rPr>
              <a:t>	</a:t>
            </a:r>
            <a:r>
              <a:rPr lang="en-GB" altLang="en-US" sz="2000" b="0" dirty="0">
                <a:solidFill>
                  <a:schemeClr val="bg1"/>
                </a:solidFill>
                <a:latin typeface="Verdana" pitchFamily="34" charset="0"/>
              </a:rPr>
              <a:t>A reserve of air in the lungs is necessary, but the lungs should not be filled up.</a:t>
            </a:r>
          </a:p>
          <a:p>
            <a:pPr marL="0" indent="0" eaLnBrk="1" hangingPunct="1"/>
            <a:r>
              <a:rPr lang="zh-CN" altLang="en-US" sz="2000" dirty="0">
                <a:solidFill>
                  <a:srgbClr val="FFFF00"/>
                </a:solidFill>
                <a:latin typeface="Verdana" pitchFamily="34" charset="0"/>
              </a:rPr>
              <a:t>   </a:t>
            </a:r>
            <a:r>
              <a:rPr lang="en-GB" altLang="en-US" sz="2000" dirty="0" err="1">
                <a:solidFill>
                  <a:srgbClr val="FFFF00"/>
                </a:solidFill>
                <a:latin typeface="Verdana" pitchFamily="34" charset="0"/>
              </a:rPr>
              <a:t>主要运动环节</a:t>
            </a:r>
            <a:r>
              <a:rPr lang="zh-CN" altLang="en-US" sz="2000" dirty="0">
                <a:solidFill>
                  <a:srgbClr val="FFFF00"/>
                </a:solidFill>
                <a:latin typeface="Verdana" pitchFamily="34" charset="0"/>
              </a:rPr>
              <a:t>：开满弓、继续用力、瞄准</a:t>
            </a:r>
            <a:r>
              <a:rPr lang="en-GB" altLang="en-US" sz="2000" dirty="0">
                <a:solidFill>
                  <a:srgbClr val="FFFF00"/>
                </a:solidFill>
                <a:latin typeface="Verdana" pitchFamily="34" charset="0"/>
              </a:rPr>
              <a:t>…</a:t>
            </a:r>
          </a:p>
          <a:p>
            <a:pPr eaLnBrk="1" hangingPunct="1"/>
            <a:r>
              <a:rPr lang="en-GB" altLang="en-US" sz="2000" dirty="0">
                <a:solidFill>
                  <a:srgbClr val="00FFFF"/>
                </a:solidFill>
                <a:latin typeface="Verdana" pitchFamily="34" charset="0"/>
              </a:rPr>
              <a:t>	</a:t>
            </a:r>
            <a:r>
              <a:rPr lang="en-GB" altLang="en-US" sz="2000" b="0" dirty="0" err="1">
                <a:solidFill>
                  <a:schemeClr val="bg1"/>
                </a:solidFill>
                <a:latin typeface="Verdana" pitchFamily="34" charset="0"/>
              </a:rPr>
              <a:t>肺部留有空气是必要的</a:t>
            </a:r>
            <a:r>
              <a:rPr lang="zh-CN" altLang="en-US" sz="2000" b="0" dirty="0">
                <a:solidFill>
                  <a:schemeClr val="bg1"/>
                </a:solidFill>
                <a:latin typeface="Verdana" pitchFamily="34" charset="0"/>
              </a:rPr>
              <a:t>，但不应被填满</a:t>
            </a:r>
            <a:r>
              <a:rPr lang="en-GB" altLang="en-US" sz="2000" b="0" dirty="0">
                <a:solidFill>
                  <a:schemeClr val="bg1"/>
                </a:solidFill>
                <a:latin typeface="Verdana" pitchFamily="34" charset="0"/>
              </a:rPr>
              <a:t>.</a:t>
            </a:r>
            <a:endParaRPr lang="en-GB" altLang="en-US" sz="2000" dirty="0">
              <a:solidFill>
                <a:srgbClr val="FFFF00"/>
              </a:solidFill>
              <a:latin typeface="Verdana" pitchFamily="34" charset="0"/>
            </a:endParaRPr>
          </a:p>
          <a:p>
            <a:pPr eaLnBrk="1" hangingPunct="1">
              <a:buFontTx/>
              <a:buChar char="•"/>
            </a:pPr>
            <a:r>
              <a:rPr lang="en-GB" altLang="en-US" sz="2000" dirty="0">
                <a:solidFill>
                  <a:srgbClr val="FFFF00"/>
                </a:solidFill>
                <a:latin typeface="Verdana" pitchFamily="34" charset="0"/>
              </a:rPr>
              <a:t>Hold, not blocked</a:t>
            </a:r>
          </a:p>
          <a:p>
            <a:pPr eaLnBrk="1" hangingPunct="1"/>
            <a:r>
              <a:rPr lang="en-GB" altLang="en-US" sz="2000" dirty="0">
                <a:solidFill>
                  <a:srgbClr val="FFFF00"/>
                </a:solidFill>
                <a:latin typeface="Verdana" pitchFamily="34" charset="0"/>
              </a:rPr>
              <a:t>	</a:t>
            </a:r>
            <a:r>
              <a:rPr lang="en-GB" altLang="en-US" sz="2000" b="0" dirty="0">
                <a:solidFill>
                  <a:schemeClr val="bg1"/>
                </a:solidFill>
                <a:latin typeface="Verdana" pitchFamily="34" charset="0"/>
              </a:rPr>
              <a:t>During the main action hold your breath with unlocked breathing pipe.</a:t>
            </a:r>
          </a:p>
          <a:p>
            <a:pPr marL="0" indent="0" eaLnBrk="1" hangingPunct="1"/>
            <a:r>
              <a:rPr lang="zh-CN" altLang="en-US" sz="2000" dirty="0">
                <a:solidFill>
                  <a:srgbClr val="FFFF00"/>
                </a:solidFill>
                <a:latin typeface="Verdana" pitchFamily="34" charset="0"/>
              </a:rPr>
              <a:t>   </a:t>
            </a:r>
            <a:r>
              <a:rPr lang="en-GB" altLang="en-US" sz="2000" dirty="0" err="1">
                <a:solidFill>
                  <a:srgbClr val="FFFF00"/>
                </a:solidFill>
                <a:latin typeface="Verdana" pitchFamily="34" charset="0"/>
              </a:rPr>
              <a:t>保持</a:t>
            </a:r>
            <a:r>
              <a:rPr lang="zh-CN" altLang="en-US" sz="2000" dirty="0">
                <a:solidFill>
                  <a:srgbClr val="FFFF00"/>
                </a:solidFill>
                <a:latin typeface="Verdana" pitchFamily="34" charset="0"/>
              </a:rPr>
              <a:t>，但不憋气</a:t>
            </a:r>
            <a:endParaRPr lang="en-US" altLang="zh-CN" sz="2000" dirty="0">
              <a:solidFill>
                <a:srgbClr val="FFFF00"/>
              </a:solidFill>
              <a:latin typeface="Verdana" pitchFamily="34" charset="0"/>
            </a:endParaRPr>
          </a:p>
          <a:p>
            <a:pPr marL="0" indent="0" eaLnBrk="1" hangingPunct="1"/>
            <a:r>
              <a:rPr lang="zh-CN" altLang="en-US" sz="2000" dirty="0">
                <a:solidFill>
                  <a:srgbClr val="FFFF00"/>
                </a:solidFill>
                <a:latin typeface="Verdana" pitchFamily="34" charset="0"/>
              </a:rPr>
              <a:t>   </a:t>
            </a:r>
            <a:r>
              <a:rPr lang="en-GB" altLang="en-US" sz="2000" b="0" dirty="0" err="1">
                <a:solidFill>
                  <a:schemeClr val="bg1"/>
                </a:solidFill>
                <a:latin typeface="Verdana" pitchFamily="34" charset="0"/>
              </a:rPr>
              <a:t>在主要动作环节中</a:t>
            </a:r>
            <a:r>
              <a:rPr lang="zh-CN" altLang="en-US" sz="2000" b="0" dirty="0">
                <a:solidFill>
                  <a:schemeClr val="bg1"/>
                </a:solidFill>
                <a:latin typeface="Verdana" pitchFamily="34" charset="0"/>
              </a:rPr>
              <a:t>，屏住呼吸但保持呼吸道顺畅</a:t>
            </a:r>
            <a:r>
              <a:rPr lang="en-GB" altLang="en-US" sz="2000" b="0" dirty="0">
                <a:solidFill>
                  <a:schemeClr val="bg1"/>
                </a:solidFill>
                <a:latin typeface="Verdana" pitchFamily="34" charset="0"/>
              </a:rPr>
              <a:t>.</a:t>
            </a:r>
          </a:p>
          <a:p>
            <a:pPr eaLnBrk="1" hangingPunct="1"/>
            <a:endParaRPr lang="en-GB" altLang="en-US" sz="2000" b="0" dirty="0">
              <a:solidFill>
                <a:schemeClr val="bg1"/>
              </a:solidFill>
              <a:latin typeface="Verdana" pitchFamily="34" charset="0"/>
            </a:endParaRPr>
          </a:p>
        </p:txBody>
      </p:sp>
      <p:sp>
        <p:nvSpPr>
          <p:cNvPr id="11267" name="Rectangle 6"/>
          <p:cNvSpPr>
            <a:spLocks noChangeArrowheads="1"/>
          </p:cNvSpPr>
          <p:nvPr/>
        </p:nvSpPr>
        <p:spPr bwMode="auto">
          <a:xfrm>
            <a:off x="2000250" y="631825"/>
            <a:ext cx="520858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800" dirty="0">
                <a:solidFill>
                  <a:srgbClr val="00FFFF"/>
                </a:solidFill>
                <a:latin typeface="Verdana" pitchFamily="34" charset="0"/>
              </a:rPr>
              <a:t>Breathing rules</a:t>
            </a:r>
            <a:r>
              <a:rPr lang="zh-CN" altLang="en-US" sz="2800" dirty="0">
                <a:solidFill>
                  <a:srgbClr val="00FFFF"/>
                </a:solidFill>
                <a:latin typeface="Verdana" pitchFamily="34" charset="0"/>
              </a:rPr>
              <a:t> 呼吸规律</a:t>
            </a:r>
            <a:endParaRPr lang="en-GB" altLang="en-US" sz="2800" dirty="0">
              <a:solidFill>
                <a:srgbClr val="00FFFF"/>
              </a:solidFill>
              <a:latin typeface="Verdana" pitchFamily="34" charset="0"/>
            </a:endParaRPr>
          </a:p>
        </p:txBody>
      </p:sp>
      <p:sp>
        <p:nvSpPr>
          <p:cNvPr id="11268"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a:t>
            </a:r>
            <a:r>
              <a:rPr lang="zh-CN" altLang="en-US" sz="2400" dirty="0">
                <a:solidFill>
                  <a:srgbClr val="0168AC"/>
                </a:solidFill>
                <a:latin typeface="Verdana" pitchFamily="34" charset="0"/>
              </a:rPr>
              <a:t> 呼吸</a:t>
            </a:r>
            <a:endParaRPr lang="en-GB" altLang="en-US" sz="2400" dirty="0">
              <a:solidFill>
                <a:srgbClr val="0168AC"/>
              </a:solidFill>
              <a:latin typeface="Verdana" pitchFamily="34" charset="0"/>
            </a:endParaRPr>
          </a:p>
        </p:txBody>
      </p:sp>
      <p:sp>
        <p:nvSpPr>
          <p:cNvPr id="9" name="TextBox 8"/>
          <p:cNvSpPr txBox="1">
            <a:spLocks noChangeArrowheads="1"/>
          </p:cNvSpPr>
          <p:nvPr/>
        </p:nvSpPr>
        <p:spPr bwMode="auto">
          <a:xfrm>
            <a:off x="214313" y="4559677"/>
            <a:ext cx="306228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buFontTx/>
              <a:buChar char="•"/>
            </a:pPr>
            <a:r>
              <a:rPr lang="en-GB" altLang="en-US" dirty="0">
                <a:solidFill>
                  <a:srgbClr val="FFFF00"/>
                </a:solidFill>
                <a:latin typeface="Verdana" pitchFamily="34" charset="0"/>
              </a:rPr>
              <a:t>Breathing during the follow-through</a:t>
            </a:r>
          </a:p>
          <a:p>
            <a:pPr eaLnBrk="1" hangingPunct="1"/>
            <a:r>
              <a:rPr lang="en-GB" altLang="en-US" dirty="0">
                <a:solidFill>
                  <a:srgbClr val="FFFF00"/>
                </a:solidFill>
                <a:latin typeface="Verdana" pitchFamily="34" charset="0"/>
              </a:rPr>
              <a:t>	</a:t>
            </a:r>
            <a:r>
              <a:rPr lang="en-GB" altLang="en-US" b="0" dirty="0">
                <a:solidFill>
                  <a:schemeClr val="bg1"/>
                </a:solidFill>
                <a:latin typeface="Verdana" pitchFamily="34" charset="0"/>
              </a:rPr>
              <a:t>Keep the same breathing motion while releasing</a:t>
            </a:r>
          </a:p>
          <a:p>
            <a:pPr marL="0" indent="0" eaLnBrk="1" hangingPunct="1"/>
            <a:r>
              <a:rPr lang="zh-CN" altLang="en-US" dirty="0">
                <a:solidFill>
                  <a:srgbClr val="FFFF00"/>
                </a:solidFill>
                <a:latin typeface="Verdana" pitchFamily="34" charset="0"/>
              </a:rPr>
              <a:t>    </a:t>
            </a:r>
            <a:r>
              <a:rPr lang="en-GB" altLang="en-US" dirty="0" err="1">
                <a:solidFill>
                  <a:srgbClr val="FFFF00"/>
                </a:solidFill>
                <a:latin typeface="Verdana" pitchFamily="34" charset="0"/>
              </a:rPr>
              <a:t>动作暂留时保持呼吸</a:t>
            </a:r>
            <a:r>
              <a:rPr lang="zh-CN" altLang="en-US" dirty="0">
                <a:solidFill>
                  <a:srgbClr val="FFFF00"/>
                </a:solidFill>
                <a:latin typeface="Verdana" pitchFamily="34" charset="0"/>
              </a:rPr>
              <a:t>             </a:t>
            </a:r>
            <a:endParaRPr lang="en-US" altLang="zh-CN" dirty="0">
              <a:solidFill>
                <a:srgbClr val="FFFF00"/>
              </a:solidFill>
              <a:latin typeface="Verdana" pitchFamily="34" charset="0"/>
            </a:endParaRPr>
          </a:p>
          <a:p>
            <a:pPr marL="0" indent="0" eaLnBrk="1" hangingPunct="1"/>
            <a:r>
              <a:rPr lang="zh-CN" altLang="en-US" b="0" dirty="0">
                <a:solidFill>
                  <a:srgbClr val="FFFF00"/>
                </a:solidFill>
                <a:latin typeface="Verdana" pitchFamily="34" charset="0"/>
              </a:rPr>
              <a:t> </a:t>
            </a:r>
            <a:r>
              <a:rPr lang="zh-CN" altLang="en-GB" b="0" dirty="0">
                <a:solidFill>
                  <a:schemeClr val="bg1"/>
                </a:solidFill>
                <a:latin typeface="Verdana" pitchFamily="34" charset="0"/>
              </a:rPr>
              <a:t>撒放</a:t>
            </a:r>
            <a:r>
              <a:rPr lang="en-GB" altLang="en-US" b="0" dirty="0" err="1">
                <a:solidFill>
                  <a:schemeClr val="bg1"/>
                </a:solidFill>
                <a:latin typeface="Verdana" pitchFamily="34" charset="0"/>
              </a:rPr>
              <a:t>时保持相同的呼吸运动</a:t>
            </a:r>
            <a:endParaRPr lang="en-GB" altLang="en-US" b="0" dirty="0">
              <a:solidFill>
                <a:srgbClr val="00FFFF"/>
              </a:solidFill>
              <a:latin typeface="Verdana" pitchFamily="34" charset="0"/>
            </a:endParaRPr>
          </a:p>
          <a:p>
            <a:pPr eaLnBrk="1" hangingPunct="1"/>
            <a:endParaRPr lang="en-GB" altLang="en-US" b="0" dirty="0">
              <a:solidFill>
                <a:srgbClr val="00FFFF"/>
              </a:solidFill>
              <a:latin typeface="Verdana" pitchFamily="34" charset="0"/>
            </a:endParaRPr>
          </a:p>
          <a:p>
            <a:pPr eaLnBrk="1" hangingPunct="1"/>
            <a:endParaRPr lang="en-GB" altLang="en-US" dirty="0"/>
          </a:p>
        </p:txBody>
      </p:sp>
      <p:sp>
        <p:nvSpPr>
          <p:cNvPr id="11273" name="Text Box 20"/>
          <p:cNvSpPr txBox="1">
            <a:spLocks noChangeArrowheads="1"/>
          </p:cNvSpPr>
          <p:nvPr/>
        </p:nvSpPr>
        <p:spPr bwMode="auto">
          <a:xfrm>
            <a:off x="5940425" y="6642100"/>
            <a:ext cx="3192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11274"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
        <p:nvSpPr>
          <p:cNvPr id="11275"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568C4DD3-DC4E-4AD4-8E6D-2F84BE4FE6D3}" type="slidenum">
              <a:rPr lang="en-US" altLang="en-US" b="0"/>
              <a:pPr eaLnBrk="1" hangingPunct="1"/>
              <a:t>10</a:t>
            </a:fld>
            <a:endParaRPr lang="en-US" altLang="en-US" b="0"/>
          </a:p>
        </p:txBody>
      </p:sp>
      <p:pic>
        <p:nvPicPr>
          <p:cNvPr id="11276" name="Picture 1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249285" y="3460750"/>
            <a:ext cx="5680402" cy="2835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 calcmode="lin" valueType="num">
                                      <p:cBhvr additive="base">
                                        <p:cTn id="7" dur="500" fill="hold"/>
                                        <p:tgtEl>
                                          <p:spTgt spid="234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44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4499">
                                            <p:txEl>
                                              <p:pRg st="1" end="1"/>
                                            </p:txEl>
                                          </p:spTgt>
                                        </p:tgtEl>
                                        <p:attrNameLst>
                                          <p:attrName>style.visibility</p:attrName>
                                        </p:attrNameLst>
                                      </p:cBhvr>
                                      <p:to>
                                        <p:strVal val="visible"/>
                                      </p:to>
                                    </p:set>
                                    <p:anim calcmode="lin" valueType="num">
                                      <p:cBhvr additive="base">
                                        <p:cTn id="11" dur="500" fill="hold"/>
                                        <p:tgtEl>
                                          <p:spTgt spid="2344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44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4499">
                                            <p:txEl>
                                              <p:pRg st="2" end="2"/>
                                            </p:txEl>
                                          </p:spTgt>
                                        </p:tgtEl>
                                        <p:attrNameLst>
                                          <p:attrName>style.visibility</p:attrName>
                                        </p:attrNameLst>
                                      </p:cBhvr>
                                      <p:to>
                                        <p:strVal val="visible"/>
                                      </p:to>
                                    </p:set>
                                    <p:anim calcmode="lin" valueType="num">
                                      <p:cBhvr additive="base">
                                        <p:cTn id="15" dur="500" fill="hold"/>
                                        <p:tgtEl>
                                          <p:spTgt spid="2344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44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4499">
                                            <p:txEl>
                                              <p:pRg st="3" end="3"/>
                                            </p:txEl>
                                          </p:spTgt>
                                        </p:tgtEl>
                                        <p:attrNameLst>
                                          <p:attrName>style.visibility</p:attrName>
                                        </p:attrNameLst>
                                      </p:cBhvr>
                                      <p:to>
                                        <p:strVal val="visible"/>
                                      </p:to>
                                    </p:set>
                                    <p:anim calcmode="lin" valueType="num">
                                      <p:cBhvr additive="base">
                                        <p:cTn id="19" dur="500" fill="hold"/>
                                        <p:tgtEl>
                                          <p:spTgt spid="2344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4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4499">
                                            <p:txEl>
                                              <p:pRg st="4" end="4"/>
                                            </p:txEl>
                                          </p:spTgt>
                                        </p:tgtEl>
                                        <p:attrNameLst>
                                          <p:attrName>style.visibility</p:attrName>
                                        </p:attrNameLst>
                                      </p:cBhvr>
                                      <p:to>
                                        <p:strVal val="visible"/>
                                      </p:to>
                                    </p:set>
                                    <p:anim calcmode="lin" valueType="num">
                                      <p:cBhvr additive="base">
                                        <p:cTn id="25" dur="500" fill="hold"/>
                                        <p:tgtEl>
                                          <p:spTgt spid="2344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4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4499">
                                            <p:txEl>
                                              <p:pRg st="5" end="5"/>
                                            </p:txEl>
                                          </p:spTgt>
                                        </p:tgtEl>
                                        <p:attrNameLst>
                                          <p:attrName>style.visibility</p:attrName>
                                        </p:attrNameLst>
                                      </p:cBhvr>
                                      <p:to>
                                        <p:strVal val="visible"/>
                                      </p:to>
                                    </p:set>
                                    <p:anim calcmode="lin" valueType="num">
                                      <p:cBhvr additive="base">
                                        <p:cTn id="31" dur="500" fill="hold"/>
                                        <p:tgtEl>
                                          <p:spTgt spid="2344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4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4499">
                                            <p:txEl>
                                              <p:pRg st="6" end="6"/>
                                            </p:txEl>
                                          </p:spTgt>
                                        </p:tgtEl>
                                        <p:attrNameLst>
                                          <p:attrName>style.visibility</p:attrName>
                                        </p:attrNameLst>
                                      </p:cBhvr>
                                      <p:to>
                                        <p:strVal val="visible"/>
                                      </p:to>
                                    </p:set>
                                    <p:anim calcmode="lin" valueType="num">
                                      <p:cBhvr additive="base">
                                        <p:cTn id="37" dur="500" fill="hold"/>
                                        <p:tgtEl>
                                          <p:spTgt spid="2344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44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4499">
                                            <p:txEl>
                                              <p:pRg st="7" end="7"/>
                                            </p:txEl>
                                          </p:spTgt>
                                        </p:tgtEl>
                                        <p:attrNameLst>
                                          <p:attrName>style.visibility</p:attrName>
                                        </p:attrNameLst>
                                      </p:cBhvr>
                                      <p:to>
                                        <p:strVal val="visible"/>
                                      </p:to>
                                    </p:set>
                                    <p:anim calcmode="lin" valueType="num">
                                      <p:cBhvr additive="base">
                                        <p:cTn id="43" dur="500" fill="hold"/>
                                        <p:tgtEl>
                                          <p:spTgt spid="23449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4499">
                                            <p:txEl>
                                              <p:pRg st="7" end="7"/>
                                            </p:txEl>
                                          </p:spTgt>
                                        </p:tgtEl>
                                        <p:attrNameLst>
                                          <p:attrName>ppt_y</p:attrName>
                                        </p:attrNameLst>
                                      </p:cBhvr>
                                      <p:tavLst>
                                        <p:tav tm="0">
                                          <p:val>
                                            <p:strVal val="1+#ppt_h/2"/>
                                          </p:val>
                                        </p:tav>
                                        <p:tav tm="100000">
                                          <p:val>
                                            <p:strVal val="#ppt_y"/>
                                          </p:val>
                                        </p:tav>
                                      </p:tavLst>
                                    </p:anim>
                                  </p:childTnLst>
                                </p:cTn>
                              </p:par>
                            </p:childTnLst>
                          </p:cTn>
                        </p:par>
                        <p:par>
                          <p:cTn id="45" fill="hold" nodeType="withGroup">
                            <p:stCondLst>
                              <p:cond delay="500"/>
                            </p:stCondLst>
                            <p:childTnLst>
                              <p:par>
                                <p:cTn id="46" presetID="2" presetClass="entr" presetSubtype="4" fill="hold" nodeType="after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 calcmode="lin" valueType="num">
                                      <p:cBhvr additive="base">
                                        <p:cTn id="4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
                                            <p:txEl>
                                              <p:pRg st="0" end="0"/>
                                            </p:txEl>
                                          </p:spTgt>
                                        </p:tgtEl>
                                        <p:attrNameLst>
                                          <p:attrName>ppt_y</p:attrName>
                                        </p:attrNameLst>
                                      </p:cBhvr>
                                      <p:tavLst>
                                        <p:tav tm="0">
                                          <p:val>
                                            <p:strVal val="1+#ppt_h/2"/>
                                          </p:val>
                                        </p:tav>
                                        <p:tav tm="100000">
                                          <p:val>
                                            <p:strVal val="#ppt_y"/>
                                          </p:val>
                                        </p:tav>
                                      </p:tavLst>
                                    </p:anim>
                                  </p:childTnLst>
                                </p:cTn>
                              </p:par>
                              <p:par>
                                <p:cTn id="50" presetID="55" presetClass="entr" presetSubtype="0" fill="hold" nodeType="withEffect">
                                  <p:stCondLst>
                                    <p:cond delay="0"/>
                                  </p:stCondLst>
                                  <p:childTnLst>
                                    <p:set>
                                      <p:cBhvr>
                                        <p:cTn id="51" dur="1" fill="hold">
                                          <p:stCondLst>
                                            <p:cond delay="0"/>
                                          </p:stCondLst>
                                        </p:cTn>
                                        <p:tgtEl>
                                          <p:spTgt spid="11276"/>
                                        </p:tgtEl>
                                        <p:attrNameLst>
                                          <p:attrName>style.visibility</p:attrName>
                                        </p:attrNameLst>
                                      </p:cBhvr>
                                      <p:to>
                                        <p:strVal val="visible"/>
                                      </p:to>
                                    </p:set>
                                    <p:anim calcmode="lin" valueType="num">
                                      <p:cBhvr>
                                        <p:cTn id="52" dur="1000" fill="hold"/>
                                        <p:tgtEl>
                                          <p:spTgt spid="11276"/>
                                        </p:tgtEl>
                                        <p:attrNameLst>
                                          <p:attrName>ppt_w</p:attrName>
                                        </p:attrNameLst>
                                      </p:cBhvr>
                                      <p:tavLst>
                                        <p:tav tm="0">
                                          <p:val>
                                            <p:strVal val="#ppt_w*0.70"/>
                                          </p:val>
                                        </p:tav>
                                        <p:tav tm="100000">
                                          <p:val>
                                            <p:strVal val="#ppt_w"/>
                                          </p:val>
                                        </p:tav>
                                      </p:tavLst>
                                    </p:anim>
                                    <p:anim calcmode="lin" valueType="num">
                                      <p:cBhvr>
                                        <p:cTn id="53" dur="1000" fill="hold"/>
                                        <p:tgtEl>
                                          <p:spTgt spid="11276"/>
                                        </p:tgtEl>
                                        <p:attrNameLst>
                                          <p:attrName>ppt_h</p:attrName>
                                        </p:attrNameLst>
                                      </p:cBhvr>
                                      <p:tavLst>
                                        <p:tav tm="0">
                                          <p:val>
                                            <p:strVal val="#ppt_h"/>
                                          </p:val>
                                        </p:tav>
                                        <p:tav tm="100000">
                                          <p:val>
                                            <p:strVal val="#ppt_h"/>
                                          </p:val>
                                        </p:tav>
                                      </p:tavLst>
                                    </p:anim>
                                    <p:animEffect transition="in" filter="fade">
                                      <p:cBhvr>
                                        <p:cTn id="54" dur="1000"/>
                                        <p:tgtEl>
                                          <p:spTgt spid="11276"/>
                                        </p:tgtEl>
                                      </p:cBhvr>
                                    </p:animEffect>
                                  </p:childTnLst>
                                </p:cTn>
                              </p:par>
                            </p:childTnLst>
                          </p:cTn>
                        </p:par>
                        <p:par>
                          <p:cTn id="55" fill="hold">
                            <p:stCondLst>
                              <p:cond delay="1500"/>
                            </p:stCondLst>
                            <p:childTnLst>
                              <p:par>
                                <p:cTn id="56" presetID="2" presetClass="entr" presetSubtype="4" fill="hold" nodeType="afterEffect">
                                  <p:stCondLst>
                                    <p:cond delay="0"/>
                                  </p:stCondLst>
                                  <p:childTnLst>
                                    <p:set>
                                      <p:cBhvr>
                                        <p:cTn id="57" dur="1" fill="hold">
                                          <p:stCondLst>
                                            <p:cond delay="0"/>
                                          </p:stCondLst>
                                        </p:cTn>
                                        <p:tgtEl>
                                          <p:spTgt spid="9">
                                            <p:txEl>
                                              <p:pRg st="1" end="1"/>
                                            </p:txEl>
                                          </p:spTgt>
                                        </p:tgtEl>
                                        <p:attrNameLst>
                                          <p:attrName>style.visibility</p:attrName>
                                        </p:attrNameLst>
                                      </p:cBhvr>
                                      <p:to>
                                        <p:strVal val="visible"/>
                                      </p:to>
                                    </p:set>
                                    <p:anim calcmode="lin" valueType="num">
                                      <p:cBhvr additive="base">
                                        <p:cTn id="5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60" fill="hold">
                            <p:stCondLst>
                              <p:cond delay="2000"/>
                            </p:stCondLst>
                            <p:childTnLst>
                              <p:par>
                                <p:cTn id="61" presetID="2" presetClass="entr" presetSubtype="4" fill="hold" nodeType="after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anim calcmode="lin" valueType="num">
                                      <p:cBhvr additive="base">
                                        <p:cTn id="6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65" fill="hold">
                            <p:stCondLst>
                              <p:cond delay="2500"/>
                            </p:stCondLst>
                            <p:childTnLst>
                              <p:par>
                                <p:cTn id="66" presetID="2" presetClass="entr" presetSubtype="4" fill="hold" nodeType="afterEffect">
                                  <p:stCondLst>
                                    <p:cond delay="0"/>
                                  </p:stCondLst>
                                  <p:childTnLst>
                                    <p:set>
                                      <p:cBhvr>
                                        <p:cTn id="67" dur="1" fill="hold">
                                          <p:stCondLst>
                                            <p:cond delay="0"/>
                                          </p:stCondLst>
                                        </p:cTn>
                                        <p:tgtEl>
                                          <p:spTgt spid="9">
                                            <p:txEl>
                                              <p:pRg st="3" end="3"/>
                                            </p:txEl>
                                          </p:spTgt>
                                        </p:tgtEl>
                                        <p:attrNameLst>
                                          <p:attrName>style.visibility</p:attrName>
                                        </p:attrNameLst>
                                      </p:cBhvr>
                                      <p:to>
                                        <p:strVal val="visible"/>
                                      </p:to>
                                    </p:set>
                                    <p:anim calcmode="lin" valueType="num">
                                      <p:cBhvr additive="base">
                                        <p:cTn id="6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제목 6"/>
          <p:cNvSpPr>
            <a:spLocks noGrp="1"/>
          </p:cNvSpPr>
          <p:nvPr>
            <p:ph type="title"/>
          </p:nvPr>
        </p:nvSpPr>
        <p:spPr>
          <a:xfrm>
            <a:off x="500063" y="571500"/>
            <a:ext cx="8186737" cy="1143000"/>
          </a:xfrm>
        </p:spPr>
        <p:txBody>
          <a:bodyPr/>
          <a:lstStyle/>
          <a:p>
            <a:r>
              <a:rPr lang="en-GB" altLang="ko-KR" sz="2200" b="1" dirty="0">
                <a:solidFill>
                  <a:srgbClr val="00FFFF"/>
                </a:solidFill>
                <a:latin typeface="Verdana" pitchFamily="34" charset="0"/>
                <a:ea typeface="굴림" pitchFamily="34" charset="-127"/>
              </a:rPr>
              <a:t>Breathing</a:t>
            </a:r>
            <a:r>
              <a:rPr lang="zh-CN" altLang="en-US" sz="2200" b="1" dirty="0">
                <a:solidFill>
                  <a:srgbClr val="00FFFF"/>
                </a:solidFill>
                <a:latin typeface="Verdana" pitchFamily="34" charset="0"/>
                <a:ea typeface="굴림" pitchFamily="34" charset="-127"/>
              </a:rPr>
              <a:t> 呼吸</a:t>
            </a:r>
            <a:endParaRPr lang="ko-KR" altLang="en-US" sz="2200" dirty="0">
              <a:solidFill>
                <a:srgbClr val="00FFFF"/>
              </a:solidFill>
              <a:latin typeface="Verdana" pitchFamily="34" charset="0"/>
              <a:ea typeface="굴림" pitchFamily="34" charset="-127"/>
            </a:endParaRPr>
          </a:p>
        </p:txBody>
      </p:sp>
      <p:pic>
        <p:nvPicPr>
          <p:cNvPr id="28675" name="내용 개체 틀 3" descr="C:\Documents and Settings\Administrator\My Documents\동원\IMG_0031.JPG"/>
          <p:cNvPicPr>
            <a:picLocks noGrp="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2938" y="1571625"/>
            <a:ext cx="3100387"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줄무늬가 있는 오른쪽 화살표 5"/>
          <p:cNvSpPr/>
          <p:nvPr/>
        </p:nvSpPr>
        <p:spPr bwMode="auto">
          <a:xfrm rot="10800000">
            <a:off x="2622550" y="2238375"/>
            <a:ext cx="642938" cy="357188"/>
          </a:xfrm>
          <a:prstGeom prst="stripedRightArrow">
            <a:avLst/>
          </a:prstGeom>
          <a:solidFill>
            <a:srgbClr val="00FFFF"/>
          </a:solidFill>
          <a:ln w="9525" cap="flat" cmpd="sng" algn="ctr">
            <a:solidFill>
              <a:schemeClr val="tx1"/>
            </a:solidFill>
            <a:prstDash val="solid"/>
            <a:round/>
            <a:headEnd type="none" w="med" len="med"/>
            <a:tailEnd type="none" w="med" len="med"/>
          </a:ln>
          <a:effectLst/>
        </p:spPr>
        <p:txBody>
          <a:bodyPr wrap="none" anchor="ctr"/>
          <a:lstStyle/>
          <a:p>
            <a:pPr algn="ctr" eaLnBrk="1" hangingPunct="1">
              <a:defRPr/>
            </a:pPr>
            <a:endParaRPr lang="ko-KR" altLang="en-US" b="0"/>
          </a:p>
        </p:txBody>
      </p:sp>
      <p:sp>
        <p:nvSpPr>
          <p:cNvPr id="28677" name="직사각형 6"/>
          <p:cNvSpPr>
            <a:spLocks noChangeArrowheads="1"/>
          </p:cNvSpPr>
          <p:nvPr/>
        </p:nvSpPr>
        <p:spPr bwMode="auto">
          <a:xfrm>
            <a:off x="2193925" y="2095500"/>
            <a:ext cx="71438" cy="571500"/>
          </a:xfrm>
          <a:prstGeom prst="rect">
            <a:avLst/>
          </a:prstGeom>
          <a:solidFill>
            <a:srgbClr val="FF0000"/>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ko-KR" altLang="en-US" sz="1800" b="0">
              <a:ea typeface="굴림" pitchFamily="34" charset="-127"/>
            </a:endParaRPr>
          </a:p>
        </p:txBody>
      </p:sp>
      <p:pic>
        <p:nvPicPr>
          <p:cNvPr id="28678" name="그림 7" descr="C:\Documents and Settings\Administrator\My Documents\동원\IMG_0032.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786313" y="3000375"/>
            <a:ext cx="3228975"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줄무늬가 있는 오른쪽 화살표 8"/>
          <p:cNvSpPr/>
          <p:nvPr/>
        </p:nvSpPr>
        <p:spPr bwMode="auto">
          <a:xfrm>
            <a:off x="5643563" y="3846513"/>
            <a:ext cx="642937" cy="357187"/>
          </a:xfrm>
          <a:prstGeom prst="stripedRightArrow">
            <a:avLst/>
          </a:prstGeom>
          <a:solidFill>
            <a:srgbClr val="00FFFF"/>
          </a:solidFill>
          <a:ln w="9525" cap="flat" cmpd="sng" algn="ctr">
            <a:solidFill>
              <a:schemeClr val="tx1"/>
            </a:solidFill>
            <a:prstDash val="solid"/>
            <a:round/>
            <a:headEnd type="none" w="med" len="med"/>
            <a:tailEnd type="none" w="med" len="med"/>
          </a:ln>
          <a:effectLst/>
        </p:spPr>
        <p:txBody>
          <a:bodyPr wrap="none" anchor="ctr"/>
          <a:lstStyle/>
          <a:p>
            <a:pPr algn="ctr" eaLnBrk="1" hangingPunct="1">
              <a:defRPr/>
            </a:pPr>
            <a:endParaRPr lang="ko-KR" altLang="en-US" b="0"/>
          </a:p>
        </p:txBody>
      </p:sp>
      <p:sp>
        <p:nvSpPr>
          <p:cNvPr id="28680" name="직사각형 9"/>
          <p:cNvSpPr>
            <a:spLocks noChangeArrowheads="1"/>
          </p:cNvSpPr>
          <p:nvPr/>
        </p:nvSpPr>
        <p:spPr bwMode="auto">
          <a:xfrm>
            <a:off x="6286500" y="3703638"/>
            <a:ext cx="71438" cy="571500"/>
          </a:xfrm>
          <a:prstGeom prst="rect">
            <a:avLst/>
          </a:prstGeom>
          <a:solidFill>
            <a:srgbClr val="FF0000"/>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ko-KR" altLang="en-US" sz="1800" b="0">
              <a:ea typeface="굴림" pitchFamily="34" charset="-127"/>
            </a:endParaRPr>
          </a:p>
        </p:txBody>
      </p:sp>
      <p:pic>
        <p:nvPicPr>
          <p:cNvPr id="28681" name="Picture 5"/>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1438" y="6402388"/>
            <a:ext cx="1835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Rectangle 7"/>
          <p:cNvSpPr>
            <a:spLocks noChangeArrowheads="1"/>
          </p:cNvSpPr>
          <p:nvPr/>
        </p:nvSpPr>
        <p:spPr bwMode="auto">
          <a:xfrm>
            <a:off x="785813" y="246063"/>
            <a:ext cx="7786687" cy="40481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CA" altLang="en-US" sz="2200" dirty="0">
                <a:solidFill>
                  <a:srgbClr val="0168AC"/>
                </a:solidFill>
                <a:latin typeface="Verdana" pitchFamily="34" charset="0"/>
              </a:rPr>
              <a:t>Period of production of the efforts</a:t>
            </a:r>
            <a:r>
              <a:rPr lang="zh-CN" altLang="en-US" sz="2200" dirty="0">
                <a:solidFill>
                  <a:srgbClr val="0168AC"/>
                </a:solidFill>
                <a:latin typeface="Verdana" pitchFamily="34" charset="0"/>
              </a:rPr>
              <a:t>力的产生阶段</a:t>
            </a:r>
            <a:endParaRPr lang="en-CA" altLang="en-US" sz="2200" dirty="0">
              <a:solidFill>
                <a:srgbClr val="0168AC"/>
              </a:solidFill>
              <a:latin typeface="Verdana" pitchFamily="34" charset="0"/>
            </a:endParaRPr>
          </a:p>
        </p:txBody>
      </p:sp>
      <p:sp>
        <p:nvSpPr>
          <p:cNvPr id="14" name="TextBox 13"/>
          <p:cNvSpPr txBox="1">
            <a:spLocks noChangeArrowheads="1"/>
          </p:cNvSpPr>
          <p:nvPr/>
        </p:nvSpPr>
        <p:spPr bwMode="auto">
          <a:xfrm>
            <a:off x="1247775" y="3886200"/>
            <a:ext cx="1847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2200" b="0" dirty="0">
                <a:solidFill>
                  <a:srgbClr val="FFFF00"/>
                </a:solidFill>
                <a:latin typeface="Verdana" pitchFamily="34" charset="0"/>
              </a:rPr>
              <a:t>Breath in</a:t>
            </a:r>
          </a:p>
          <a:p>
            <a:pPr algn="ctr" eaLnBrk="1" hangingPunct="1">
              <a:spcBef>
                <a:spcPct val="0"/>
              </a:spcBef>
              <a:buFontTx/>
              <a:buNone/>
            </a:pPr>
            <a:r>
              <a:rPr lang="zh-CN" altLang="en-GB" sz="2200" b="0" dirty="0">
                <a:solidFill>
                  <a:srgbClr val="FFFF00"/>
                </a:solidFill>
                <a:latin typeface="Verdana" pitchFamily="34" charset="0"/>
              </a:rPr>
              <a:t>吸气</a:t>
            </a:r>
            <a:endParaRPr lang="en-GB" altLang="en-US" sz="2200" b="0" dirty="0">
              <a:solidFill>
                <a:srgbClr val="FFFF00"/>
              </a:solidFill>
              <a:latin typeface="Verdana" pitchFamily="34" charset="0"/>
            </a:endParaRPr>
          </a:p>
        </p:txBody>
      </p:sp>
      <p:sp>
        <p:nvSpPr>
          <p:cNvPr id="16" name="TextBox 15"/>
          <p:cNvSpPr txBox="1">
            <a:spLocks noChangeArrowheads="1"/>
          </p:cNvSpPr>
          <p:nvPr/>
        </p:nvSpPr>
        <p:spPr bwMode="auto">
          <a:xfrm>
            <a:off x="4833938" y="5276850"/>
            <a:ext cx="31115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2200" b="0" dirty="0">
                <a:solidFill>
                  <a:srgbClr val="FFFF00"/>
                </a:solidFill>
                <a:latin typeface="Verdana" pitchFamily="34" charset="0"/>
              </a:rPr>
              <a:t>Partial breath out, then hold the breath</a:t>
            </a:r>
          </a:p>
          <a:p>
            <a:pPr algn="ctr" eaLnBrk="1" hangingPunct="1">
              <a:spcBef>
                <a:spcPct val="0"/>
              </a:spcBef>
              <a:buFontTx/>
              <a:buNone/>
            </a:pPr>
            <a:r>
              <a:rPr lang="zh-CN" altLang="en-GB" sz="2200" b="0" dirty="0">
                <a:solidFill>
                  <a:srgbClr val="FFFF00"/>
                </a:solidFill>
                <a:latin typeface="Verdana" pitchFamily="34" charset="0"/>
              </a:rPr>
              <a:t>呼出</a:t>
            </a:r>
            <a:r>
              <a:rPr lang="zh-CN" altLang="en-US" sz="2200" b="0" dirty="0">
                <a:solidFill>
                  <a:srgbClr val="FFFF00"/>
                </a:solidFill>
                <a:latin typeface="Verdana" pitchFamily="34" charset="0"/>
              </a:rPr>
              <a:t>部分气体，</a:t>
            </a:r>
            <a:endParaRPr lang="en-US" altLang="zh-CN" sz="2200" b="0" dirty="0">
              <a:solidFill>
                <a:srgbClr val="FFFF00"/>
              </a:solidFill>
              <a:latin typeface="Verdana" pitchFamily="34" charset="0"/>
            </a:endParaRPr>
          </a:p>
          <a:p>
            <a:pPr algn="ctr" eaLnBrk="1" hangingPunct="1">
              <a:spcBef>
                <a:spcPct val="0"/>
              </a:spcBef>
              <a:buFontTx/>
              <a:buNone/>
            </a:pPr>
            <a:r>
              <a:rPr lang="zh-CN" altLang="en-US" sz="2200" b="0" dirty="0">
                <a:solidFill>
                  <a:srgbClr val="FFFF00"/>
                </a:solidFill>
                <a:latin typeface="Verdana" pitchFamily="34" charset="0"/>
              </a:rPr>
              <a:t>然后保持呼吸</a:t>
            </a:r>
            <a:endParaRPr lang="en-GB" altLang="en-US" sz="2200" b="0" dirty="0">
              <a:solidFill>
                <a:srgbClr val="FFFF00"/>
              </a:solidFill>
              <a:latin typeface="Verdana" pitchFamily="34" charset="0"/>
            </a:endParaRPr>
          </a:p>
          <a:p>
            <a:pPr algn="ctr" eaLnBrk="1" hangingPunct="1">
              <a:spcBef>
                <a:spcPct val="0"/>
              </a:spcBef>
              <a:buFontTx/>
              <a:buNone/>
            </a:pPr>
            <a:endParaRPr lang="en-GB" altLang="en-US" sz="2200" b="0" dirty="0">
              <a:solidFill>
                <a:srgbClr val="FFFF00"/>
              </a:solidFill>
              <a:latin typeface="Verdana" pitchFamily="34" charset="0"/>
            </a:endParaRPr>
          </a:p>
        </p:txBody>
      </p:sp>
      <p:sp>
        <p:nvSpPr>
          <p:cNvPr id="28687" name="Rectangle 11"/>
          <p:cNvSpPr>
            <a:spLocks noChangeArrowheads="1"/>
          </p:cNvSpPr>
          <p:nvPr/>
        </p:nvSpPr>
        <p:spPr bwMode="auto">
          <a:xfrm>
            <a:off x="1116013" y="0"/>
            <a:ext cx="576262" cy="188913"/>
          </a:xfrm>
          <a:prstGeom prst="rect">
            <a:avLst/>
          </a:prstGeom>
          <a:solidFill>
            <a:srgbClr val="0000CC"/>
          </a:solidFill>
          <a:ln w="9525" algn="ctr">
            <a:solidFill>
              <a:schemeClr val="bg1"/>
            </a:solidFill>
            <a:round/>
            <a:headEnd/>
            <a:tailEnd/>
          </a:ln>
        </p:spPr>
        <p:txBody>
          <a:bodyPr wrap="none"/>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nl-NL" altLang="en-US" sz="1800"/>
          </a:p>
        </p:txBody>
      </p:sp>
      <p:sp>
        <p:nvSpPr>
          <p:cNvPr id="28688" name="Text Box 20"/>
          <p:cNvSpPr txBox="1">
            <a:spLocks noChangeArrowheads="1"/>
          </p:cNvSpPr>
          <p:nvPr/>
        </p:nvSpPr>
        <p:spPr bwMode="auto">
          <a:xfrm>
            <a:off x="5534025" y="6654800"/>
            <a:ext cx="3597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700">
                <a:solidFill>
                  <a:schemeClr val="bg1"/>
                </a:solidFill>
                <a:latin typeface="Verdana" pitchFamily="34" charset="0"/>
              </a:rPr>
              <a:t>Pascal Colmaire – World Archery Development &amp; Education Director</a:t>
            </a:r>
          </a:p>
        </p:txBody>
      </p:sp>
    </p:spTree>
    <p:extLst>
      <p:ext uri="{BB962C8B-B14F-4D97-AF65-F5344CB8AC3E}">
        <p14:creationId xmlns:p14="http://schemas.microsoft.com/office/powerpoint/2010/main" val="4286187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297325" y="4415741"/>
            <a:ext cx="8643938" cy="2208213"/>
          </a:xfrm>
        </p:spPr>
        <p:txBody>
          <a:bodyPr/>
          <a:lstStyle/>
          <a:p>
            <a:pPr eaLnBrk="1" hangingPunct="1">
              <a:lnSpc>
                <a:spcPct val="65000"/>
              </a:lnSpc>
            </a:pPr>
            <a:r>
              <a:rPr lang="en-GB" altLang="ja-JP" sz="4000" dirty="0">
                <a:solidFill>
                  <a:srgbClr val="FFFFFF"/>
                </a:solidFill>
                <a:latin typeface="Verdana" pitchFamily="34" charset="0"/>
                <a:ea typeface="ＭＳ Ｐゴシック" pitchFamily="34" charset="-128"/>
              </a:rPr>
              <a:t>Thank you… </a:t>
            </a:r>
            <a:r>
              <a:rPr lang="zh-CN" altLang="en-GB" sz="4000" dirty="0">
                <a:solidFill>
                  <a:srgbClr val="FFFFFF"/>
                </a:solidFill>
                <a:latin typeface="Verdana" pitchFamily="34" charset="0"/>
                <a:ea typeface="ＭＳ Ｐゴシック" pitchFamily="34" charset="-128"/>
              </a:rPr>
              <a:t>谢谢</a:t>
            </a:r>
            <a:br>
              <a:rPr lang="en-GB" altLang="ja-JP" sz="4000" dirty="0">
                <a:solidFill>
                  <a:srgbClr val="FFFFFF"/>
                </a:solidFill>
                <a:latin typeface="Verdana" pitchFamily="34" charset="0"/>
                <a:ea typeface="ＭＳ Ｐゴシック" pitchFamily="34" charset="-128"/>
              </a:rPr>
            </a:br>
            <a:br>
              <a:rPr lang="en-GB" altLang="ja-JP" sz="4000" dirty="0">
                <a:solidFill>
                  <a:srgbClr val="FFFFFF"/>
                </a:solidFill>
                <a:latin typeface="Verdana" pitchFamily="34" charset="0"/>
                <a:ea typeface="ＭＳ Ｐゴシック" pitchFamily="34" charset="-128"/>
              </a:rPr>
            </a:br>
            <a:r>
              <a:rPr lang="en-GB" altLang="ja-JP" sz="4000" dirty="0">
                <a:solidFill>
                  <a:srgbClr val="FFFFFF"/>
                </a:solidFill>
                <a:latin typeface="Verdana" pitchFamily="34" charset="0"/>
                <a:ea typeface="ＭＳ Ｐゴシック" pitchFamily="34" charset="-128"/>
              </a:rPr>
              <a:t>Ready to answer your questions!</a:t>
            </a:r>
            <a:br>
              <a:rPr lang="en-GB" altLang="ja-JP" sz="4000" dirty="0">
                <a:solidFill>
                  <a:srgbClr val="FFFFFF"/>
                </a:solidFill>
                <a:latin typeface="Verdana" pitchFamily="34" charset="0"/>
                <a:ea typeface="ＭＳ Ｐゴシック" pitchFamily="34" charset="-128"/>
              </a:rPr>
            </a:br>
            <a:br>
              <a:rPr lang="en-GB" altLang="ja-JP" sz="4000" dirty="0">
                <a:solidFill>
                  <a:srgbClr val="FFFFFF"/>
                </a:solidFill>
                <a:latin typeface="Verdana" pitchFamily="34" charset="0"/>
                <a:ea typeface="ＭＳ Ｐゴシック" pitchFamily="34" charset="-128"/>
              </a:rPr>
            </a:br>
            <a:r>
              <a:rPr lang="zh-CN" altLang="en-GB" sz="4000" dirty="0">
                <a:solidFill>
                  <a:srgbClr val="FFFFFF"/>
                </a:solidFill>
                <a:latin typeface="Verdana" pitchFamily="34" charset="0"/>
                <a:ea typeface="ＭＳ Ｐゴシック" pitchFamily="34" charset="-128"/>
              </a:rPr>
              <a:t>请</a:t>
            </a:r>
            <a:r>
              <a:rPr lang="zh-CN" altLang="en-US" sz="4000" dirty="0">
                <a:solidFill>
                  <a:srgbClr val="FFFFFF"/>
                </a:solidFill>
                <a:latin typeface="Verdana" pitchFamily="34" charset="0"/>
                <a:ea typeface="ＭＳ Ｐゴシック" pitchFamily="34" charset="-128"/>
              </a:rPr>
              <a:t>你们自由提问！</a:t>
            </a:r>
            <a:endParaRPr lang="en-GB" altLang="en-US" sz="4000" b="1" dirty="0">
              <a:solidFill>
                <a:srgbClr val="FFFFFF"/>
              </a:solidFill>
              <a:latin typeface="Verdana" pitchFamily="34" charset="0"/>
            </a:endParaRPr>
          </a:p>
        </p:txBody>
      </p:sp>
      <p:sp>
        <p:nvSpPr>
          <p:cNvPr id="12293" name="Text Box 20"/>
          <p:cNvSpPr txBox="1">
            <a:spLocks noChangeArrowheads="1"/>
          </p:cNvSpPr>
          <p:nvPr/>
        </p:nvSpPr>
        <p:spPr bwMode="auto">
          <a:xfrm>
            <a:off x="5940425" y="6642100"/>
            <a:ext cx="3192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41B9BD7E-782E-44B8-9508-305144D378DB}" type="slidenum">
              <a:rPr lang="en-US" altLang="en-US" b="0"/>
              <a:pPr eaLnBrk="1" hangingPunct="1"/>
              <a:t>12</a:t>
            </a:fld>
            <a:endParaRPr lang="en-US" altLang="en-US" b="0"/>
          </a:p>
        </p:txBody>
      </p:sp>
      <p:pic>
        <p:nvPicPr>
          <p:cNvPr id="8" name="Picture 4" descr="C:\Users\Administrator\Desktop\爱射箭LOGO-01.jpg"/>
          <p:cNvPicPr>
            <a:picLocks noChangeAspect="1" noChangeArrowheads="1"/>
          </p:cNvPicPr>
          <p:nvPr/>
        </p:nvPicPr>
        <p:blipFill>
          <a:blip r:embed="rId3" cstate="print"/>
          <a:srcRect/>
          <a:stretch>
            <a:fillRect/>
          </a:stretch>
        </p:blipFill>
        <p:spPr bwMode="auto">
          <a:xfrm>
            <a:off x="988154" y="370390"/>
            <a:ext cx="7177786" cy="375309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7D85A114-48ED-468E-BFCB-9AC5784DD4C6}" type="slidenum">
              <a:rPr lang="en-US" altLang="en-US" b="0"/>
              <a:pPr eaLnBrk="1" hangingPunct="1"/>
              <a:t>2</a:t>
            </a:fld>
            <a:endParaRPr lang="en-US" altLang="en-US" b="0"/>
          </a:p>
        </p:txBody>
      </p:sp>
      <p:sp>
        <p:nvSpPr>
          <p:cNvPr id="224265" name="Text Box 9"/>
          <p:cNvSpPr txBox="1">
            <a:spLocks noChangeArrowheads="1"/>
          </p:cNvSpPr>
          <p:nvPr/>
        </p:nvSpPr>
        <p:spPr bwMode="auto">
          <a:xfrm>
            <a:off x="401637" y="1016000"/>
            <a:ext cx="7991475"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2000" dirty="0">
                <a:solidFill>
                  <a:srgbClr val="FFFF00"/>
                </a:solidFill>
                <a:latin typeface="Verdana" pitchFamily="34" charset="0"/>
              </a:rPr>
              <a:t>Concentration</a:t>
            </a:r>
            <a:r>
              <a:rPr lang="zh-CN" altLang="en-US" sz="2000" dirty="0">
                <a:solidFill>
                  <a:srgbClr val="FFFF00"/>
                </a:solidFill>
                <a:latin typeface="Verdana" pitchFamily="34" charset="0"/>
              </a:rPr>
              <a:t> 专注</a:t>
            </a:r>
            <a:endParaRPr lang="en-GB" altLang="en-US" sz="2000" dirty="0">
              <a:solidFill>
                <a:srgbClr val="FFFF00"/>
              </a:solidFill>
              <a:latin typeface="Verdana" pitchFamily="34" charset="0"/>
            </a:endParaRPr>
          </a:p>
          <a:p>
            <a:pPr eaLnBrk="1" hangingPunct="1"/>
            <a:r>
              <a:rPr lang="en-GB" altLang="en-US" sz="2000" b="0" dirty="0">
                <a:solidFill>
                  <a:schemeClr val="bg1"/>
                </a:solidFill>
                <a:latin typeface="Verdana" pitchFamily="34" charset="0"/>
              </a:rPr>
              <a:t>Help to be “here &amp; now” on the task at hand</a:t>
            </a:r>
          </a:p>
          <a:p>
            <a:pPr eaLnBrk="1" hangingPunct="1"/>
            <a:r>
              <a:rPr lang="en-GB" altLang="en-US" sz="2000" b="0" dirty="0" err="1">
                <a:solidFill>
                  <a:schemeClr val="bg1"/>
                </a:solidFill>
                <a:latin typeface="Verdana" pitchFamily="34" charset="0"/>
              </a:rPr>
              <a:t>有助于专注正在进行的任务</a:t>
            </a:r>
            <a:endParaRPr lang="en-GB" altLang="en-US" sz="2000" b="0" dirty="0">
              <a:solidFill>
                <a:schemeClr val="bg1"/>
              </a:solidFill>
              <a:latin typeface="Verdana" pitchFamily="34" charset="0"/>
            </a:endParaRPr>
          </a:p>
          <a:p>
            <a:pPr eaLnBrk="1" hangingPunct="1"/>
            <a:endParaRPr lang="en-GB" altLang="en-US" sz="2000" dirty="0">
              <a:solidFill>
                <a:schemeClr val="bg1"/>
              </a:solidFill>
              <a:latin typeface="Verdana" pitchFamily="34" charset="0"/>
            </a:endParaRPr>
          </a:p>
          <a:p>
            <a:pPr eaLnBrk="1" hangingPunct="1"/>
            <a:r>
              <a:rPr lang="en-GB" altLang="en-US" sz="2000" dirty="0">
                <a:solidFill>
                  <a:srgbClr val="FFFF00"/>
                </a:solidFill>
                <a:latin typeface="Verdana" pitchFamily="34" charset="0"/>
              </a:rPr>
              <a:t>Attention</a:t>
            </a:r>
            <a:r>
              <a:rPr lang="zh-CN" altLang="en-US" sz="2000" dirty="0">
                <a:solidFill>
                  <a:srgbClr val="FFFF00"/>
                </a:solidFill>
                <a:latin typeface="Verdana" pitchFamily="34" charset="0"/>
              </a:rPr>
              <a:t> 注意</a:t>
            </a:r>
            <a:endParaRPr lang="en-GB" altLang="en-US" sz="2000" dirty="0">
              <a:solidFill>
                <a:srgbClr val="FFFF00"/>
              </a:solidFill>
              <a:latin typeface="Verdana" pitchFamily="34" charset="0"/>
            </a:endParaRPr>
          </a:p>
          <a:p>
            <a:pPr eaLnBrk="1" hangingPunct="1"/>
            <a:r>
              <a:rPr lang="en-GB" altLang="en-US" sz="2000" b="0" dirty="0">
                <a:solidFill>
                  <a:schemeClr val="bg1"/>
                </a:solidFill>
                <a:latin typeface="Verdana" pitchFamily="34" charset="0"/>
              </a:rPr>
              <a:t>Facilitate the internal mode</a:t>
            </a:r>
            <a:r>
              <a:rPr lang="zh-CN" altLang="en-US" sz="2000" b="0" dirty="0">
                <a:solidFill>
                  <a:schemeClr val="bg1"/>
                </a:solidFill>
                <a:latin typeface="Verdana" pitchFamily="34" charset="0"/>
              </a:rPr>
              <a:t> </a:t>
            </a:r>
            <a:r>
              <a:rPr lang="en-GB" altLang="en-US" sz="2000" b="0" dirty="0" err="1">
                <a:solidFill>
                  <a:schemeClr val="bg1"/>
                </a:solidFill>
                <a:latin typeface="Verdana" pitchFamily="34" charset="0"/>
              </a:rPr>
              <a:t>便于内部模式</a:t>
            </a:r>
            <a:endParaRPr lang="en-GB" altLang="en-US" sz="2000" b="0" dirty="0">
              <a:solidFill>
                <a:schemeClr val="bg1"/>
              </a:solidFill>
              <a:latin typeface="Verdana" pitchFamily="34" charset="0"/>
            </a:endParaRPr>
          </a:p>
          <a:p>
            <a:pPr eaLnBrk="1" hangingPunct="1"/>
            <a:endParaRPr lang="en-GB" altLang="en-US" sz="2000" dirty="0">
              <a:solidFill>
                <a:schemeClr val="bg1"/>
              </a:solidFill>
              <a:latin typeface="Verdana" pitchFamily="34" charset="0"/>
            </a:endParaRPr>
          </a:p>
          <a:p>
            <a:pPr eaLnBrk="1" hangingPunct="1"/>
            <a:r>
              <a:rPr lang="en-GB" altLang="en-US" sz="2000" dirty="0">
                <a:solidFill>
                  <a:srgbClr val="FFFF00"/>
                </a:solidFill>
                <a:latin typeface="Verdana" pitchFamily="34" charset="0"/>
              </a:rPr>
              <a:t>Relaxation</a:t>
            </a:r>
            <a:r>
              <a:rPr lang="zh-CN" altLang="en-US" sz="2000" dirty="0">
                <a:solidFill>
                  <a:srgbClr val="FFFF00"/>
                </a:solidFill>
                <a:latin typeface="Verdana" pitchFamily="34" charset="0"/>
              </a:rPr>
              <a:t> 放松</a:t>
            </a:r>
            <a:endParaRPr lang="en-GB" altLang="en-US" sz="2000" dirty="0">
              <a:solidFill>
                <a:srgbClr val="FFFF00"/>
              </a:solidFill>
              <a:latin typeface="Verdana" pitchFamily="34" charset="0"/>
            </a:endParaRPr>
          </a:p>
          <a:p>
            <a:pPr eaLnBrk="1" hangingPunct="1"/>
            <a:r>
              <a:rPr lang="en-GB" altLang="en-US" sz="2000" b="0" dirty="0">
                <a:solidFill>
                  <a:schemeClr val="bg1"/>
                </a:solidFill>
                <a:latin typeface="Verdana" pitchFamily="34" charset="0"/>
              </a:rPr>
              <a:t>Regulate the internal stress</a:t>
            </a:r>
            <a:r>
              <a:rPr lang="zh-CN" altLang="en-US" sz="2000" b="0" dirty="0">
                <a:solidFill>
                  <a:schemeClr val="bg1"/>
                </a:solidFill>
                <a:latin typeface="Verdana" pitchFamily="34" charset="0"/>
              </a:rPr>
              <a:t> </a:t>
            </a:r>
            <a:r>
              <a:rPr lang="en-GB" altLang="en-US" sz="2000" b="0" dirty="0" err="1">
                <a:solidFill>
                  <a:schemeClr val="bg1"/>
                </a:solidFill>
                <a:latin typeface="Verdana" pitchFamily="34" charset="0"/>
              </a:rPr>
              <a:t>调节内部压力</a:t>
            </a:r>
            <a:endParaRPr lang="en-GB" altLang="en-US" sz="2000" b="0" dirty="0">
              <a:solidFill>
                <a:schemeClr val="bg1"/>
              </a:solidFill>
              <a:latin typeface="Verdana" pitchFamily="34" charset="0"/>
            </a:endParaRPr>
          </a:p>
          <a:p>
            <a:pPr eaLnBrk="1" hangingPunct="1"/>
            <a:endParaRPr lang="en-GB" altLang="en-US" sz="2000" dirty="0">
              <a:solidFill>
                <a:schemeClr val="bg1"/>
              </a:solidFill>
              <a:latin typeface="Verdana" pitchFamily="34" charset="0"/>
            </a:endParaRPr>
          </a:p>
          <a:p>
            <a:pPr eaLnBrk="1" hangingPunct="1"/>
            <a:r>
              <a:rPr lang="en-GB" altLang="en-US" sz="2000" dirty="0">
                <a:solidFill>
                  <a:srgbClr val="FFFF00"/>
                </a:solidFill>
                <a:latin typeface="Verdana" pitchFamily="34" charset="0"/>
              </a:rPr>
              <a:t>Rhythm</a:t>
            </a:r>
            <a:r>
              <a:rPr lang="zh-CN" altLang="en-US" sz="2000" dirty="0">
                <a:solidFill>
                  <a:srgbClr val="FFFF00"/>
                </a:solidFill>
                <a:latin typeface="Verdana" pitchFamily="34" charset="0"/>
              </a:rPr>
              <a:t> 节奏</a:t>
            </a:r>
            <a:endParaRPr lang="en-GB" altLang="en-US" sz="2000" dirty="0">
              <a:solidFill>
                <a:srgbClr val="FFFF00"/>
              </a:solidFill>
              <a:latin typeface="Verdana" pitchFamily="34" charset="0"/>
            </a:endParaRPr>
          </a:p>
          <a:p>
            <a:pPr eaLnBrk="1" hangingPunct="1"/>
            <a:r>
              <a:rPr lang="en-GB" altLang="en-US" sz="2000" b="0" dirty="0">
                <a:solidFill>
                  <a:schemeClr val="bg1"/>
                </a:solidFill>
                <a:latin typeface="Verdana" pitchFamily="34" charset="0"/>
              </a:rPr>
              <a:t>Pace the action</a:t>
            </a:r>
            <a:r>
              <a:rPr lang="zh-CN" altLang="en-US" sz="2000" b="0" dirty="0">
                <a:solidFill>
                  <a:schemeClr val="bg1"/>
                </a:solidFill>
                <a:latin typeface="Verdana" pitchFamily="34" charset="0"/>
              </a:rPr>
              <a:t> 加快动作速度</a:t>
            </a:r>
            <a:endParaRPr lang="en-GB" altLang="en-US" sz="2000" b="0" dirty="0">
              <a:solidFill>
                <a:schemeClr val="bg1"/>
              </a:solidFill>
              <a:latin typeface="Verdana" pitchFamily="34" charset="0"/>
            </a:endParaRPr>
          </a:p>
          <a:p>
            <a:pPr eaLnBrk="1" hangingPunct="1"/>
            <a:endParaRPr lang="en-GB" altLang="en-US" sz="2000" dirty="0">
              <a:solidFill>
                <a:schemeClr val="bg1"/>
              </a:solidFill>
              <a:latin typeface="Verdana" pitchFamily="34" charset="0"/>
            </a:endParaRPr>
          </a:p>
          <a:p>
            <a:pPr eaLnBrk="1" hangingPunct="1"/>
            <a:r>
              <a:rPr lang="en-GB" altLang="en-US" sz="2000" dirty="0">
                <a:solidFill>
                  <a:srgbClr val="FFFF00"/>
                </a:solidFill>
                <a:latin typeface="Verdana" pitchFamily="34" charset="0"/>
              </a:rPr>
              <a:t>Reminder / Score / Checklist</a:t>
            </a:r>
            <a:r>
              <a:rPr lang="zh-CN" altLang="en-US" sz="2000" dirty="0">
                <a:solidFill>
                  <a:srgbClr val="FFFF00"/>
                </a:solidFill>
                <a:latin typeface="Verdana" pitchFamily="34" charset="0"/>
              </a:rPr>
              <a:t> </a:t>
            </a:r>
            <a:r>
              <a:rPr lang="en-GB" altLang="en-US" sz="2000" dirty="0" err="1">
                <a:solidFill>
                  <a:srgbClr val="FFFF00"/>
                </a:solidFill>
                <a:latin typeface="Verdana" pitchFamily="34" charset="0"/>
              </a:rPr>
              <a:t>提醒</a:t>
            </a:r>
            <a:r>
              <a:rPr lang="en-GB" altLang="en-US" sz="2000" dirty="0">
                <a:solidFill>
                  <a:srgbClr val="FFFF00"/>
                </a:solidFill>
                <a:latin typeface="Verdana" pitchFamily="34" charset="0"/>
              </a:rPr>
              <a:t> / </a:t>
            </a:r>
            <a:r>
              <a:rPr lang="en-GB" altLang="en-US" sz="2000" dirty="0" err="1">
                <a:solidFill>
                  <a:srgbClr val="FFFF00"/>
                </a:solidFill>
                <a:latin typeface="Verdana" pitchFamily="34" charset="0"/>
              </a:rPr>
              <a:t>标记</a:t>
            </a:r>
            <a:r>
              <a:rPr lang="en-GB" altLang="en-US" sz="2000" dirty="0">
                <a:solidFill>
                  <a:srgbClr val="FFFF00"/>
                </a:solidFill>
                <a:latin typeface="Verdana" pitchFamily="34" charset="0"/>
              </a:rPr>
              <a:t>/ </a:t>
            </a:r>
            <a:r>
              <a:rPr lang="en-GB" altLang="en-US" sz="2000" dirty="0" err="1">
                <a:solidFill>
                  <a:srgbClr val="FFFF00"/>
                </a:solidFill>
                <a:latin typeface="Verdana" pitchFamily="34" charset="0"/>
              </a:rPr>
              <a:t>备忘录</a:t>
            </a:r>
            <a:endParaRPr lang="en-GB" altLang="en-US" sz="2000" dirty="0">
              <a:solidFill>
                <a:srgbClr val="FFFF00"/>
              </a:solidFill>
              <a:latin typeface="Verdana" pitchFamily="34" charset="0"/>
            </a:endParaRPr>
          </a:p>
          <a:p>
            <a:pPr eaLnBrk="1" hangingPunct="1"/>
            <a:r>
              <a:rPr lang="en-GB" altLang="en-US" sz="2000" b="0" dirty="0">
                <a:solidFill>
                  <a:schemeClr val="bg1"/>
                </a:solidFill>
                <a:latin typeface="Verdana" pitchFamily="34" charset="0"/>
              </a:rPr>
              <a:t>Help to respect all the sequence steps</a:t>
            </a:r>
            <a:r>
              <a:rPr lang="zh-CN" altLang="en-US" sz="2000" b="0" dirty="0">
                <a:solidFill>
                  <a:schemeClr val="bg1"/>
                </a:solidFill>
                <a:latin typeface="Verdana" pitchFamily="34" charset="0"/>
              </a:rPr>
              <a:t> </a:t>
            </a:r>
            <a:r>
              <a:rPr lang="en-GB" altLang="en-US" sz="2000" b="0" dirty="0" err="1">
                <a:solidFill>
                  <a:schemeClr val="bg1"/>
                </a:solidFill>
                <a:latin typeface="Verdana" pitchFamily="34" charset="0"/>
              </a:rPr>
              <a:t>有助于遵守所有顺序步骤</a:t>
            </a:r>
            <a:endParaRPr lang="en-GB" altLang="en-US" sz="2000" b="0" dirty="0">
              <a:solidFill>
                <a:schemeClr val="bg1"/>
              </a:solidFill>
              <a:latin typeface="Verdana" pitchFamily="34" charset="0"/>
            </a:endParaRPr>
          </a:p>
          <a:p>
            <a:pPr eaLnBrk="1" hangingPunct="1"/>
            <a:endParaRPr lang="en-GB" altLang="en-US" sz="2000" dirty="0">
              <a:solidFill>
                <a:schemeClr val="bg1"/>
              </a:solidFill>
              <a:latin typeface="Verdana" pitchFamily="34" charset="0"/>
            </a:endParaRPr>
          </a:p>
          <a:p>
            <a:pPr eaLnBrk="1" hangingPunct="1"/>
            <a:r>
              <a:rPr lang="en-GB" altLang="en-US" sz="2000" dirty="0">
                <a:solidFill>
                  <a:srgbClr val="FFFF00"/>
                </a:solidFill>
                <a:latin typeface="Verdana" pitchFamily="34" charset="0"/>
              </a:rPr>
              <a:t>Physiology</a:t>
            </a:r>
            <a:r>
              <a:rPr lang="zh-CN" altLang="en-US" sz="2000" dirty="0">
                <a:solidFill>
                  <a:srgbClr val="FFFF00"/>
                </a:solidFill>
                <a:latin typeface="Verdana" pitchFamily="34" charset="0"/>
              </a:rPr>
              <a:t> 生理</a:t>
            </a:r>
            <a:endParaRPr lang="en-GB" altLang="en-US" sz="2000" dirty="0">
              <a:solidFill>
                <a:srgbClr val="FFFF00"/>
              </a:solidFill>
              <a:latin typeface="Verdana" pitchFamily="34" charset="0"/>
            </a:endParaRPr>
          </a:p>
          <a:p>
            <a:pPr eaLnBrk="1" hangingPunct="1"/>
            <a:r>
              <a:rPr lang="en-GB" altLang="en-US" sz="2000" b="0" dirty="0">
                <a:solidFill>
                  <a:schemeClr val="bg1"/>
                </a:solidFill>
                <a:latin typeface="Verdana" pitchFamily="34" charset="0"/>
              </a:rPr>
              <a:t>In respect of effort production and accurate task / search of stability</a:t>
            </a:r>
            <a:r>
              <a:rPr lang="zh-CN" altLang="en-US" sz="2000" b="0" dirty="0">
                <a:solidFill>
                  <a:schemeClr val="bg1"/>
                </a:solidFill>
                <a:latin typeface="Verdana" pitchFamily="34" charset="0"/>
              </a:rPr>
              <a:t> </a:t>
            </a:r>
            <a:r>
              <a:rPr lang="en-GB" altLang="en-US" sz="2000" b="0" dirty="0" err="1">
                <a:solidFill>
                  <a:schemeClr val="bg1"/>
                </a:solidFill>
                <a:latin typeface="Verdana" pitchFamily="34" charset="0"/>
              </a:rPr>
              <a:t>运动成绩和任务完成精确度的稳定性</a:t>
            </a:r>
            <a:endParaRPr lang="en-GB" altLang="en-US" sz="2000" b="0" dirty="0">
              <a:solidFill>
                <a:schemeClr val="bg1"/>
              </a:solidFill>
              <a:latin typeface="Verdana" pitchFamily="34" charset="0"/>
            </a:endParaRPr>
          </a:p>
          <a:p>
            <a:pPr eaLnBrk="1" hangingPunct="1"/>
            <a:endParaRPr lang="en-GB" altLang="en-US" sz="2000" b="0" dirty="0">
              <a:solidFill>
                <a:schemeClr val="bg1"/>
              </a:solidFill>
              <a:latin typeface="Verdana" pitchFamily="34" charset="0"/>
            </a:endParaRPr>
          </a:p>
        </p:txBody>
      </p:sp>
      <p:sp>
        <p:nvSpPr>
          <p:cNvPr id="3076"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a:t>
            </a:r>
            <a:r>
              <a:rPr lang="zh-CN" altLang="en-US" sz="2400" dirty="0">
                <a:solidFill>
                  <a:srgbClr val="0168AC"/>
                </a:solidFill>
                <a:latin typeface="Verdana" pitchFamily="34" charset="0"/>
              </a:rPr>
              <a:t> 呼吸</a:t>
            </a:r>
            <a:endParaRPr lang="en-GB" altLang="en-US" sz="2400" dirty="0">
              <a:solidFill>
                <a:srgbClr val="0168AC"/>
              </a:solidFill>
              <a:latin typeface="Verdana" pitchFamily="34" charset="0"/>
            </a:endParaRPr>
          </a:p>
        </p:txBody>
      </p:sp>
      <p:sp>
        <p:nvSpPr>
          <p:cNvPr id="3079" name="Rectangle 16"/>
          <p:cNvSpPr>
            <a:spLocks noChangeArrowheads="1"/>
          </p:cNvSpPr>
          <p:nvPr/>
        </p:nvSpPr>
        <p:spPr bwMode="auto">
          <a:xfrm>
            <a:off x="1824038" y="611188"/>
            <a:ext cx="57959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0FFFF"/>
                </a:solidFill>
                <a:latin typeface="Verdana" pitchFamily="34" charset="0"/>
              </a:rPr>
              <a:t>Benefits in archery</a:t>
            </a:r>
            <a:r>
              <a:rPr lang="zh-CN" altLang="en-US" sz="2400" dirty="0">
                <a:solidFill>
                  <a:srgbClr val="00FFFF"/>
                </a:solidFill>
                <a:latin typeface="Verdana" pitchFamily="34" charset="0"/>
              </a:rPr>
              <a:t> 射箭运动的益处</a:t>
            </a:r>
            <a:endParaRPr lang="en-GB" altLang="en-US" sz="2400" dirty="0">
              <a:solidFill>
                <a:srgbClr val="00FFFF"/>
              </a:solidFill>
              <a:latin typeface="Verdana" pitchFamily="34" charset="0"/>
            </a:endParaRPr>
          </a:p>
        </p:txBody>
      </p:sp>
      <p:sp>
        <p:nvSpPr>
          <p:cNvPr id="3080" name="Text Box 20"/>
          <p:cNvSpPr txBox="1">
            <a:spLocks noChangeArrowheads="1"/>
          </p:cNvSpPr>
          <p:nvPr/>
        </p:nvSpPr>
        <p:spPr bwMode="auto">
          <a:xfrm>
            <a:off x="5940425" y="6642100"/>
            <a:ext cx="3163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3081"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5">
                                            <p:txEl>
                                              <p:pRg st="0" end="0"/>
                                            </p:txEl>
                                          </p:spTgt>
                                        </p:tgtEl>
                                        <p:attrNameLst>
                                          <p:attrName>style.visibility</p:attrName>
                                        </p:attrNameLst>
                                      </p:cBhvr>
                                      <p:to>
                                        <p:strVal val="visible"/>
                                      </p:to>
                                    </p:set>
                                    <p:anim calcmode="lin" valueType="num">
                                      <p:cBhvr additive="base">
                                        <p:cTn id="7" dur="500" fill="hold"/>
                                        <p:tgtEl>
                                          <p:spTgt spid="224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4265">
                                            <p:txEl>
                                              <p:pRg st="1" end="1"/>
                                            </p:txEl>
                                          </p:spTgt>
                                        </p:tgtEl>
                                        <p:attrNameLst>
                                          <p:attrName>style.visibility</p:attrName>
                                        </p:attrNameLst>
                                      </p:cBhvr>
                                      <p:to>
                                        <p:strVal val="visible"/>
                                      </p:to>
                                    </p:set>
                                    <p:anim calcmode="lin" valueType="num">
                                      <p:cBhvr additive="base">
                                        <p:cTn id="11" dur="500" fill="hold"/>
                                        <p:tgtEl>
                                          <p:spTgt spid="2242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4265">
                                            <p:txEl>
                                              <p:pRg st="2" end="2"/>
                                            </p:txEl>
                                          </p:spTgt>
                                        </p:tgtEl>
                                        <p:attrNameLst>
                                          <p:attrName>style.visibility</p:attrName>
                                        </p:attrNameLst>
                                      </p:cBhvr>
                                      <p:to>
                                        <p:strVal val="visible"/>
                                      </p:to>
                                    </p:set>
                                    <p:anim calcmode="lin" valueType="num">
                                      <p:cBhvr additive="base">
                                        <p:cTn id="17" dur="500" fill="hold"/>
                                        <p:tgtEl>
                                          <p:spTgt spid="22426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4265">
                                            <p:txEl>
                                              <p:pRg st="4" end="4"/>
                                            </p:txEl>
                                          </p:spTgt>
                                        </p:tgtEl>
                                        <p:attrNameLst>
                                          <p:attrName>style.visibility</p:attrName>
                                        </p:attrNameLst>
                                      </p:cBhvr>
                                      <p:to>
                                        <p:strVal val="visible"/>
                                      </p:to>
                                    </p:set>
                                    <p:anim calcmode="lin" valueType="num">
                                      <p:cBhvr additive="base">
                                        <p:cTn id="23" dur="500" fill="hold"/>
                                        <p:tgtEl>
                                          <p:spTgt spid="2242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4265">
                                            <p:txEl>
                                              <p:pRg st="5" end="5"/>
                                            </p:txEl>
                                          </p:spTgt>
                                        </p:tgtEl>
                                        <p:attrNameLst>
                                          <p:attrName>style.visibility</p:attrName>
                                        </p:attrNameLst>
                                      </p:cBhvr>
                                      <p:to>
                                        <p:strVal val="visible"/>
                                      </p:to>
                                    </p:set>
                                    <p:anim calcmode="lin" valueType="num">
                                      <p:cBhvr additive="base">
                                        <p:cTn id="29" dur="500" fill="hold"/>
                                        <p:tgtEl>
                                          <p:spTgt spid="22426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4265">
                                            <p:txEl>
                                              <p:pRg st="7" end="7"/>
                                            </p:txEl>
                                          </p:spTgt>
                                        </p:tgtEl>
                                        <p:attrNameLst>
                                          <p:attrName>style.visibility</p:attrName>
                                        </p:attrNameLst>
                                      </p:cBhvr>
                                      <p:to>
                                        <p:strVal val="visible"/>
                                      </p:to>
                                    </p:set>
                                    <p:anim calcmode="lin" valueType="num">
                                      <p:cBhvr additive="base">
                                        <p:cTn id="35" dur="500" fill="hold"/>
                                        <p:tgtEl>
                                          <p:spTgt spid="22426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426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4265">
                                            <p:txEl>
                                              <p:pRg st="8" end="8"/>
                                            </p:txEl>
                                          </p:spTgt>
                                        </p:tgtEl>
                                        <p:attrNameLst>
                                          <p:attrName>style.visibility</p:attrName>
                                        </p:attrNameLst>
                                      </p:cBhvr>
                                      <p:to>
                                        <p:strVal val="visible"/>
                                      </p:to>
                                    </p:set>
                                    <p:anim calcmode="lin" valueType="num">
                                      <p:cBhvr additive="base">
                                        <p:cTn id="41" dur="500" fill="hold"/>
                                        <p:tgtEl>
                                          <p:spTgt spid="22426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4265">
                                            <p:txEl>
                                              <p:pRg st="10" end="10"/>
                                            </p:txEl>
                                          </p:spTgt>
                                        </p:tgtEl>
                                        <p:attrNameLst>
                                          <p:attrName>style.visibility</p:attrName>
                                        </p:attrNameLst>
                                      </p:cBhvr>
                                      <p:to>
                                        <p:strVal val="visible"/>
                                      </p:to>
                                    </p:set>
                                    <p:anim calcmode="lin" valueType="num">
                                      <p:cBhvr additive="base">
                                        <p:cTn id="47" dur="500" fill="hold"/>
                                        <p:tgtEl>
                                          <p:spTgt spid="22426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426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4265">
                                            <p:txEl>
                                              <p:pRg st="11" end="11"/>
                                            </p:txEl>
                                          </p:spTgt>
                                        </p:tgtEl>
                                        <p:attrNameLst>
                                          <p:attrName>style.visibility</p:attrName>
                                        </p:attrNameLst>
                                      </p:cBhvr>
                                      <p:to>
                                        <p:strVal val="visible"/>
                                      </p:to>
                                    </p:set>
                                    <p:anim calcmode="lin" valueType="num">
                                      <p:cBhvr additive="base">
                                        <p:cTn id="51" dur="500" fill="hold"/>
                                        <p:tgtEl>
                                          <p:spTgt spid="22426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426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4265">
                                            <p:txEl>
                                              <p:pRg st="13" end="13"/>
                                            </p:txEl>
                                          </p:spTgt>
                                        </p:tgtEl>
                                        <p:attrNameLst>
                                          <p:attrName>style.visibility</p:attrName>
                                        </p:attrNameLst>
                                      </p:cBhvr>
                                      <p:to>
                                        <p:strVal val="visible"/>
                                      </p:to>
                                    </p:set>
                                    <p:anim calcmode="lin" valueType="num">
                                      <p:cBhvr additive="base">
                                        <p:cTn id="57" dur="500" fill="hold"/>
                                        <p:tgtEl>
                                          <p:spTgt spid="224265">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426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24265">
                                            <p:txEl>
                                              <p:pRg st="14" end="14"/>
                                            </p:txEl>
                                          </p:spTgt>
                                        </p:tgtEl>
                                        <p:attrNameLst>
                                          <p:attrName>style.visibility</p:attrName>
                                        </p:attrNameLst>
                                      </p:cBhvr>
                                      <p:to>
                                        <p:strVal val="visible"/>
                                      </p:to>
                                    </p:set>
                                    <p:anim calcmode="lin" valueType="num">
                                      <p:cBhvr additive="base">
                                        <p:cTn id="63" dur="500" fill="hold"/>
                                        <p:tgtEl>
                                          <p:spTgt spid="224265">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2426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24265">
                                            <p:txEl>
                                              <p:pRg st="16" end="16"/>
                                            </p:txEl>
                                          </p:spTgt>
                                        </p:tgtEl>
                                        <p:attrNameLst>
                                          <p:attrName>style.visibility</p:attrName>
                                        </p:attrNameLst>
                                      </p:cBhvr>
                                      <p:to>
                                        <p:strVal val="visible"/>
                                      </p:to>
                                    </p:set>
                                    <p:anim calcmode="lin" valueType="num">
                                      <p:cBhvr additive="base">
                                        <p:cTn id="69" dur="500" fill="hold"/>
                                        <p:tgtEl>
                                          <p:spTgt spid="224265">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426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24265">
                                            <p:txEl>
                                              <p:pRg st="17" end="17"/>
                                            </p:txEl>
                                          </p:spTgt>
                                        </p:tgtEl>
                                        <p:attrNameLst>
                                          <p:attrName>style.visibility</p:attrName>
                                        </p:attrNameLst>
                                      </p:cBhvr>
                                      <p:to>
                                        <p:strVal val="visible"/>
                                      </p:to>
                                    </p:set>
                                    <p:anim calcmode="lin" valueType="num">
                                      <p:cBhvr additive="base">
                                        <p:cTn id="75" dur="500" fill="hold"/>
                                        <p:tgtEl>
                                          <p:spTgt spid="224265">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2426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6BCCC683-E72F-4965-8944-70F5B0D74E9A}" type="slidenum">
              <a:rPr lang="en-US" altLang="en-US" b="0"/>
              <a:pPr eaLnBrk="1" hangingPunct="1"/>
              <a:t>3</a:t>
            </a:fld>
            <a:endParaRPr lang="en-US" altLang="en-US" b="0"/>
          </a:p>
        </p:txBody>
      </p:sp>
      <p:sp>
        <p:nvSpPr>
          <p:cNvPr id="224265" name="Text Box 9"/>
          <p:cNvSpPr txBox="1">
            <a:spLocks noChangeArrowheads="1"/>
          </p:cNvSpPr>
          <p:nvPr/>
        </p:nvSpPr>
        <p:spPr bwMode="auto">
          <a:xfrm>
            <a:off x="0" y="1703388"/>
            <a:ext cx="910431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cs typeface="Times New Roman" charset="0"/>
              </a:defRPr>
            </a:lvl1pPr>
            <a:lvl2pPr marL="908050" indent="-4508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2400" dirty="0">
                <a:solidFill>
                  <a:srgbClr val="FFFF00"/>
                </a:solidFill>
                <a:latin typeface="Verdana" pitchFamily="34" charset="0"/>
              </a:rPr>
              <a:t>Goal = to provide the previous benefits</a:t>
            </a:r>
          </a:p>
          <a:p>
            <a:pPr eaLnBrk="1" hangingPunct="1"/>
            <a:r>
              <a:rPr lang="en-GB" altLang="en-US" sz="2400" dirty="0" err="1">
                <a:solidFill>
                  <a:srgbClr val="FFFF00"/>
                </a:solidFill>
                <a:latin typeface="Verdana" pitchFamily="34" charset="0"/>
              </a:rPr>
              <a:t>目标</a:t>
            </a:r>
            <a:r>
              <a:rPr lang="en-GB" altLang="en-US" sz="2400" dirty="0">
                <a:solidFill>
                  <a:srgbClr val="FFFF00"/>
                </a:solidFill>
                <a:latin typeface="Verdana" pitchFamily="34" charset="0"/>
              </a:rPr>
              <a:t> = </a:t>
            </a:r>
            <a:r>
              <a:rPr lang="en-GB" altLang="en-US" sz="2400" dirty="0" err="1">
                <a:solidFill>
                  <a:srgbClr val="FFFF00"/>
                </a:solidFill>
                <a:latin typeface="Verdana" pitchFamily="34" charset="0"/>
              </a:rPr>
              <a:t>为了获得之前提到的益处</a:t>
            </a:r>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r>
              <a:rPr lang="en-GB" altLang="en-US" sz="2400" b="0" dirty="0">
                <a:solidFill>
                  <a:schemeClr val="bg1"/>
                </a:solidFill>
                <a:latin typeface="Verdana" pitchFamily="34" charset="0"/>
              </a:rPr>
              <a:t>Several breathing sequences are used, pending:</a:t>
            </a:r>
          </a:p>
          <a:p>
            <a:pPr eaLnBrk="1" hangingPunct="1"/>
            <a:r>
              <a:rPr lang="en-GB" altLang="en-US" sz="2400" b="0" dirty="0" err="1">
                <a:solidFill>
                  <a:schemeClr val="bg1"/>
                </a:solidFill>
                <a:latin typeface="Verdana" pitchFamily="34" charset="0"/>
              </a:rPr>
              <a:t>使用了几个呼吸顺序</a:t>
            </a:r>
            <a:r>
              <a:rPr lang="zh-CN" altLang="en-US" sz="2400" b="0" dirty="0">
                <a:solidFill>
                  <a:schemeClr val="bg1"/>
                </a:solidFill>
                <a:latin typeface="Verdana" pitchFamily="34" charset="0"/>
              </a:rPr>
              <a:t>，如：</a:t>
            </a:r>
            <a:endParaRPr lang="en-GB" altLang="en-US" sz="2400" b="0" dirty="0">
              <a:solidFill>
                <a:schemeClr val="bg1"/>
              </a:solidFill>
              <a:latin typeface="Verdana" pitchFamily="34" charset="0"/>
            </a:endParaRPr>
          </a:p>
          <a:p>
            <a:pPr eaLnBrk="1" hangingPunct="1">
              <a:buFont typeface="Arial" charset="0"/>
              <a:buChar char="•"/>
            </a:pPr>
            <a:r>
              <a:rPr lang="en-GB" altLang="en-US" sz="2400" b="0" dirty="0">
                <a:solidFill>
                  <a:schemeClr val="bg1"/>
                </a:solidFill>
                <a:latin typeface="Verdana" pitchFamily="34" charset="0"/>
              </a:rPr>
              <a:t>The sequence of motions (the technique) </a:t>
            </a:r>
          </a:p>
          <a:p>
            <a:pPr eaLnBrk="1" hangingPunct="1"/>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运动的顺序</a:t>
            </a:r>
            <a:r>
              <a:rPr lang="zh-CN" altLang="en-US" sz="2400" b="0" dirty="0">
                <a:solidFill>
                  <a:schemeClr val="bg1"/>
                </a:solidFill>
                <a:latin typeface="Verdana" pitchFamily="34" charset="0"/>
              </a:rPr>
              <a:t>（技术动作）</a:t>
            </a:r>
            <a:endParaRPr lang="en-GB" altLang="en-US" sz="2400" b="0" dirty="0">
              <a:solidFill>
                <a:schemeClr val="bg1"/>
              </a:solidFill>
              <a:latin typeface="Verdana" pitchFamily="34" charset="0"/>
            </a:endParaRPr>
          </a:p>
          <a:p>
            <a:pPr eaLnBrk="1" hangingPunct="1">
              <a:buFont typeface="Arial" charset="0"/>
              <a:buChar char="•"/>
            </a:pPr>
            <a:r>
              <a:rPr lang="en-GB" altLang="en-US" sz="2400" b="0" dirty="0">
                <a:solidFill>
                  <a:schemeClr val="bg1"/>
                </a:solidFill>
                <a:latin typeface="Verdana" pitchFamily="34" charset="0"/>
              </a:rPr>
              <a:t>The archer’s:-</a:t>
            </a:r>
            <a:r>
              <a:rPr lang="zh-CN" altLang="en-US" sz="2400" b="0" dirty="0">
                <a:solidFill>
                  <a:schemeClr val="bg1"/>
                </a:solidFill>
                <a:latin typeface="Verdana" pitchFamily="34" charset="0"/>
              </a:rPr>
              <a:t> 射箭运动员的：</a:t>
            </a:r>
            <a:endParaRPr lang="en-GB" altLang="en-US" sz="2400" b="0" dirty="0">
              <a:solidFill>
                <a:schemeClr val="bg1"/>
              </a:solidFill>
              <a:latin typeface="Verdana" pitchFamily="34" charset="0"/>
            </a:endParaRPr>
          </a:p>
          <a:p>
            <a:pPr lvl="1" eaLnBrk="1" hangingPunct="1">
              <a:buFont typeface="Wingdings" pitchFamily="2" charset="2"/>
              <a:buChar char="Ø"/>
            </a:pPr>
            <a:r>
              <a:rPr lang="en-GB" altLang="en-US" sz="2400" b="0" dirty="0">
                <a:solidFill>
                  <a:schemeClr val="bg1"/>
                </a:solidFill>
                <a:latin typeface="Verdana" pitchFamily="34" charset="0"/>
              </a:rPr>
              <a:t>Biorhythm / mindset of the day</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当天的生物节律</a:t>
            </a:r>
            <a:r>
              <a:rPr lang="en-US" altLang="zh-CN" sz="2400" b="0" dirty="0">
                <a:solidFill>
                  <a:schemeClr val="bg1"/>
                </a:solidFill>
                <a:latin typeface="Verdana" pitchFamily="34" charset="0"/>
              </a:rPr>
              <a:t>/</a:t>
            </a:r>
            <a:r>
              <a:rPr lang="zh-CN" altLang="en-US" sz="2400" b="0" dirty="0">
                <a:solidFill>
                  <a:schemeClr val="bg1"/>
                </a:solidFill>
                <a:latin typeface="Verdana" pitchFamily="34" charset="0"/>
              </a:rPr>
              <a:t>心态</a:t>
            </a:r>
            <a:endParaRPr lang="en-GB" altLang="en-US" sz="2400" b="0" dirty="0">
              <a:solidFill>
                <a:schemeClr val="bg1"/>
              </a:solidFill>
              <a:latin typeface="Verdana" pitchFamily="34" charset="0"/>
            </a:endParaRPr>
          </a:p>
          <a:p>
            <a:pPr lvl="1" eaLnBrk="1" hangingPunct="1">
              <a:buFont typeface="Wingdings" pitchFamily="2" charset="2"/>
              <a:buChar char="Ø"/>
            </a:pPr>
            <a:r>
              <a:rPr lang="en-GB" altLang="en-US" sz="2400" b="0" dirty="0">
                <a:solidFill>
                  <a:schemeClr val="bg1"/>
                </a:solidFill>
                <a:latin typeface="Verdana" pitchFamily="34" charset="0"/>
              </a:rPr>
              <a:t>Physical condition (tired…)</a:t>
            </a:r>
            <a:r>
              <a:rPr lang="zh-CN" altLang="en-US" sz="2400" b="0" dirty="0">
                <a:solidFill>
                  <a:schemeClr val="bg1"/>
                </a:solidFill>
                <a:latin typeface="Verdana" pitchFamily="34" charset="0"/>
              </a:rPr>
              <a:t> 身体状况（疲惫等）</a:t>
            </a:r>
            <a:endParaRPr lang="en-GB" altLang="en-US" sz="2400" b="0" dirty="0">
              <a:solidFill>
                <a:schemeClr val="bg1"/>
              </a:solidFill>
              <a:latin typeface="Verdana" pitchFamily="34" charset="0"/>
            </a:endParaRPr>
          </a:p>
          <a:p>
            <a:pPr lvl="1" eaLnBrk="1" hangingPunct="1">
              <a:buFont typeface="Wingdings" pitchFamily="2" charset="2"/>
              <a:buChar char="Ø"/>
            </a:pPr>
            <a:r>
              <a:rPr lang="en-GB" altLang="en-US" sz="2400" b="0" dirty="0">
                <a:solidFill>
                  <a:schemeClr val="bg1"/>
                </a:solidFill>
                <a:latin typeface="Verdana" pitchFamily="34" charset="0"/>
              </a:rPr>
              <a:t>Mental state (stressed…)</a:t>
            </a:r>
            <a:r>
              <a:rPr lang="zh-CN" altLang="en-US" sz="2400" b="0" dirty="0">
                <a:solidFill>
                  <a:schemeClr val="bg1"/>
                </a:solidFill>
                <a:latin typeface="Verdana" pitchFamily="34" charset="0"/>
              </a:rPr>
              <a:t> 心理状态（紧张等）</a:t>
            </a:r>
            <a:endParaRPr lang="en-GB" altLang="en-US" sz="2400" b="0" dirty="0">
              <a:solidFill>
                <a:schemeClr val="bg1"/>
              </a:solidFill>
              <a:latin typeface="Verdana" pitchFamily="34" charset="0"/>
            </a:endParaRPr>
          </a:p>
          <a:p>
            <a:pPr lvl="1" eaLnBrk="1" hangingPunct="1">
              <a:buFont typeface="Wingdings" pitchFamily="2" charset="2"/>
              <a:buChar char="Ø"/>
            </a:pPr>
            <a:r>
              <a:rPr lang="en-GB" altLang="en-US" sz="2400" b="0" dirty="0">
                <a:solidFill>
                  <a:schemeClr val="bg1"/>
                </a:solidFill>
                <a:latin typeface="Verdana" pitchFamily="34" charset="0"/>
              </a:rPr>
              <a:t>…</a:t>
            </a:r>
            <a:r>
              <a:rPr lang="zh-CN" altLang="en-US" sz="2400" b="0" dirty="0">
                <a:solidFill>
                  <a:schemeClr val="bg1"/>
                </a:solidFill>
                <a:latin typeface="Verdana" pitchFamily="34" charset="0"/>
              </a:rPr>
              <a:t> 等等</a:t>
            </a:r>
            <a:endParaRPr lang="en-GB" altLang="en-US" sz="2400" b="0" dirty="0">
              <a:solidFill>
                <a:schemeClr val="bg1"/>
              </a:solidFill>
              <a:latin typeface="Verdana" pitchFamily="34" charset="0"/>
            </a:endParaRPr>
          </a:p>
          <a:p>
            <a:pPr eaLnBrk="1" hangingPunct="1">
              <a:buFont typeface="Arial" charset="0"/>
              <a:buChar char="•"/>
            </a:pPr>
            <a:endParaRPr lang="en-GB" altLang="en-US" sz="2400" dirty="0">
              <a:solidFill>
                <a:schemeClr val="bg1"/>
              </a:solidFill>
              <a:latin typeface="Verdana" pitchFamily="34" charset="0"/>
            </a:endParaRPr>
          </a:p>
        </p:txBody>
      </p:sp>
      <p:sp>
        <p:nvSpPr>
          <p:cNvPr id="4100"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a:t>
            </a:r>
            <a:r>
              <a:rPr lang="zh-CN" altLang="en-US" sz="2400" dirty="0">
                <a:solidFill>
                  <a:srgbClr val="0168AC"/>
                </a:solidFill>
                <a:latin typeface="Verdana" pitchFamily="34" charset="0"/>
              </a:rPr>
              <a:t> 呼吸</a:t>
            </a:r>
            <a:endParaRPr lang="en-GB" altLang="en-US" sz="2400" dirty="0">
              <a:solidFill>
                <a:srgbClr val="0168AC"/>
              </a:solidFill>
              <a:latin typeface="Verdana" pitchFamily="34" charset="0"/>
            </a:endParaRPr>
          </a:p>
        </p:txBody>
      </p:sp>
      <p:sp>
        <p:nvSpPr>
          <p:cNvPr id="4103" name="Rectangle 16"/>
          <p:cNvSpPr>
            <a:spLocks noChangeArrowheads="1"/>
          </p:cNvSpPr>
          <p:nvPr/>
        </p:nvSpPr>
        <p:spPr bwMode="auto">
          <a:xfrm>
            <a:off x="3500438" y="785813"/>
            <a:ext cx="21431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0FFFF"/>
                </a:solidFill>
                <a:latin typeface="Verdana" pitchFamily="34" charset="0"/>
              </a:rPr>
              <a:t>Sequence</a:t>
            </a:r>
            <a:r>
              <a:rPr lang="zh-CN" altLang="en-US" sz="2400" dirty="0">
                <a:solidFill>
                  <a:srgbClr val="00FFFF"/>
                </a:solidFill>
                <a:latin typeface="Verdana" pitchFamily="34" charset="0"/>
              </a:rPr>
              <a:t> 顺序</a:t>
            </a:r>
            <a:endParaRPr lang="en-GB" altLang="en-US" sz="2400" dirty="0">
              <a:solidFill>
                <a:srgbClr val="00FFFF"/>
              </a:solidFill>
              <a:latin typeface="Verdana" pitchFamily="34" charset="0"/>
            </a:endParaRPr>
          </a:p>
        </p:txBody>
      </p:sp>
      <p:sp>
        <p:nvSpPr>
          <p:cNvPr id="4104" name="Text Box 20"/>
          <p:cNvSpPr txBox="1">
            <a:spLocks noChangeArrowheads="1"/>
          </p:cNvSpPr>
          <p:nvPr/>
        </p:nvSpPr>
        <p:spPr bwMode="auto">
          <a:xfrm>
            <a:off x="5940425" y="6642100"/>
            <a:ext cx="3163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4105"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5">
                                            <p:txEl>
                                              <p:pRg st="0" end="0"/>
                                            </p:txEl>
                                          </p:spTgt>
                                        </p:tgtEl>
                                        <p:attrNameLst>
                                          <p:attrName>style.visibility</p:attrName>
                                        </p:attrNameLst>
                                      </p:cBhvr>
                                      <p:to>
                                        <p:strVal val="visible"/>
                                      </p:to>
                                    </p:set>
                                    <p:anim calcmode="lin" valueType="num">
                                      <p:cBhvr additive="base">
                                        <p:cTn id="7" dur="500" fill="hold"/>
                                        <p:tgtEl>
                                          <p:spTgt spid="224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65">
                                            <p:txEl>
                                              <p:pRg st="1" end="1"/>
                                            </p:txEl>
                                          </p:spTgt>
                                        </p:tgtEl>
                                        <p:attrNameLst>
                                          <p:attrName>style.visibility</p:attrName>
                                        </p:attrNameLst>
                                      </p:cBhvr>
                                      <p:to>
                                        <p:strVal val="visible"/>
                                      </p:to>
                                    </p:set>
                                    <p:anim calcmode="lin" valueType="num">
                                      <p:cBhvr additive="base">
                                        <p:cTn id="13" dur="500" fill="hold"/>
                                        <p:tgtEl>
                                          <p:spTgt spid="2242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65">
                                            <p:txEl>
                                              <p:pRg st="3" end="3"/>
                                            </p:txEl>
                                          </p:spTgt>
                                        </p:tgtEl>
                                        <p:attrNameLst>
                                          <p:attrName>style.visibility</p:attrName>
                                        </p:attrNameLst>
                                      </p:cBhvr>
                                      <p:to>
                                        <p:strVal val="visible"/>
                                      </p:to>
                                    </p:set>
                                    <p:anim calcmode="lin" valueType="num">
                                      <p:cBhvr additive="base">
                                        <p:cTn id="19" dur="500" fill="hold"/>
                                        <p:tgtEl>
                                          <p:spTgt spid="224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4265">
                                            <p:txEl>
                                              <p:pRg st="4" end="4"/>
                                            </p:txEl>
                                          </p:spTgt>
                                        </p:tgtEl>
                                        <p:attrNameLst>
                                          <p:attrName>style.visibility</p:attrName>
                                        </p:attrNameLst>
                                      </p:cBhvr>
                                      <p:to>
                                        <p:strVal val="visible"/>
                                      </p:to>
                                    </p:set>
                                    <p:anim calcmode="lin" valueType="num">
                                      <p:cBhvr additive="base">
                                        <p:cTn id="25" dur="500" fill="hold"/>
                                        <p:tgtEl>
                                          <p:spTgt spid="22426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4265">
                                            <p:txEl>
                                              <p:pRg st="5" end="5"/>
                                            </p:txEl>
                                          </p:spTgt>
                                        </p:tgtEl>
                                        <p:attrNameLst>
                                          <p:attrName>style.visibility</p:attrName>
                                        </p:attrNameLst>
                                      </p:cBhvr>
                                      <p:to>
                                        <p:strVal val="visible"/>
                                      </p:to>
                                    </p:set>
                                    <p:anim calcmode="lin" valueType="num">
                                      <p:cBhvr additive="base">
                                        <p:cTn id="31" dur="500" fill="hold"/>
                                        <p:tgtEl>
                                          <p:spTgt spid="22426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4265">
                                            <p:txEl>
                                              <p:pRg st="6" end="6"/>
                                            </p:txEl>
                                          </p:spTgt>
                                        </p:tgtEl>
                                        <p:attrNameLst>
                                          <p:attrName>style.visibility</p:attrName>
                                        </p:attrNameLst>
                                      </p:cBhvr>
                                      <p:to>
                                        <p:strVal val="visible"/>
                                      </p:to>
                                    </p:set>
                                    <p:anim calcmode="lin" valueType="num">
                                      <p:cBhvr additive="base">
                                        <p:cTn id="37" dur="500" fill="hold"/>
                                        <p:tgtEl>
                                          <p:spTgt spid="22426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4265">
                                            <p:txEl>
                                              <p:pRg st="7" end="7"/>
                                            </p:txEl>
                                          </p:spTgt>
                                        </p:tgtEl>
                                        <p:attrNameLst>
                                          <p:attrName>style.visibility</p:attrName>
                                        </p:attrNameLst>
                                      </p:cBhvr>
                                      <p:to>
                                        <p:strVal val="visible"/>
                                      </p:to>
                                    </p:set>
                                    <p:anim calcmode="lin" valueType="num">
                                      <p:cBhvr additive="base">
                                        <p:cTn id="43" dur="500" fill="hold"/>
                                        <p:tgtEl>
                                          <p:spTgt spid="22426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426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4265">
                                            <p:txEl>
                                              <p:pRg st="8" end="8"/>
                                            </p:txEl>
                                          </p:spTgt>
                                        </p:tgtEl>
                                        <p:attrNameLst>
                                          <p:attrName>style.visibility</p:attrName>
                                        </p:attrNameLst>
                                      </p:cBhvr>
                                      <p:to>
                                        <p:strVal val="visible"/>
                                      </p:to>
                                    </p:set>
                                    <p:anim calcmode="lin" valueType="num">
                                      <p:cBhvr additive="base">
                                        <p:cTn id="47" dur="500" fill="hold"/>
                                        <p:tgtEl>
                                          <p:spTgt spid="22426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42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24265">
                                            <p:txEl>
                                              <p:pRg st="9" end="9"/>
                                            </p:txEl>
                                          </p:spTgt>
                                        </p:tgtEl>
                                        <p:attrNameLst>
                                          <p:attrName>style.visibility</p:attrName>
                                        </p:attrNameLst>
                                      </p:cBhvr>
                                      <p:to>
                                        <p:strVal val="visible"/>
                                      </p:to>
                                    </p:set>
                                    <p:anim calcmode="lin" valueType="num">
                                      <p:cBhvr additive="base">
                                        <p:cTn id="53" dur="500" fill="hold"/>
                                        <p:tgtEl>
                                          <p:spTgt spid="22426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426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24265">
                                            <p:txEl>
                                              <p:pRg st="10" end="10"/>
                                            </p:txEl>
                                          </p:spTgt>
                                        </p:tgtEl>
                                        <p:attrNameLst>
                                          <p:attrName>style.visibility</p:attrName>
                                        </p:attrNameLst>
                                      </p:cBhvr>
                                      <p:to>
                                        <p:strVal val="visible"/>
                                      </p:to>
                                    </p:set>
                                    <p:anim calcmode="lin" valueType="num">
                                      <p:cBhvr additive="base">
                                        <p:cTn id="59" dur="500" fill="hold"/>
                                        <p:tgtEl>
                                          <p:spTgt spid="224265">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242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224265">
                                            <p:txEl>
                                              <p:pRg st="11" end="11"/>
                                            </p:txEl>
                                          </p:spTgt>
                                        </p:tgtEl>
                                        <p:attrNameLst>
                                          <p:attrName>style.visibility</p:attrName>
                                        </p:attrNameLst>
                                      </p:cBhvr>
                                      <p:to>
                                        <p:strVal val="visible"/>
                                      </p:to>
                                    </p:set>
                                    <p:anim calcmode="lin" valueType="num">
                                      <p:cBhvr additive="base">
                                        <p:cTn id="65" dur="500" fill="hold"/>
                                        <p:tgtEl>
                                          <p:spTgt spid="224265">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426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48BB4F57-1CD9-4F45-8C49-AEA3556BB08C}" type="slidenum">
              <a:rPr lang="en-US" altLang="en-US" b="0"/>
              <a:pPr eaLnBrk="1" hangingPunct="1"/>
              <a:t>4</a:t>
            </a:fld>
            <a:endParaRPr lang="en-US" altLang="en-US" b="0"/>
          </a:p>
        </p:txBody>
      </p:sp>
      <p:sp>
        <p:nvSpPr>
          <p:cNvPr id="234499" name="Text Box 3"/>
          <p:cNvSpPr txBox="1">
            <a:spLocks noChangeArrowheads="1"/>
          </p:cNvSpPr>
          <p:nvPr/>
        </p:nvSpPr>
        <p:spPr bwMode="auto">
          <a:xfrm>
            <a:off x="285750" y="1985963"/>
            <a:ext cx="85725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buFontTx/>
              <a:buChar char="•"/>
            </a:pPr>
            <a:r>
              <a:rPr lang="en-GB" altLang="en-US" sz="2200" dirty="0">
                <a:solidFill>
                  <a:srgbClr val="FFFF00"/>
                </a:solidFill>
                <a:latin typeface="Verdana" pitchFamily="34" charset="0"/>
              </a:rPr>
              <a:t>Difficulty</a:t>
            </a:r>
          </a:p>
          <a:p>
            <a:pPr eaLnBrk="1" hangingPunct="1"/>
            <a:r>
              <a:rPr lang="en-GB" altLang="en-US" sz="2200" dirty="0">
                <a:solidFill>
                  <a:srgbClr val="00FFFF"/>
                </a:solidFill>
                <a:latin typeface="Verdana" pitchFamily="34" charset="0"/>
              </a:rPr>
              <a:t>	</a:t>
            </a:r>
            <a:r>
              <a:rPr lang="en-GB" altLang="en-US" sz="2200" b="0" dirty="0">
                <a:solidFill>
                  <a:schemeClr val="bg1"/>
                </a:solidFill>
                <a:latin typeface="Verdana" pitchFamily="34" charset="0"/>
              </a:rPr>
              <a:t>Not easy to listen our breath without modification.</a:t>
            </a:r>
            <a:endParaRPr lang="en-US" altLang="en-US" sz="2200" b="0" dirty="0">
              <a:solidFill>
                <a:schemeClr val="bg1"/>
              </a:solidFill>
              <a:latin typeface="Verdana" pitchFamily="34" charset="0"/>
            </a:endParaRPr>
          </a:p>
          <a:p>
            <a:pPr marL="0" indent="0" eaLnBrk="1" hangingPunct="1"/>
            <a:r>
              <a:rPr lang="zh-CN" altLang="en-US" sz="2200" b="0" dirty="0">
                <a:solidFill>
                  <a:schemeClr val="bg1"/>
                </a:solidFill>
                <a:latin typeface="Verdana" pitchFamily="34" charset="0"/>
              </a:rPr>
              <a:t>     </a:t>
            </a:r>
            <a:r>
              <a:rPr lang="en-GB" altLang="en-US" sz="2200" dirty="0" err="1">
                <a:solidFill>
                  <a:srgbClr val="FFFF00"/>
                </a:solidFill>
                <a:latin typeface="Verdana" pitchFamily="34" charset="0"/>
              </a:rPr>
              <a:t>难点</a:t>
            </a:r>
            <a:endParaRPr lang="en-GB" altLang="en-US" sz="2200" dirty="0">
              <a:solidFill>
                <a:srgbClr val="FFFF00"/>
              </a:solidFill>
              <a:latin typeface="Verdana" pitchFamily="34" charset="0"/>
            </a:endParaRPr>
          </a:p>
          <a:p>
            <a:pPr marL="0" indent="0" eaLnBrk="1" hangingPunct="1"/>
            <a:r>
              <a:rPr lang="zh-CN" altLang="en-US" sz="2200" dirty="0">
                <a:solidFill>
                  <a:srgbClr val="00FFFF"/>
                </a:solidFill>
                <a:latin typeface="Verdana" pitchFamily="34" charset="0"/>
              </a:rPr>
              <a:t>     </a:t>
            </a:r>
            <a:r>
              <a:rPr lang="en-GB" altLang="en-US" sz="2200" b="0" dirty="0" err="1">
                <a:solidFill>
                  <a:schemeClr val="bg1"/>
                </a:solidFill>
                <a:latin typeface="Verdana" pitchFamily="34" charset="0"/>
              </a:rPr>
              <a:t>不经改变很难听到我们的呼吸</a:t>
            </a:r>
            <a:endParaRPr lang="en-GB" altLang="en-US" sz="2200" b="0" dirty="0">
              <a:solidFill>
                <a:schemeClr val="bg1"/>
              </a:solidFill>
              <a:latin typeface="Verdana" pitchFamily="34" charset="0"/>
            </a:endParaRPr>
          </a:p>
          <a:p>
            <a:pPr eaLnBrk="1" hangingPunct="1"/>
            <a:endParaRPr lang="en-GB" altLang="en-US" sz="2200" dirty="0">
              <a:solidFill>
                <a:srgbClr val="FFFF00"/>
              </a:solidFill>
              <a:latin typeface="Verdana" pitchFamily="34" charset="0"/>
            </a:endParaRPr>
          </a:p>
          <a:p>
            <a:pPr eaLnBrk="1" hangingPunct="1">
              <a:buFontTx/>
              <a:buChar char="•"/>
            </a:pPr>
            <a:r>
              <a:rPr lang="en-GB" altLang="en-US" sz="2200" dirty="0">
                <a:solidFill>
                  <a:srgbClr val="FFFF00"/>
                </a:solidFill>
                <a:latin typeface="Verdana" pitchFamily="34" charset="0"/>
              </a:rPr>
              <a:t>Process</a:t>
            </a:r>
          </a:p>
          <a:p>
            <a:pPr eaLnBrk="1" hangingPunct="1"/>
            <a:r>
              <a:rPr lang="en-GB" altLang="en-US" sz="2200" dirty="0">
                <a:solidFill>
                  <a:srgbClr val="FFFF00"/>
                </a:solidFill>
                <a:latin typeface="Verdana" pitchFamily="34" charset="0"/>
              </a:rPr>
              <a:t>	</a:t>
            </a:r>
            <a:r>
              <a:rPr lang="en-GB" altLang="en-US" sz="2200" b="0" dirty="0">
                <a:solidFill>
                  <a:schemeClr val="bg1"/>
                </a:solidFill>
                <a:latin typeface="Verdana" pitchFamily="34" charset="0"/>
              </a:rPr>
              <a:t>Identify the motion sequence first then write below each associated breath motion.</a:t>
            </a:r>
          </a:p>
          <a:p>
            <a:pPr marL="0" indent="0" eaLnBrk="1" hangingPunct="1"/>
            <a:r>
              <a:rPr lang="zh-CN" altLang="en-US" sz="2200" dirty="0">
                <a:solidFill>
                  <a:srgbClr val="FFFF00"/>
                </a:solidFill>
                <a:latin typeface="Verdana" pitchFamily="34" charset="0"/>
              </a:rPr>
              <a:t>     </a:t>
            </a:r>
            <a:r>
              <a:rPr lang="en-GB" altLang="en-US" sz="2200" dirty="0" err="1">
                <a:solidFill>
                  <a:srgbClr val="FFFF00"/>
                </a:solidFill>
                <a:latin typeface="Verdana" pitchFamily="34" charset="0"/>
              </a:rPr>
              <a:t>过程</a:t>
            </a:r>
            <a:endParaRPr lang="en-GB" altLang="en-US" sz="2200" dirty="0">
              <a:solidFill>
                <a:srgbClr val="FFFF00"/>
              </a:solidFill>
              <a:latin typeface="Verdana" pitchFamily="34" charset="0"/>
            </a:endParaRPr>
          </a:p>
          <a:p>
            <a:pPr eaLnBrk="1" hangingPunct="1"/>
            <a:r>
              <a:rPr lang="en-GB" altLang="en-US" sz="2200" dirty="0">
                <a:solidFill>
                  <a:srgbClr val="FFFF00"/>
                </a:solidFill>
                <a:latin typeface="Verdana" pitchFamily="34" charset="0"/>
              </a:rPr>
              <a:t>	</a:t>
            </a:r>
            <a:r>
              <a:rPr lang="en-GB" altLang="en-US" sz="2200" b="0" dirty="0" err="1">
                <a:solidFill>
                  <a:schemeClr val="bg1"/>
                </a:solidFill>
                <a:latin typeface="Verdana" pitchFamily="34" charset="0"/>
              </a:rPr>
              <a:t>首先确定运动顺序</a:t>
            </a:r>
            <a:r>
              <a:rPr lang="zh-CN" altLang="en-US" sz="2200" b="0" dirty="0">
                <a:solidFill>
                  <a:schemeClr val="bg1"/>
                </a:solidFill>
                <a:latin typeface="Verdana" pitchFamily="34" charset="0"/>
              </a:rPr>
              <a:t>，然后记录每个相关的呼吸运动</a:t>
            </a:r>
            <a:r>
              <a:rPr lang="en-GB" altLang="en-US" sz="2200" b="0" dirty="0">
                <a:solidFill>
                  <a:schemeClr val="bg1"/>
                </a:solidFill>
                <a:latin typeface="Verdana" pitchFamily="34" charset="0"/>
              </a:rPr>
              <a:t>.</a:t>
            </a:r>
          </a:p>
          <a:p>
            <a:pPr eaLnBrk="1" hangingPunct="1"/>
            <a:endParaRPr lang="en-GB" altLang="en-US" sz="2200" dirty="0">
              <a:solidFill>
                <a:srgbClr val="00FFFF"/>
              </a:solidFill>
              <a:latin typeface="Verdana" pitchFamily="34" charset="0"/>
            </a:endParaRPr>
          </a:p>
        </p:txBody>
      </p:sp>
      <p:sp>
        <p:nvSpPr>
          <p:cNvPr id="5124" name="Rectangle 6"/>
          <p:cNvSpPr>
            <a:spLocks noChangeArrowheads="1"/>
          </p:cNvSpPr>
          <p:nvPr/>
        </p:nvSpPr>
        <p:spPr bwMode="auto">
          <a:xfrm>
            <a:off x="1050925" y="797717"/>
            <a:ext cx="65690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800" dirty="0">
                <a:solidFill>
                  <a:srgbClr val="00FFFF"/>
                </a:solidFill>
                <a:latin typeface="Verdana" pitchFamily="34" charset="0"/>
              </a:rPr>
              <a:t>Sequence identification</a:t>
            </a:r>
            <a:r>
              <a:rPr lang="zh-CN" altLang="en-US" sz="2800" dirty="0">
                <a:solidFill>
                  <a:srgbClr val="00FFFF"/>
                </a:solidFill>
                <a:latin typeface="Verdana" pitchFamily="34" charset="0"/>
              </a:rPr>
              <a:t> </a:t>
            </a:r>
            <a:r>
              <a:rPr lang="zh-CN" altLang="en-GB" sz="2800" dirty="0">
                <a:solidFill>
                  <a:srgbClr val="00FFFF"/>
                </a:solidFill>
                <a:latin typeface="Verdana" pitchFamily="34" charset="0"/>
              </a:rPr>
              <a:t>确定</a:t>
            </a:r>
            <a:r>
              <a:rPr lang="zh-CN" altLang="en-US" sz="2800" dirty="0">
                <a:solidFill>
                  <a:srgbClr val="00FFFF"/>
                </a:solidFill>
                <a:latin typeface="Verdana" pitchFamily="34" charset="0"/>
              </a:rPr>
              <a:t>顺序</a:t>
            </a:r>
            <a:endParaRPr lang="en-GB" altLang="en-US" sz="2800" dirty="0">
              <a:solidFill>
                <a:srgbClr val="00FFFF"/>
              </a:solidFill>
              <a:latin typeface="Verdana" pitchFamily="34" charset="0"/>
            </a:endParaRPr>
          </a:p>
        </p:txBody>
      </p:sp>
      <p:sp>
        <p:nvSpPr>
          <p:cNvPr id="5125"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a:t>
            </a:r>
            <a:r>
              <a:rPr lang="zh-CN" altLang="en-US" sz="2400" dirty="0">
                <a:solidFill>
                  <a:srgbClr val="0168AC"/>
                </a:solidFill>
                <a:latin typeface="Verdana" pitchFamily="34" charset="0"/>
              </a:rPr>
              <a:t> 呼吸</a:t>
            </a:r>
            <a:endParaRPr lang="en-GB" altLang="en-US" sz="2400" dirty="0">
              <a:solidFill>
                <a:srgbClr val="0168AC"/>
              </a:solidFill>
              <a:latin typeface="Verdana" pitchFamily="34" charset="0"/>
            </a:endParaRPr>
          </a:p>
        </p:txBody>
      </p:sp>
      <p:sp>
        <p:nvSpPr>
          <p:cNvPr id="5128" name="Text Box 20"/>
          <p:cNvSpPr txBox="1">
            <a:spLocks noChangeArrowheads="1"/>
          </p:cNvSpPr>
          <p:nvPr/>
        </p:nvSpPr>
        <p:spPr bwMode="auto">
          <a:xfrm>
            <a:off x="5940425" y="6642100"/>
            <a:ext cx="3163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5129"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 calcmode="lin" valueType="num">
                                      <p:cBhvr additive="base">
                                        <p:cTn id="7" dur="500" fill="hold"/>
                                        <p:tgtEl>
                                          <p:spTgt spid="234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44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4499">
                                            <p:txEl>
                                              <p:pRg st="1" end="1"/>
                                            </p:txEl>
                                          </p:spTgt>
                                        </p:tgtEl>
                                        <p:attrNameLst>
                                          <p:attrName>style.visibility</p:attrName>
                                        </p:attrNameLst>
                                      </p:cBhvr>
                                      <p:to>
                                        <p:strVal val="visible"/>
                                      </p:to>
                                    </p:set>
                                    <p:anim calcmode="lin" valueType="num">
                                      <p:cBhvr additive="base">
                                        <p:cTn id="11" dur="500" fill="hold"/>
                                        <p:tgtEl>
                                          <p:spTgt spid="2344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4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4499">
                                            <p:txEl>
                                              <p:pRg st="2" end="2"/>
                                            </p:txEl>
                                          </p:spTgt>
                                        </p:tgtEl>
                                        <p:attrNameLst>
                                          <p:attrName>style.visibility</p:attrName>
                                        </p:attrNameLst>
                                      </p:cBhvr>
                                      <p:to>
                                        <p:strVal val="visible"/>
                                      </p:to>
                                    </p:set>
                                    <p:anim calcmode="lin" valueType="num">
                                      <p:cBhvr additive="base">
                                        <p:cTn id="17" dur="500" fill="hold"/>
                                        <p:tgtEl>
                                          <p:spTgt spid="2344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4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4499">
                                            <p:txEl>
                                              <p:pRg st="3" end="3"/>
                                            </p:txEl>
                                          </p:spTgt>
                                        </p:tgtEl>
                                        <p:attrNameLst>
                                          <p:attrName>style.visibility</p:attrName>
                                        </p:attrNameLst>
                                      </p:cBhvr>
                                      <p:to>
                                        <p:strVal val="visible"/>
                                      </p:to>
                                    </p:set>
                                    <p:anim calcmode="lin" valueType="num">
                                      <p:cBhvr additive="base">
                                        <p:cTn id="23" dur="500" fill="hold"/>
                                        <p:tgtEl>
                                          <p:spTgt spid="2344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4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4499">
                                            <p:txEl>
                                              <p:pRg st="5" end="5"/>
                                            </p:txEl>
                                          </p:spTgt>
                                        </p:tgtEl>
                                        <p:attrNameLst>
                                          <p:attrName>style.visibility</p:attrName>
                                        </p:attrNameLst>
                                      </p:cBhvr>
                                      <p:to>
                                        <p:strVal val="visible"/>
                                      </p:to>
                                    </p:set>
                                    <p:anim calcmode="lin" valueType="num">
                                      <p:cBhvr additive="base">
                                        <p:cTn id="29" dur="500" fill="hold"/>
                                        <p:tgtEl>
                                          <p:spTgt spid="2344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44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4499">
                                            <p:txEl>
                                              <p:pRg st="6" end="6"/>
                                            </p:txEl>
                                          </p:spTgt>
                                        </p:tgtEl>
                                        <p:attrNameLst>
                                          <p:attrName>style.visibility</p:attrName>
                                        </p:attrNameLst>
                                      </p:cBhvr>
                                      <p:to>
                                        <p:strVal val="visible"/>
                                      </p:to>
                                    </p:set>
                                    <p:anim calcmode="lin" valueType="num">
                                      <p:cBhvr additive="base">
                                        <p:cTn id="33" dur="500" fill="hold"/>
                                        <p:tgtEl>
                                          <p:spTgt spid="2344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44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4499">
                                            <p:txEl>
                                              <p:pRg st="7" end="7"/>
                                            </p:txEl>
                                          </p:spTgt>
                                        </p:tgtEl>
                                        <p:attrNameLst>
                                          <p:attrName>style.visibility</p:attrName>
                                        </p:attrNameLst>
                                      </p:cBhvr>
                                      <p:to>
                                        <p:strVal val="visible"/>
                                      </p:to>
                                    </p:set>
                                    <p:anim calcmode="lin" valueType="num">
                                      <p:cBhvr additive="base">
                                        <p:cTn id="39" dur="500" fill="hold"/>
                                        <p:tgtEl>
                                          <p:spTgt spid="23449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44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4499">
                                            <p:txEl>
                                              <p:pRg st="8" end="8"/>
                                            </p:txEl>
                                          </p:spTgt>
                                        </p:tgtEl>
                                        <p:attrNameLst>
                                          <p:attrName>style.visibility</p:attrName>
                                        </p:attrNameLst>
                                      </p:cBhvr>
                                      <p:to>
                                        <p:strVal val="visible"/>
                                      </p:to>
                                    </p:set>
                                    <p:anim calcmode="lin" valueType="num">
                                      <p:cBhvr additive="base">
                                        <p:cTn id="45" dur="500" fill="hold"/>
                                        <p:tgtEl>
                                          <p:spTgt spid="23449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344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35279CBC-8B22-4D94-9130-3E02FAAA6A8F}" type="slidenum">
              <a:rPr lang="en-US" altLang="en-US" b="0"/>
              <a:pPr eaLnBrk="1" hangingPunct="1"/>
              <a:t>5</a:t>
            </a:fld>
            <a:endParaRPr lang="en-US" altLang="en-US" b="0"/>
          </a:p>
        </p:txBody>
      </p:sp>
      <p:pic>
        <p:nvPicPr>
          <p:cNvPr id="6147"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403350" y="765175"/>
            <a:ext cx="6624638"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7"/>
          <p:cNvSpPr>
            <a:spLocks noChangeArrowheads="1"/>
          </p:cNvSpPr>
          <p:nvPr/>
        </p:nvSpPr>
        <p:spPr bwMode="auto">
          <a:xfrm>
            <a:off x="785813" y="246063"/>
            <a:ext cx="7786687"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200" i="1" dirty="0">
                <a:solidFill>
                  <a:srgbClr val="0168AC"/>
                </a:solidFill>
                <a:latin typeface="Verdana" pitchFamily="34" charset="0"/>
              </a:rPr>
              <a:t>Shooting Sequence Steps</a:t>
            </a:r>
            <a:r>
              <a:rPr lang="zh-CN" altLang="en-GB" sz="2200" i="1" dirty="0">
                <a:solidFill>
                  <a:srgbClr val="0168AC"/>
                </a:solidFill>
                <a:latin typeface="Verdana" pitchFamily="34" charset="0"/>
              </a:rPr>
              <a:t>射箭</a:t>
            </a:r>
            <a:r>
              <a:rPr lang="zh-CN" altLang="en-US" sz="2200" i="1" dirty="0">
                <a:solidFill>
                  <a:srgbClr val="0168AC"/>
                </a:solidFill>
                <a:latin typeface="Verdana" pitchFamily="34" charset="0"/>
              </a:rPr>
              <a:t>动作步骤</a:t>
            </a:r>
            <a:endParaRPr lang="en-GB" altLang="en-US" sz="2200" i="1" dirty="0">
              <a:solidFill>
                <a:srgbClr val="0168AC"/>
              </a:solidFill>
              <a:latin typeface="Verdana" pitchFamily="34" charset="0"/>
            </a:endParaRPr>
          </a:p>
        </p:txBody>
      </p:sp>
      <p:pic>
        <p:nvPicPr>
          <p:cNvPr id="6150" name="Picture 16" descr="Solcol"/>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569325" y="0"/>
            <a:ext cx="5746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 Box 20"/>
          <p:cNvSpPr txBox="1">
            <a:spLocks noChangeArrowheads="1"/>
          </p:cNvSpPr>
          <p:nvPr/>
        </p:nvSpPr>
        <p:spPr bwMode="auto">
          <a:xfrm>
            <a:off x="5500688" y="6643688"/>
            <a:ext cx="3708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r>
              <a:rPr lang="en-GB" altLang="en-US" sz="800">
                <a:solidFill>
                  <a:schemeClr val="bg1"/>
                </a:solidFill>
                <a:latin typeface="Verdana" pitchFamily="34" charset="0"/>
              </a:rPr>
              <a:t>Pascal Colmaire – Development &amp; Education Director of WA</a:t>
            </a:r>
          </a:p>
        </p:txBody>
      </p:sp>
      <p:sp>
        <p:nvSpPr>
          <p:cNvPr id="6152" name="Rectangle 6"/>
          <p:cNvSpPr>
            <a:spLocks noChangeArrowheads="1"/>
          </p:cNvSpPr>
          <p:nvPr/>
        </p:nvSpPr>
        <p:spPr bwMode="auto">
          <a:xfrm>
            <a:off x="2555875" y="0"/>
            <a:ext cx="574675" cy="188913"/>
          </a:xfrm>
          <a:prstGeom prst="rect">
            <a:avLst/>
          </a:prstGeom>
          <a:solidFill>
            <a:srgbClr val="FFFF00"/>
          </a:solidFill>
          <a:ln w="9525" algn="ctr">
            <a:solidFill>
              <a:srgbClr val="FFFF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solidFill>
                <a:srgbClr val="FFFF00"/>
              </a:solidFill>
            </a:endParaRPr>
          </a:p>
        </p:txBody>
      </p:sp>
      <p:sp>
        <p:nvSpPr>
          <p:cNvPr id="6153" name="Rectangle 7"/>
          <p:cNvSpPr>
            <a:spLocks noChangeArrowheads="1"/>
          </p:cNvSpPr>
          <p:nvPr/>
        </p:nvSpPr>
        <p:spPr bwMode="auto">
          <a:xfrm>
            <a:off x="1835150" y="0"/>
            <a:ext cx="576263"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
        <p:nvSpPr>
          <p:cNvPr id="6154" name="Rectangle 8"/>
          <p:cNvSpPr>
            <a:spLocks noChangeArrowheads="1"/>
          </p:cNvSpPr>
          <p:nvPr/>
        </p:nvSpPr>
        <p:spPr bwMode="auto">
          <a:xfrm>
            <a:off x="1114425" y="0"/>
            <a:ext cx="576263" cy="188913"/>
          </a:xfrm>
          <a:prstGeom prst="rect">
            <a:avLst/>
          </a:prstGeom>
          <a:solidFill>
            <a:srgbClr val="0000CC"/>
          </a:solidFill>
          <a:ln w="9525" algn="ctr">
            <a:solidFill>
              <a:schemeClr val="bg1"/>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14FBC140-E82E-4A6C-863A-645A41E22D57}" type="slidenum">
              <a:rPr lang="en-US" altLang="en-US" b="0"/>
              <a:pPr eaLnBrk="1" hangingPunct="1"/>
              <a:t>6</a:t>
            </a:fld>
            <a:endParaRPr lang="en-US" altLang="en-US" b="0"/>
          </a:p>
        </p:txBody>
      </p:sp>
      <p:sp>
        <p:nvSpPr>
          <p:cNvPr id="224265" name="Text Box 9"/>
          <p:cNvSpPr txBox="1">
            <a:spLocks noChangeArrowheads="1"/>
          </p:cNvSpPr>
          <p:nvPr/>
        </p:nvSpPr>
        <p:spPr bwMode="auto">
          <a:xfrm>
            <a:off x="323850" y="1917700"/>
            <a:ext cx="86407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2400" dirty="0">
                <a:solidFill>
                  <a:srgbClr val="FFFF00"/>
                </a:solidFill>
                <a:latin typeface="Verdana" pitchFamily="34" charset="0"/>
              </a:rPr>
              <a:t>Breathing and </a:t>
            </a:r>
            <a:r>
              <a:rPr lang="en-GB" altLang="en-US" sz="2400" u="sng" dirty="0">
                <a:solidFill>
                  <a:srgbClr val="FFFF00"/>
                </a:solidFill>
                <a:latin typeface="Verdana" pitchFamily="34" charset="0"/>
              </a:rPr>
              <a:t>beginning</a:t>
            </a:r>
            <a:r>
              <a:rPr lang="en-GB" altLang="en-US" sz="2400" dirty="0">
                <a:solidFill>
                  <a:srgbClr val="FFFF00"/>
                </a:solidFill>
                <a:latin typeface="Verdana" pitchFamily="34" charset="0"/>
              </a:rPr>
              <a:t> an action</a:t>
            </a:r>
            <a:r>
              <a:rPr lang="zh-CN" altLang="en-US" sz="2400" dirty="0">
                <a:solidFill>
                  <a:srgbClr val="FFFF00"/>
                </a:solidFill>
                <a:latin typeface="Verdana" pitchFamily="34" charset="0"/>
              </a:rPr>
              <a:t> </a:t>
            </a:r>
            <a:r>
              <a:rPr lang="en-GB" altLang="en-US" sz="2400" dirty="0" err="1">
                <a:solidFill>
                  <a:srgbClr val="FFFF00"/>
                </a:solidFill>
                <a:latin typeface="Verdana" pitchFamily="34" charset="0"/>
              </a:rPr>
              <a:t>呼吸和开始运动</a:t>
            </a:r>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r>
              <a:rPr lang="en-GB" altLang="en-US" sz="2400" dirty="0">
                <a:solidFill>
                  <a:srgbClr val="FFFF00"/>
                </a:solidFill>
                <a:latin typeface="Verdana" pitchFamily="34" charset="0"/>
              </a:rPr>
              <a:t>Breathing and </a:t>
            </a:r>
            <a:r>
              <a:rPr lang="en-GB" altLang="en-US" sz="2400" u="sng" dirty="0">
                <a:solidFill>
                  <a:srgbClr val="FFFF00"/>
                </a:solidFill>
                <a:latin typeface="Verdana" pitchFamily="34" charset="0"/>
              </a:rPr>
              <a:t>meticulous execution</a:t>
            </a:r>
            <a:r>
              <a:rPr lang="en-GB" altLang="en-US" sz="2400" dirty="0">
                <a:solidFill>
                  <a:srgbClr val="FFFF00"/>
                </a:solidFill>
                <a:latin typeface="Verdana" pitchFamily="34" charset="0"/>
              </a:rPr>
              <a:t> of an action</a:t>
            </a:r>
          </a:p>
          <a:p>
            <a:pPr eaLnBrk="1" hangingPunct="1"/>
            <a:r>
              <a:rPr lang="en-GB" altLang="en-US" sz="2400" dirty="0" err="1">
                <a:solidFill>
                  <a:srgbClr val="FFFF00"/>
                </a:solidFill>
                <a:latin typeface="Verdana" pitchFamily="34" charset="0"/>
              </a:rPr>
              <a:t>呼吸和认真地完成一个动作</a:t>
            </a:r>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r>
              <a:rPr lang="en-GB" altLang="en-US" sz="2400" dirty="0">
                <a:solidFill>
                  <a:srgbClr val="FFFF00"/>
                </a:solidFill>
                <a:latin typeface="Verdana" pitchFamily="34" charset="0"/>
              </a:rPr>
              <a:t>Breathing and </a:t>
            </a:r>
            <a:r>
              <a:rPr lang="en-GB" altLang="en-US" sz="2400" u="sng" dirty="0">
                <a:solidFill>
                  <a:srgbClr val="FFFF00"/>
                </a:solidFill>
                <a:latin typeface="Verdana" pitchFamily="34" charset="0"/>
              </a:rPr>
              <a:t>end</a:t>
            </a:r>
            <a:r>
              <a:rPr lang="en-GB" altLang="en-US" sz="2400" dirty="0">
                <a:solidFill>
                  <a:srgbClr val="FFFF00"/>
                </a:solidFill>
                <a:latin typeface="Verdana" pitchFamily="34" charset="0"/>
              </a:rPr>
              <a:t> of an action</a:t>
            </a:r>
            <a:r>
              <a:rPr lang="zh-CN" altLang="en-US" sz="2400" dirty="0">
                <a:solidFill>
                  <a:srgbClr val="FFFF00"/>
                </a:solidFill>
                <a:latin typeface="Verdana" pitchFamily="34" charset="0"/>
              </a:rPr>
              <a:t> 呼吸和结束运动</a:t>
            </a:r>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r>
              <a:rPr lang="en-GB" altLang="en-US" sz="2400" b="0" dirty="0">
                <a:solidFill>
                  <a:schemeClr val="bg1"/>
                </a:solidFill>
                <a:latin typeface="Verdana" pitchFamily="34" charset="0"/>
              </a:rPr>
              <a:t>Example of passing a thread through the eye of a needle</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举例</a:t>
            </a:r>
            <a:r>
              <a:rPr lang="zh-CN" altLang="en-US" sz="2400" b="0" dirty="0">
                <a:solidFill>
                  <a:schemeClr val="bg1"/>
                </a:solidFill>
                <a:latin typeface="Verdana" pitchFamily="34" charset="0"/>
              </a:rPr>
              <a:t>：穿针</a:t>
            </a:r>
            <a:endParaRPr lang="en-GB" altLang="en-US" sz="2400" b="0" dirty="0">
              <a:solidFill>
                <a:schemeClr val="bg1"/>
              </a:solidFill>
              <a:latin typeface="Verdana" pitchFamily="34" charset="0"/>
            </a:endParaRPr>
          </a:p>
        </p:txBody>
      </p:sp>
      <p:sp>
        <p:nvSpPr>
          <p:cNvPr id="7172"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a:t>
            </a:r>
            <a:r>
              <a:rPr lang="zh-CN" altLang="en-US" sz="2400" dirty="0">
                <a:solidFill>
                  <a:srgbClr val="0168AC"/>
                </a:solidFill>
                <a:latin typeface="Verdana" pitchFamily="34" charset="0"/>
              </a:rPr>
              <a:t> 呼吸</a:t>
            </a:r>
            <a:endParaRPr lang="en-GB" altLang="en-US" sz="2400" dirty="0">
              <a:solidFill>
                <a:srgbClr val="0168AC"/>
              </a:solidFill>
              <a:latin typeface="Verdana" pitchFamily="34" charset="0"/>
            </a:endParaRPr>
          </a:p>
        </p:txBody>
      </p:sp>
      <p:sp>
        <p:nvSpPr>
          <p:cNvPr id="7175" name="Rectangle 16"/>
          <p:cNvSpPr>
            <a:spLocks noChangeArrowheads="1"/>
          </p:cNvSpPr>
          <p:nvPr/>
        </p:nvSpPr>
        <p:spPr bwMode="auto">
          <a:xfrm>
            <a:off x="2428875" y="862013"/>
            <a:ext cx="45148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0FFFF"/>
                </a:solidFill>
                <a:latin typeface="Verdana" pitchFamily="34" charset="0"/>
              </a:rPr>
              <a:t>Human habits</a:t>
            </a:r>
            <a:r>
              <a:rPr lang="zh-CN" altLang="en-US" sz="2400" dirty="0">
                <a:solidFill>
                  <a:srgbClr val="00FFFF"/>
                </a:solidFill>
                <a:latin typeface="Verdana" pitchFamily="34" charset="0"/>
              </a:rPr>
              <a:t> 人们的习惯</a:t>
            </a:r>
            <a:endParaRPr lang="en-GB" altLang="en-US" sz="2400" dirty="0">
              <a:solidFill>
                <a:srgbClr val="00FFFF"/>
              </a:solidFill>
              <a:latin typeface="Verdana" pitchFamily="34" charset="0"/>
            </a:endParaRPr>
          </a:p>
        </p:txBody>
      </p:sp>
      <p:sp>
        <p:nvSpPr>
          <p:cNvPr id="7176" name="Text Box 20"/>
          <p:cNvSpPr txBox="1">
            <a:spLocks noChangeArrowheads="1"/>
          </p:cNvSpPr>
          <p:nvPr/>
        </p:nvSpPr>
        <p:spPr bwMode="auto">
          <a:xfrm>
            <a:off x="5940425" y="6642100"/>
            <a:ext cx="3192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7177"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5">
                                            <p:txEl>
                                              <p:pRg st="0" end="0"/>
                                            </p:txEl>
                                          </p:spTgt>
                                        </p:tgtEl>
                                        <p:attrNameLst>
                                          <p:attrName>style.visibility</p:attrName>
                                        </p:attrNameLst>
                                      </p:cBhvr>
                                      <p:to>
                                        <p:strVal val="visible"/>
                                      </p:to>
                                    </p:set>
                                    <p:anim calcmode="lin" valueType="num">
                                      <p:cBhvr additive="base">
                                        <p:cTn id="7" dur="500" fill="hold"/>
                                        <p:tgtEl>
                                          <p:spTgt spid="224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65">
                                            <p:txEl>
                                              <p:pRg st="3" end="3"/>
                                            </p:txEl>
                                          </p:spTgt>
                                        </p:tgtEl>
                                        <p:attrNameLst>
                                          <p:attrName>style.visibility</p:attrName>
                                        </p:attrNameLst>
                                      </p:cBhvr>
                                      <p:to>
                                        <p:strVal val="visible"/>
                                      </p:to>
                                    </p:set>
                                    <p:anim calcmode="lin" valueType="num">
                                      <p:cBhvr additive="base">
                                        <p:cTn id="13" dur="500" fill="hold"/>
                                        <p:tgtEl>
                                          <p:spTgt spid="22426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65">
                                            <p:txEl>
                                              <p:pRg st="4" end="4"/>
                                            </p:txEl>
                                          </p:spTgt>
                                        </p:tgtEl>
                                        <p:attrNameLst>
                                          <p:attrName>style.visibility</p:attrName>
                                        </p:attrNameLst>
                                      </p:cBhvr>
                                      <p:to>
                                        <p:strVal val="visible"/>
                                      </p:to>
                                    </p:set>
                                    <p:anim calcmode="lin" valueType="num">
                                      <p:cBhvr additive="base">
                                        <p:cTn id="19" dur="500" fill="hold"/>
                                        <p:tgtEl>
                                          <p:spTgt spid="22426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4265">
                                            <p:txEl>
                                              <p:pRg st="7" end="7"/>
                                            </p:txEl>
                                          </p:spTgt>
                                        </p:tgtEl>
                                        <p:attrNameLst>
                                          <p:attrName>style.visibility</p:attrName>
                                        </p:attrNameLst>
                                      </p:cBhvr>
                                      <p:to>
                                        <p:strVal val="visible"/>
                                      </p:to>
                                    </p:set>
                                    <p:anim calcmode="lin" valueType="num">
                                      <p:cBhvr additive="base">
                                        <p:cTn id="25" dur="500" fill="hold"/>
                                        <p:tgtEl>
                                          <p:spTgt spid="22426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6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4265">
                                            <p:txEl>
                                              <p:pRg st="10" end="10"/>
                                            </p:txEl>
                                          </p:spTgt>
                                        </p:tgtEl>
                                        <p:attrNameLst>
                                          <p:attrName>style.visibility</p:attrName>
                                        </p:attrNameLst>
                                      </p:cBhvr>
                                      <p:to>
                                        <p:strVal val="visible"/>
                                      </p:to>
                                    </p:set>
                                    <p:anim calcmode="lin" valueType="num">
                                      <p:cBhvr additive="base">
                                        <p:cTn id="31" dur="500" fill="hold"/>
                                        <p:tgtEl>
                                          <p:spTgt spid="22426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030A43A0-6046-454F-BCB4-D929C000B1B3}" type="slidenum">
              <a:rPr lang="en-US" altLang="en-US" b="0"/>
              <a:pPr eaLnBrk="1" hangingPunct="1"/>
              <a:t>7</a:t>
            </a:fld>
            <a:endParaRPr lang="en-US" altLang="en-US" b="0"/>
          </a:p>
        </p:txBody>
      </p:sp>
      <p:sp>
        <p:nvSpPr>
          <p:cNvPr id="224265" name="Text Box 9"/>
          <p:cNvSpPr txBox="1">
            <a:spLocks noChangeArrowheads="1"/>
          </p:cNvSpPr>
          <p:nvPr/>
        </p:nvSpPr>
        <p:spPr bwMode="auto">
          <a:xfrm>
            <a:off x="285750" y="1703388"/>
            <a:ext cx="88582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2400" dirty="0">
                <a:solidFill>
                  <a:srgbClr val="FFFF00"/>
                </a:solidFill>
                <a:latin typeface="Verdana" pitchFamily="34" charset="0"/>
              </a:rPr>
              <a:t>Breathing and </a:t>
            </a:r>
            <a:r>
              <a:rPr lang="en-GB" altLang="en-US" sz="2400" u="sng" dirty="0">
                <a:solidFill>
                  <a:srgbClr val="FFFF00"/>
                </a:solidFill>
                <a:latin typeface="Verdana" pitchFamily="34" charset="0"/>
              </a:rPr>
              <a:t>beginning</a:t>
            </a:r>
            <a:r>
              <a:rPr lang="en-GB" altLang="en-US" sz="2400" dirty="0">
                <a:solidFill>
                  <a:srgbClr val="FFFF00"/>
                </a:solidFill>
                <a:latin typeface="Verdana" pitchFamily="34" charset="0"/>
              </a:rPr>
              <a:t> an action</a:t>
            </a:r>
            <a:r>
              <a:rPr lang="zh-CN" altLang="en-US" sz="2400" dirty="0">
                <a:solidFill>
                  <a:srgbClr val="FFFF00"/>
                </a:solidFill>
                <a:latin typeface="Verdana" pitchFamily="34" charset="0"/>
              </a:rPr>
              <a:t> </a:t>
            </a:r>
            <a:r>
              <a:rPr lang="en-GB" altLang="en-US" sz="2400" dirty="0" err="1">
                <a:solidFill>
                  <a:srgbClr val="FFFF00"/>
                </a:solidFill>
                <a:latin typeface="Verdana" pitchFamily="34" charset="0"/>
              </a:rPr>
              <a:t>呼吸和开始运动</a:t>
            </a:r>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eaLnBrk="1" hangingPunct="1">
              <a:buFont typeface="Symbol" pitchFamily="18" charset="2"/>
              <a:buChar char="·"/>
            </a:pPr>
            <a:r>
              <a:rPr lang="en-GB" altLang="en-US" sz="2400" b="0" dirty="0">
                <a:solidFill>
                  <a:schemeClr val="bg1"/>
                </a:solidFill>
                <a:latin typeface="Verdana" pitchFamily="34" charset="0"/>
              </a:rPr>
              <a:t>Inhale then advance to the shooting line; </a:t>
            </a:r>
          </a:p>
          <a:p>
            <a:pPr eaLnBrk="1" hangingPunct="1"/>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吸气</a:t>
            </a:r>
            <a:r>
              <a:rPr lang="zh-CN" altLang="en-US" sz="2400" b="0" dirty="0">
                <a:solidFill>
                  <a:schemeClr val="bg1"/>
                </a:solidFill>
                <a:latin typeface="Verdana" pitchFamily="34" charset="0"/>
              </a:rPr>
              <a:t>，然后进入起射线</a:t>
            </a:r>
            <a:endParaRPr lang="en-GB" altLang="en-US" sz="2400" b="0" dirty="0">
              <a:solidFill>
                <a:schemeClr val="bg1"/>
              </a:solidFill>
              <a:latin typeface="Verdana" pitchFamily="34" charset="0"/>
            </a:endParaRPr>
          </a:p>
          <a:p>
            <a:pPr eaLnBrk="1" hangingPunct="1">
              <a:buFont typeface="Symbol" pitchFamily="18" charset="2"/>
              <a:buChar char="·"/>
            </a:pPr>
            <a:endParaRPr lang="en-GB" altLang="en-US" sz="2400" b="0" dirty="0">
              <a:solidFill>
                <a:schemeClr val="bg1"/>
              </a:solidFill>
              <a:latin typeface="Verdana" pitchFamily="34" charset="0"/>
            </a:endParaRPr>
          </a:p>
          <a:p>
            <a:pPr eaLnBrk="1" hangingPunct="1">
              <a:buFont typeface="Symbol" pitchFamily="18" charset="2"/>
              <a:buChar char="·"/>
            </a:pPr>
            <a:r>
              <a:rPr lang="en-GB" altLang="en-US" sz="2400" b="0" dirty="0">
                <a:solidFill>
                  <a:schemeClr val="bg1"/>
                </a:solidFill>
                <a:latin typeface="Verdana" pitchFamily="34" charset="0"/>
              </a:rPr>
              <a:t>Inhale then take an arrow out of the quiver; </a:t>
            </a:r>
          </a:p>
          <a:p>
            <a:pPr eaLnBrk="1" hangingPunct="1"/>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吸气</a:t>
            </a:r>
            <a:r>
              <a:rPr lang="zh-CN" altLang="en-US" sz="2400" b="0" dirty="0">
                <a:solidFill>
                  <a:schemeClr val="bg1"/>
                </a:solidFill>
                <a:latin typeface="Verdana" pitchFamily="34" charset="0"/>
              </a:rPr>
              <a:t>；然后从箭袋中取出箭</a:t>
            </a:r>
            <a:endParaRPr lang="en-GB" altLang="en-US" sz="2400" b="0" dirty="0">
              <a:solidFill>
                <a:schemeClr val="bg1"/>
              </a:solidFill>
              <a:latin typeface="Verdana" pitchFamily="34" charset="0"/>
            </a:endParaRPr>
          </a:p>
          <a:p>
            <a:pPr eaLnBrk="1" hangingPunct="1">
              <a:buFont typeface="Symbol" pitchFamily="18" charset="2"/>
              <a:buChar char="·"/>
            </a:pPr>
            <a:endParaRPr lang="en-GB" altLang="en-US" sz="2400" b="0" dirty="0">
              <a:solidFill>
                <a:schemeClr val="bg1"/>
              </a:solidFill>
              <a:latin typeface="Verdana" pitchFamily="34" charset="0"/>
            </a:endParaRPr>
          </a:p>
          <a:p>
            <a:pPr eaLnBrk="1" hangingPunct="1">
              <a:buFont typeface="Symbol" pitchFamily="18" charset="2"/>
              <a:buChar char="·"/>
            </a:pPr>
            <a:r>
              <a:rPr lang="en-GB" altLang="en-US" sz="2400" b="0" dirty="0">
                <a:solidFill>
                  <a:schemeClr val="bg1"/>
                </a:solidFill>
                <a:latin typeface="Verdana" pitchFamily="34" charset="0"/>
              </a:rPr>
              <a:t>Inhale then grip the string; </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吸气</a:t>
            </a:r>
            <a:r>
              <a:rPr lang="zh-CN" altLang="en-US" sz="2400" b="0" dirty="0">
                <a:solidFill>
                  <a:schemeClr val="bg1"/>
                </a:solidFill>
                <a:latin typeface="Verdana" pitchFamily="34" charset="0"/>
              </a:rPr>
              <a:t>；</a:t>
            </a:r>
            <a:r>
              <a:rPr lang="en-GB" altLang="en-US" sz="2400" b="0" dirty="0" err="1">
                <a:solidFill>
                  <a:schemeClr val="bg1"/>
                </a:solidFill>
                <a:latin typeface="Verdana" pitchFamily="34" charset="0"/>
              </a:rPr>
              <a:t>然后预拉</a:t>
            </a:r>
            <a:endParaRPr lang="en-GB" altLang="en-US" sz="2400" b="0" dirty="0">
              <a:solidFill>
                <a:schemeClr val="bg1"/>
              </a:solidFill>
              <a:latin typeface="Verdana" pitchFamily="34" charset="0"/>
            </a:endParaRPr>
          </a:p>
          <a:p>
            <a:pPr eaLnBrk="1" hangingPunct="1">
              <a:buFont typeface="Symbol" pitchFamily="18" charset="2"/>
              <a:buChar char="·"/>
            </a:pPr>
            <a:endParaRPr lang="en-GB" altLang="en-US" sz="2400" b="0" dirty="0">
              <a:solidFill>
                <a:schemeClr val="bg1"/>
              </a:solidFill>
              <a:latin typeface="Verdana" pitchFamily="34" charset="0"/>
            </a:endParaRPr>
          </a:p>
          <a:p>
            <a:pPr eaLnBrk="1" hangingPunct="1">
              <a:buFont typeface="Symbol" pitchFamily="18" charset="2"/>
              <a:buChar char="·"/>
            </a:pPr>
            <a:r>
              <a:rPr lang="en-GB" altLang="en-US" sz="2400" b="0" dirty="0">
                <a:solidFill>
                  <a:schemeClr val="bg1"/>
                </a:solidFill>
                <a:latin typeface="Verdana" pitchFamily="34" charset="0"/>
              </a:rPr>
              <a:t>Inhale then lift the bow to the target; </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吸气</a:t>
            </a:r>
            <a:r>
              <a:rPr lang="zh-CN" altLang="en-US" sz="2400" b="0" dirty="0">
                <a:solidFill>
                  <a:schemeClr val="bg1"/>
                </a:solidFill>
                <a:latin typeface="Verdana" pitchFamily="34" charset="0"/>
              </a:rPr>
              <a:t>；然后瞄准</a:t>
            </a:r>
            <a:endParaRPr lang="en-GB" altLang="en-US" sz="2400" dirty="0">
              <a:solidFill>
                <a:schemeClr val="bg1"/>
              </a:solidFill>
              <a:latin typeface="Verdana" pitchFamily="34" charset="0"/>
            </a:endParaRPr>
          </a:p>
          <a:p>
            <a:pPr eaLnBrk="1" hangingPunct="1">
              <a:buFont typeface="Symbol" pitchFamily="18" charset="2"/>
              <a:buChar char="·"/>
            </a:pPr>
            <a:endParaRPr lang="en-GB" altLang="en-US" sz="2400" dirty="0">
              <a:solidFill>
                <a:schemeClr val="bg1"/>
              </a:solidFill>
              <a:latin typeface="Verdana" pitchFamily="34" charset="0"/>
            </a:endParaRPr>
          </a:p>
        </p:txBody>
      </p:sp>
      <p:sp>
        <p:nvSpPr>
          <p:cNvPr id="8196"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a:t>
            </a:r>
            <a:r>
              <a:rPr lang="zh-CN" altLang="en-US" sz="2400" dirty="0">
                <a:solidFill>
                  <a:srgbClr val="0168AC"/>
                </a:solidFill>
                <a:latin typeface="Verdana" pitchFamily="34" charset="0"/>
              </a:rPr>
              <a:t> 呼吸</a:t>
            </a:r>
            <a:endParaRPr lang="en-GB" altLang="en-US" sz="2400" dirty="0">
              <a:solidFill>
                <a:srgbClr val="0168AC"/>
              </a:solidFill>
              <a:latin typeface="Verdana" pitchFamily="34" charset="0"/>
            </a:endParaRPr>
          </a:p>
        </p:txBody>
      </p:sp>
      <p:sp>
        <p:nvSpPr>
          <p:cNvPr id="8199" name="Rectangle 16"/>
          <p:cNvSpPr>
            <a:spLocks noChangeArrowheads="1"/>
          </p:cNvSpPr>
          <p:nvPr/>
        </p:nvSpPr>
        <p:spPr bwMode="auto">
          <a:xfrm>
            <a:off x="1638300" y="722313"/>
            <a:ext cx="598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0FFFF"/>
                </a:solidFill>
                <a:latin typeface="Verdana" pitchFamily="34" charset="0"/>
              </a:rPr>
              <a:t>Sequence examples</a:t>
            </a:r>
            <a:r>
              <a:rPr lang="zh-CN" altLang="en-US" sz="2400" dirty="0">
                <a:solidFill>
                  <a:srgbClr val="00FFFF"/>
                </a:solidFill>
                <a:latin typeface="Verdana" pitchFamily="34" charset="0"/>
              </a:rPr>
              <a:t> 呼吸顺序的举例</a:t>
            </a:r>
            <a:endParaRPr lang="en-GB" altLang="en-US" sz="2400" dirty="0">
              <a:solidFill>
                <a:srgbClr val="00FFFF"/>
              </a:solidFill>
              <a:latin typeface="Verdana" pitchFamily="34" charset="0"/>
            </a:endParaRPr>
          </a:p>
        </p:txBody>
      </p:sp>
      <p:sp>
        <p:nvSpPr>
          <p:cNvPr id="8200" name="Text Box 20"/>
          <p:cNvSpPr txBox="1">
            <a:spLocks noChangeArrowheads="1"/>
          </p:cNvSpPr>
          <p:nvPr/>
        </p:nvSpPr>
        <p:spPr bwMode="auto">
          <a:xfrm>
            <a:off x="5940425" y="6642100"/>
            <a:ext cx="3192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8201"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5">
                                            <p:txEl>
                                              <p:pRg st="0" end="0"/>
                                            </p:txEl>
                                          </p:spTgt>
                                        </p:tgtEl>
                                        <p:attrNameLst>
                                          <p:attrName>style.visibility</p:attrName>
                                        </p:attrNameLst>
                                      </p:cBhvr>
                                      <p:to>
                                        <p:strVal val="visible"/>
                                      </p:to>
                                    </p:set>
                                    <p:anim calcmode="lin" valueType="num">
                                      <p:cBhvr additive="base">
                                        <p:cTn id="7" dur="500" fill="hold"/>
                                        <p:tgtEl>
                                          <p:spTgt spid="224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65">
                                            <p:txEl>
                                              <p:pRg st="2" end="2"/>
                                            </p:txEl>
                                          </p:spTgt>
                                        </p:tgtEl>
                                        <p:attrNameLst>
                                          <p:attrName>style.visibility</p:attrName>
                                        </p:attrNameLst>
                                      </p:cBhvr>
                                      <p:to>
                                        <p:strVal val="visible"/>
                                      </p:to>
                                    </p:set>
                                    <p:anim calcmode="lin" valueType="num">
                                      <p:cBhvr additive="base">
                                        <p:cTn id="13" dur="500" fill="hold"/>
                                        <p:tgtEl>
                                          <p:spTgt spid="22426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65">
                                            <p:txEl>
                                              <p:pRg st="3" end="3"/>
                                            </p:txEl>
                                          </p:spTgt>
                                        </p:tgtEl>
                                        <p:attrNameLst>
                                          <p:attrName>style.visibility</p:attrName>
                                        </p:attrNameLst>
                                      </p:cBhvr>
                                      <p:to>
                                        <p:strVal val="visible"/>
                                      </p:to>
                                    </p:set>
                                    <p:anim calcmode="lin" valueType="num">
                                      <p:cBhvr additive="base">
                                        <p:cTn id="19" dur="500" fill="hold"/>
                                        <p:tgtEl>
                                          <p:spTgt spid="224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4265">
                                            <p:txEl>
                                              <p:pRg st="5" end="5"/>
                                            </p:txEl>
                                          </p:spTgt>
                                        </p:tgtEl>
                                        <p:attrNameLst>
                                          <p:attrName>style.visibility</p:attrName>
                                        </p:attrNameLst>
                                      </p:cBhvr>
                                      <p:to>
                                        <p:strVal val="visible"/>
                                      </p:to>
                                    </p:set>
                                    <p:anim calcmode="lin" valueType="num">
                                      <p:cBhvr additive="base">
                                        <p:cTn id="25" dur="500" fill="hold"/>
                                        <p:tgtEl>
                                          <p:spTgt spid="22426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4265">
                                            <p:txEl>
                                              <p:pRg st="6" end="6"/>
                                            </p:txEl>
                                          </p:spTgt>
                                        </p:tgtEl>
                                        <p:attrNameLst>
                                          <p:attrName>style.visibility</p:attrName>
                                        </p:attrNameLst>
                                      </p:cBhvr>
                                      <p:to>
                                        <p:strVal val="visible"/>
                                      </p:to>
                                    </p:set>
                                    <p:anim calcmode="lin" valueType="num">
                                      <p:cBhvr additive="base">
                                        <p:cTn id="31" dur="500" fill="hold"/>
                                        <p:tgtEl>
                                          <p:spTgt spid="224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4265">
                                            <p:txEl>
                                              <p:pRg st="8" end="8"/>
                                            </p:txEl>
                                          </p:spTgt>
                                        </p:tgtEl>
                                        <p:attrNameLst>
                                          <p:attrName>style.visibility</p:attrName>
                                        </p:attrNameLst>
                                      </p:cBhvr>
                                      <p:to>
                                        <p:strVal val="visible"/>
                                      </p:to>
                                    </p:set>
                                    <p:anim calcmode="lin" valueType="num">
                                      <p:cBhvr additive="base">
                                        <p:cTn id="37" dur="500" fill="hold"/>
                                        <p:tgtEl>
                                          <p:spTgt spid="22426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4265">
                                            <p:txEl>
                                              <p:pRg st="10" end="10"/>
                                            </p:txEl>
                                          </p:spTgt>
                                        </p:tgtEl>
                                        <p:attrNameLst>
                                          <p:attrName>style.visibility</p:attrName>
                                        </p:attrNameLst>
                                      </p:cBhvr>
                                      <p:to>
                                        <p:strVal val="visible"/>
                                      </p:to>
                                    </p:set>
                                    <p:anim calcmode="lin" valueType="num">
                                      <p:cBhvr additive="base">
                                        <p:cTn id="43" dur="500" fill="hold"/>
                                        <p:tgtEl>
                                          <p:spTgt spid="22426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42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34A99551-D537-4437-B0E5-C19404342245}" type="slidenum">
              <a:rPr lang="en-US" altLang="en-US" b="0"/>
              <a:pPr eaLnBrk="1" hangingPunct="1"/>
              <a:t>8</a:t>
            </a:fld>
            <a:endParaRPr lang="en-US" altLang="en-US" b="0"/>
          </a:p>
        </p:txBody>
      </p:sp>
      <p:sp>
        <p:nvSpPr>
          <p:cNvPr id="224265" name="Text Box 9"/>
          <p:cNvSpPr txBox="1">
            <a:spLocks noChangeArrowheads="1"/>
          </p:cNvSpPr>
          <p:nvPr/>
        </p:nvSpPr>
        <p:spPr bwMode="auto">
          <a:xfrm>
            <a:off x="177799" y="1317259"/>
            <a:ext cx="867886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2400" dirty="0">
                <a:solidFill>
                  <a:srgbClr val="FFFF00"/>
                </a:solidFill>
                <a:latin typeface="Verdana" pitchFamily="34" charset="0"/>
              </a:rPr>
              <a:t>Breathing and </a:t>
            </a:r>
            <a:r>
              <a:rPr lang="en-GB" altLang="en-US" sz="2400" u="sng" dirty="0">
                <a:solidFill>
                  <a:srgbClr val="FFFF00"/>
                </a:solidFill>
                <a:latin typeface="Verdana" pitchFamily="34" charset="0"/>
              </a:rPr>
              <a:t>meticulous execution</a:t>
            </a:r>
            <a:r>
              <a:rPr lang="en-GB" altLang="en-US" sz="2400" dirty="0">
                <a:solidFill>
                  <a:srgbClr val="FFFF00"/>
                </a:solidFill>
                <a:latin typeface="Verdana" pitchFamily="34" charset="0"/>
              </a:rPr>
              <a:t> of an action.</a:t>
            </a:r>
          </a:p>
          <a:p>
            <a:pPr eaLnBrk="1" hangingPunct="1"/>
            <a:r>
              <a:rPr lang="en-GB" altLang="en-US" sz="2400" u="sng" dirty="0" err="1">
                <a:solidFill>
                  <a:srgbClr val="FFFF00"/>
                </a:solidFill>
                <a:latin typeface="Verdana" pitchFamily="34" charset="0"/>
              </a:rPr>
              <a:t>呼吸和认真地完成一个动作</a:t>
            </a:r>
            <a:endParaRPr lang="en-GB" altLang="en-US" sz="2400" dirty="0">
              <a:solidFill>
                <a:schemeClr val="bg1"/>
              </a:solidFill>
              <a:latin typeface="Verdana" pitchFamily="34" charset="0"/>
            </a:endParaRPr>
          </a:p>
          <a:p>
            <a:pPr eaLnBrk="1" hangingPunct="1">
              <a:buFont typeface="Symbol" pitchFamily="18" charset="2"/>
              <a:buChar char="·"/>
            </a:pPr>
            <a:r>
              <a:rPr lang="en-GB" altLang="en-US" sz="2400" b="0" dirty="0">
                <a:solidFill>
                  <a:schemeClr val="bg1"/>
                </a:solidFill>
                <a:latin typeface="Verdana" pitchFamily="34" charset="0"/>
              </a:rPr>
              <a:t> Hold the breath while placing the feet either side of the shooting line</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将两脚分别放在射击线两侧时</a:t>
            </a:r>
            <a:r>
              <a:rPr lang="zh-CN" altLang="en-US" sz="2400" b="0" dirty="0">
                <a:solidFill>
                  <a:schemeClr val="bg1"/>
                </a:solidFill>
                <a:latin typeface="Verdana" pitchFamily="34" charset="0"/>
              </a:rPr>
              <a:t>，屏住呼吸</a:t>
            </a:r>
            <a:endParaRPr lang="en-GB" altLang="en-US" sz="2400" b="0" dirty="0">
              <a:solidFill>
                <a:schemeClr val="bg1"/>
              </a:solidFill>
              <a:latin typeface="Verdana" pitchFamily="34" charset="0"/>
            </a:endParaRPr>
          </a:p>
          <a:p>
            <a:pPr eaLnBrk="1" hangingPunct="1"/>
            <a:endParaRPr lang="en-GB" altLang="en-US" sz="2400" b="0" dirty="0">
              <a:solidFill>
                <a:schemeClr val="bg1"/>
              </a:solidFill>
              <a:latin typeface="Verdana" pitchFamily="34" charset="0"/>
            </a:endParaRPr>
          </a:p>
          <a:p>
            <a:pPr eaLnBrk="1" hangingPunct="1">
              <a:buFont typeface="Symbol" pitchFamily="18" charset="2"/>
              <a:buChar char="·"/>
            </a:pPr>
            <a:r>
              <a:rPr lang="en-GB" altLang="en-US" sz="2400" b="0" dirty="0">
                <a:solidFill>
                  <a:schemeClr val="bg1"/>
                </a:solidFill>
                <a:latin typeface="Verdana" pitchFamily="34" charset="0"/>
              </a:rPr>
              <a:t> Hold the breath while loading the arrow on the bow</a:t>
            </a:r>
            <a:br>
              <a:rPr lang="en-GB" altLang="en-US" sz="2400" b="0" dirty="0">
                <a:solidFill>
                  <a:schemeClr val="bg1"/>
                </a:solidFill>
                <a:latin typeface="Verdana" pitchFamily="34" charset="0"/>
              </a:rPr>
            </a:br>
            <a:r>
              <a:rPr lang="en-GB" altLang="en-US" sz="2400" b="0" dirty="0">
                <a:solidFill>
                  <a:schemeClr val="bg1"/>
                </a:solidFill>
                <a:latin typeface="Verdana" pitchFamily="34" charset="0"/>
              </a:rPr>
              <a:t>   (string and arrow-rest);</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搭箭时</a:t>
            </a:r>
            <a:r>
              <a:rPr lang="zh-CN" altLang="en-US" sz="2400" b="0" dirty="0">
                <a:solidFill>
                  <a:schemeClr val="bg1"/>
                </a:solidFill>
                <a:latin typeface="Verdana" pitchFamily="34" charset="0"/>
              </a:rPr>
              <a:t>，屏住呼吸</a:t>
            </a:r>
            <a:endParaRPr lang="en-GB" altLang="en-US" sz="2400" b="0" dirty="0">
              <a:solidFill>
                <a:schemeClr val="bg1"/>
              </a:solidFill>
              <a:latin typeface="Verdana" pitchFamily="34" charset="0"/>
            </a:endParaRPr>
          </a:p>
          <a:p>
            <a:pPr eaLnBrk="1" hangingPunct="1">
              <a:buFont typeface="Symbol" pitchFamily="18" charset="2"/>
              <a:buChar char="·"/>
            </a:pPr>
            <a:endParaRPr lang="en-GB" altLang="en-US" sz="2400" b="0" dirty="0">
              <a:solidFill>
                <a:schemeClr val="bg1"/>
              </a:solidFill>
              <a:latin typeface="Verdana" pitchFamily="34" charset="0"/>
            </a:endParaRPr>
          </a:p>
          <a:p>
            <a:pPr marL="274638" indent="-274638" eaLnBrk="1" hangingPunct="1">
              <a:buFont typeface="Symbol" pitchFamily="18" charset="2"/>
              <a:buChar char="·"/>
            </a:pPr>
            <a:r>
              <a:rPr lang="en-GB" altLang="en-US" sz="2400" b="0" dirty="0">
                <a:solidFill>
                  <a:schemeClr val="bg1"/>
                </a:solidFill>
                <a:latin typeface="Verdana" pitchFamily="34" charset="0"/>
              </a:rPr>
              <a:t>Hold the breath while placing the string fingers and the bow-hand; </a:t>
            </a:r>
            <a:r>
              <a:rPr lang="en-GB" altLang="en-US" sz="2400" b="0" dirty="0" err="1">
                <a:solidFill>
                  <a:schemeClr val="bg1"/>
                </a:solidFill>
                <a:latin typeface="Verdana" pitchFamily="34" charset="0"/>
              </a:rPr>
              <a:t>放置钩弦指和持弓手时</a:t>
            </a:r>
            <a:r>
              <a:rPr lang="zh-CN" altLang="en-US" sz="2400" b="0" dirty="0">
                <a:solidFill>
                  <a:schemeClr val="bg1"/>
                </a:solidFill>
                <a:latin typeface="Verdana" pitchFamily="34" charset="0"/>
              </a:rPr>
              <a:t>，屏住呼吸</a:t>
            </a:r>
            <a:endParaRPr lang="en-GB" altLang="en-US" sz="2400" b="0" dirty="0">
              <a:solidFill>
                <a:schemeClr val="bg1"/>
              </a:solidFill>
              <a:latin typeface="Verdana" pitchFamily="34" charset="0"/>
            </a:endParaRPr>
          </a:p>
          <a:p>
            <a:pPr eaLnBrk="1" hangingPunct="1">
              <a:buFont typeface="Symbol" pitchFamily="18" charset="2"/>
              <a:buChar char="·"/>
            </a:pPr>
            <a:endParaRPr lang="en-GB" altLang="en-US" sz="2400" b="0" dirty="0">
              <a:solidFill>
                <a:schemeClr val="bg1"/>
              </a:solidFill>
              <a:latin typeface="Verdana" pitchFamily="34" charset="0"/>
            </a:endParaRPr>
          </a:p>
          <a:p>
            <a:pPr eaLnBrk="1" hangingPunct="1">
              <a:buFont typeface="Symbol" pitchFamily="18" charset="2"/>
              <a:buChar char="·"/>
            </a:pPr>
            <a:r>
              <a:rPr lang="en-GB" altLang="en-US" sz="2400" b="0" dirty="0">
                <a:solidFill>
                  <a:schemeClr val="bg1"/>
                </a:solidFill>
                <a:latin typeface="Verdana" pitchFamily="34" charset="0"/>
              </a:rPr>
              <a:t> Hold the breath while pre-setting (pre-draw);</a:t>
            </a:r>
          </a:p>
          <a:p>
            <a:pPr eaLnBrk="1" hangingPunct="1"/>
            <a:r>
              <a:rPr lang="en-GB" altLang="en-US" sz="2400" b="0" dirty="0" err="1">
                <a:solidFill>
                  <a:schemeClr val="bg1"/>
                </a:solidFill>
                <a:latin typeface="Verdana" pitchFamily="34" charset="0"/>
              </a:rPr>
              <a:t>预拉时</a:t>
            </a:r>
            <a:r>
              <a:rPr lang="zh-CN" altLang="en-US" sz="2400" b="0" dirty="0">
                <a:solidFill>
                  <a:schemeClr val="bg1"/>
                </a:solidFill>
                <a:latin typeface="Verdana" pitchFamily="34" charset="0"/>
              </a:rPr>
              <a:t>，屏住呼吸；</a:t>
            </a:r>
            <a:endParaRPr lang="en-US" altLang="zh-CN" sz="2400" b="0" dirty="0">
              <a:solidFill>
                <a:schemeClr val="bg1"/>
              </a:solidFill>
              <a:latin typeface="Verdana" pitchFamily="34" charset="0"/>
            </a:endParaRPr>
          </a:p>
          <a:p>
            <a:pPr eaLnBrk="1" hangingPunct="1"/>
            <a:endParaRPr lang="en-GB" altLang="en-US" sz="2400" b="0" dirty="0">
              <a:solidFill>
                <a:schemeClr val="bg1"/>
              </a:solidFill>
              <a:latin typeface="Verdana" pitchFamily="34" charset="0"/>
            </a:endParaRPr>
          </a:p>
          <a:p>
            <a:pPr eaLnBrk="1" hangingPunct="1">
              <a:buFontTx/>
              <a:buChar char="•"/>
            </a:pPr>
            <a:r>
              <a:rPr lang="en-GB" altLang="en-US" sz="2400" b="0" dirty="0">
                <a:solidFill>
                  <a:schemeClr val="bg1"/>
                </a:solidFill>
                <a:latin typeface="Verdana" pitchFamily="34" charset="0"/>
              </a:rPr>
              <a:t> Hold the breath while aiming</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瞄准时</a:t>
            </a:r>
            <a:r>
              <a:rPr lang="zh-CN" altLang="en-US" sz="2400" b="0" dirty="0">
                <a:solidFill>
                  <a:schemeClr val="bg1"/>
                </a:solidFill>
                <a:latin typeface="Verdana" pitchFamily="34" charset="0"/>
              </a:rPr>
              <a:t>，屏住呼吸</a:t>
            </a:r>
            <a:endParaRPr lang="en-GB" altLang="en-US" sz="2400" b="0" dirty="0">
              <a:solidFill>
                <a:schemeClr val="bg1"/>
              </a:solidFill>
              <a:latin typeface="Verdana" pitchFamily="34" charset="0"/>
            </a:endParaRPr>
          </a:p>
        </p:txBody>
      </p:sp>
      <p:sp>
        <p:nvSpPr>
          <p:cNvPr id="9220"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 </a:t>
            </a:r>
            <a:r>
              <a:rPr lang="zh-CN" altLang="en-GB" sz="2400" dirty="0">
                <a:solidFill>
                  <a:srgbClr val="0168AC"/>
                </a:solidFill>
                <a:latin typeface="Verdana" pitchFamily="34" charset="0"/>
              </a:rPr>
              <a:t>呼吸</a:t>
            </a:r>
            <a:endParaRPr lang="en-GB" altLang="en-US" sz="2400" dirty="0">
              <a:solidFill>
                <a:srgbClr val="0168AC"/>
              </a:solidFill>
              <a:latin typeface="Verdana" pitchFamily="34" charset="0"/>
            </a:endParaRPr>
          </a:p>
        </p:txBody>
      </p:sp>
      <p:sp>
        <p:nvSpPr>
          <p:cNvPr id="9223" name="Rectangle 16"/>
          <p:cNvSpPr>
            <a:spLocks noChangeArrowheads="1"/>
          </p:cNvSpPr>
          <p:nvPr/>
        </p:nvSpPr>
        <p:spPr bwMode="auto">
          <a:xfrm>
            <a:off x="1430337" y="698317"/>
            <a:ext cx="62833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0FFFF"/>
                </a:solidFill>
                <a:latin typeface="Verdana" pitchFamily="34" charset="0"/>
              </a:rPr>
              <a:t>Sequence examples</a:t>
            </a:r>
            <a:r>
              <a:rPr lang="zh-CN" altLang="en-US" sz="2400" dirty="0">
                <a:solidFill>
                  <a:srgbClr val="00FFFF"/>
                </a:solidFill>
                <a:latin typeface="Verdana" pitchFamily="34" charset="0"/>
              </a:rPr>
              <a:t> 呼吸顺序的举例</a:t>
            </a:r>
            <a:endParaRPr lang="en-GB" altLang="en-US" sz="2400" dirty="0">
              <a:solidFill>
                <a:srgbClr val="00FFFF"/>
              </a:solidFill>
              <a:latin typeface="Verdana" pitchFamily="34" charset="0"/>
            </a:endParaRPr>
          </a:p>
        </p:txBody>
      </p:sp>
      <p:sp>
        <p:nvSpPr>
          <p:cNvPr id="9224" name="Text Box 20"/>
          <p:cNvSpPr txBox="1">
            <a:spLocks noChangeArrowheads="1"/>
          </p:cNvSpPr>
          <p:nvPr/>
        </p:nvSpPr>
        <p:spPr bwMode="auto">
          <a:xfrm>
            <a:off x="5940425" y="6642100"/>
            <a:ext cx="3192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dirty="0">
                <a:solidFill>
                  <a:schemeClr val="bg1"/>
                </a:solidFill>
                <a:latin typeface="Verdana" pitchFamily="34" charset="0"/>
              </a:rPr>
              <a:t>Pascal </a:t>
            </a:r>
            <a:r>
              <a:rPr lang="en-GB" altLang="en-US" sz="800" b="0" dirty="0" err="1">
                <a:solidFill>
                  <a:schemeClr val="bg1"/>
                </a:solidFill>
                <a:latin typeface="Verdana" pitchFamily="34" charset="0"/>
              </a:rPr>
              <a:t>Colmaire</a:t>
            </a:r>
            <a:r>
              <a:rPr lang="en-GB" altLang="en-US" sz="800" b="0" dirty="0">
                <a:solidFill>
                  <a:schemeClr val="bg1"/>
                </a:solidFill>
                <a:latin typeface="Verdana" pitchFamily="34" charset="0"/>
              </a:rPr>
              <a:t> – WA Development &amp; Education Director</a:t>
            </a:r>
          </a:p>
        </p:txBody>
      </p:sp>
      <p:sp>
        <p:nvSpPr>
          <p:cNvPr id="9225"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5">
                                            <p:txEl>
                                              <p:pRg st="0" end="0"/>
                                            </p:txEl>
                                          </p:spTgt>
                                        </p:tgtEl>
                                        <p:attrNameLst>
                                          <p:attrName>style.visibility</p:attrName>
                                        </p:attrNameLst>
                                      </p:cBhvr>
                                      <p:to>
                                        <p:strVal val="visible"/>
                                      </p:to>
                                    </p:set>
                                    <p:anim calcmode="lin" valueType="num">
                                      <p:cBhvr additive="base">
                                        <p:cTn id="7" dur="500" fill="hold"/>
                                        <p:tgtEl>
                                          <p:spTgt spid="224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65">
                                            <p:txEl>
                                              <p:pRg st="1" end="1"/>
                                            </p:txEl>
                                          </p:spTgt>
                                        </p:tgtEl>
                                        <p:attrNameLst>
                                          <p:attrName>style.visibility</p:attrName>
                                        </p:attrNameLst>
                                      </p:cBhvr>
                                      <p:to>
                                        <p:strVal val="visible"/>
                                      </p:to>
                                    </p:set>
                                    <p:anim calcmode="lin" valueType="num">
                                      <p:cBhvr additive="base">
                                        <p:cTn id="13" dur="500" fill="hold"/>
                                        <p:tgtEl>
                                          <p:spTgt spid="2242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65">
                                            <p:txEl>
                                              <p:pRg st="2" end="2"/>
                                            </p:txEl>
                                          </p:spTgt>
                                        </p:tgtEl>
                                        <p:attrNameLst>
                                          <p:attrName>style.visibility</p:attrName>
                                        </p:attrNameLst>
                                      </p:cBhvr>
                                      <p:to>
                                        <p:strVal val="visible"/>
                                      </p:to>
                                    </p:set>
                                    <p:anim calcmode="lin" valueType="num">
                                      <p:cBhvr additive="base">
                                        <p:cTn id="19" dur="500" fill="hold"/>
                                        <p:tgtEl>
                                          <p:spTgt spid="22426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4265">
                                            <p:txEl>
                                              <p:pRg st="4" end="4"/>
                                            </p:txEl>
                                          </p:spTgt>
                                        </p:tgtEl>
                                        <p:attrNameLst>
                                          <p:attrName>style.visibility</p:attrName>
                                        </p:attrNameLst>
                                      </p:cBhvr>
                                      <p:to>
                                        <p:strVal val="visible"/>
                                      </p:to>
                                    </p:set>
                                    <p:anim calcmode="lin" valueType="num">
                                      <p:cBhvr additive="base">
                                        <p:cTn id="25" dur="500" fill="hold"/>
                                        <p:tgtEl>
                                          <p:spTgt spid="22426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4265">
                                            <p:txEl>
                                              <p:pRg st="6" end="6"/>
                                            </p:txEl>
                                          </p:spTgt>
                                        </p:tgtEl>
                                        <p:attrNameLst>
                                          <p:attrName>style.visibility</p:attrName>
                                        </p:attrNameLst>
                                      </p:cBhvr>
                                      <p:to>
                                        <p:strVal val="visible"/>
                                      </p:to>
                                    </p:set>
                                    <p:anim calcmode="lin" valueType="num">
                                      <p:cBhvr additive="base">
                                        <p:cTn id="31" dur="500" fill="hold"/>
                                        <p:tgtEl>
                                          <p:spTgt spid="224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4265">
                                            <p:txEl>
                                              <p:pRg st="8" end="8"/>
                                            </p:txEl>
                                          </p:spTgt>
                                        </p:tgtEl>
                                        <p:attrNameLst>
                                          <p:attrName>style.visibility</p:attrName>
                                        </p:attrNameLst>
                                      </p:cBhvr>
                                      <p:to>
                                        <p:strVal val="visible"/>
                                      </p:to>
                                    </p:set>
                                    <p:anim calcmode="lin" valueType="num">
                                      <p:cBhvr additive="base">
                                        <p:cTn id="37" dur="500" fill="hold"/>
                                        <p:tgtEl>
                                          <p:spTgt spid="22426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4265">
                                            <p:txEl>
                                              <p:pRg st="9" end="9"/>
                                            </p:txEl>
                                          </p:spTgt>
                                        </p:tgtEl>
                                        <p:attrNameLst>
                                          <p:attrName>style.visibility</p:attrName>
                                        </p:attrNameLst>
                                      </p:cBhvr>
                                      <p:to>
                                        <p:strVal val="visible"/>
                                      </p:to>
                                    </p:set>
                                    <p:anim calcmode="lin" valueType="num">
                                      <p:cBhvr additive="base">
                                        <p:cTn id="43" dur="500" fill="hold"/>
                                        <p:tgtEl>
                                          <p:spTgt spid="22426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426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4265">
                                            <p:txEl>
                                              <p:pRg st="11" end="11"/>
                                            </p:txEl>
                                          </p:spTgt>
                                        </p:tgtEl>
                                        <p:attrNameLst>
                                          <p:attrName>style.visibility</p:attrName>
                                        </p:attrNameLst>
                                      </p:cBhvr>
                                      <p:to>
                                        <p:strVal val="visible"/>
                                      </p:to>
                                    </p:set>
                                    <p:anim calcmode="lin" valueType="num">
                                      <p:cBhvr additive="base">
                                        <p:cTn id="49" dur="500" fill="hold"/>
                                        <p:tgtEl>
                                          <p:spTgt spid="22426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426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fld id="{6AC52CC9-2CB7-4E63-9C13-47E1E582FBFC}" type="slidenum">
              <a:rPr lang="en-US" altLang="en-US" b="0"/>
              <a:pPr eaLnBrk="1" hangingPunct="1"/>
              <a:t>9</a:t>
            </a:fld>
            <a:endParaRPr lang="en-US" altLang="en-US" b="0"/>
          </a:p>
        </p:txBody>
      </p:sp>
      <p:sp>
        <p:nvSpPr>
          <p:cNvPr id="224265" name="Text Box 9"/>
          <p:cNvSpPr txBox="1">
            <a:spLocks noChangeArrowheads="1"/>
          </p:cNvSpPr>
          <p:nvPr/>
        </p:nvSpPr>
        <p:spPr bwMode="auto">
          <a:xfrm>
            <a:off x="114300" y="1355726"/>
            <a:ext cx="90297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2400" dirty="0">
                <a:solidFill>
                  <a:srgbClr val="FFFF00"/>
                </a:solidFill>
                <a:latin typeface="Verdana" pitchFamily="34" charset="0"/>
              </a:rPr>
              <a:t>Breathing and </a:t>
            </a:r>
            <a:r>
              <a:rPr lang="en-GB" altLang="en-US" sz="2400" u="sng" dirty="0">
                <a:solidFill>
                  <a:srgbClr val="FFFF00"/>
                </a:solidFill>
                <a:latin typeface="Verdana" pitchFamily="34" charset="0"/>
              </a:rPr>
              <a:t>end</a:t>
            </a:r>
            <a:r>
              <a:rPr lang="en-GB" altLang="en-US" sz="2400" dirty="0">
                <a:solidFill>
                  <a:srgbClr val="FFFF00"/>
                </a:solidFill>
                <a:latin typeface="Verdana" pitchFamily="34" charset="0"/>
              </a:rPr>
              <a:t> of action</a:t>
            </a:r>
            <a:r>
              <a:rPr lang="zh-CN" altLang="en-US" sz="2400" dirty="0">
                <a:solidFill>
                  <a:srgbClr val="FFFF00"/>
                </a:solidFill>
                <a:latin typeface="Verdana" pitchFamily="34" charset="0"/>
              </a:rPr>
              <a:t> 呼吸和动作结束</a:t>
            </a:r>
            <a:endParaRPr lang="en-GB" altLang="en-US" sz="2400" dirty="0">
              <a:solidFill>
                <a:srgbClr val="FFFF00"/>
              </a:solidFill>
              <a:latin typeface="Verdana" pitchFamily="34" charset="0"/>
            </a:endParaRPr>
          </a:p>
          <a:p>
            <a:pPr eaLnBrk="1" hangingPunct="1"/>
            <a:endParaRPr lang="en-GB" altLang="en-US" sz="2400" dirty="0">
              <a:solidFill>
                <a:srgbClr val="FFFF00"/>
              </a:solidFill>
              <a:latin typeface="Verdana" pitchFamily="34" charset="0"/>
            </a:endParaRPr>
          </a:p>
          <a:p>
            <a:pPr marL="274638" indent="-274638" eaLnBrk="1" hangingPunct="1">
              <a:buFont typeface="Symbol" pitchFamily="18" charset="2"/>
              <a:buChar char="·"/>
            </a:pPr>
            <a:r>
              <a:rPr lang="en-GB" altLang="en-US" sz="2400" b="0" dirty="0">
                <a:solidFill>
                  <a:schemeClr val="bg1"/>
                </a:solidFill>
                <a:latin typeface="Verdana" pitchFamily="34" charset="0"/>
              </a:rPr>
              <a:t>Exhale toward the end of placing the feet either side</a:t>
            </a:r>
          </a:p>
          <a:p>
            <a:pPr marL="274638" indent="-274638" eaLnBrk="1" hangingPunct="1"/>
            <a:r>
              <a:rPr lang="en-GB" altLang="en-US" sz="2400" b="0" dirty="0">
                <a:solidFill>
                  <a:schemeClr val="bg1"/>
                </a:solidFill>
                <a:latin typeface="Verdana" pitchFamily="34" charset="0"/>
              </a:rPr>
              <a:t>  </a:t>
            </a:r>
            <a:r>
              <a:rPr lang="en-GB" altLang="en-US" sz="2400" b="0" dirty="0" err="1">
                <a:solidFill>
                  <a:schemeClr val="bg1"/>
                </a:solidFill>
                <a:latin typeface="Verdana" pitchFamily="34" charset="0"/>
              </a:rPr>
              <a:t>将两脚放在起射线的动作结束时呼气</a:t>
            </a:r>
            <a:r>
              <a:rPr lang="zh-CN" altLang="en-US" sz="2400" b="0" dirty="0">
                <a:solidFill>
                  <a:schemeClr val="bg1"/>
                </a:solidFill>
                <a:latin typeface="Verdana" pitchFamily="34" charset="0"/>
              </a:rPr>
              <a:t>；</a:t>
            </a:r>
            <a:endParaRPr lang="en-US" altLang="zh-CN" sz="2400" b="0" dirty="0">
              <a:solidFill>
                <a:schemeClr val="bg1"/>
              </a:solidFill>
              <a:latin typeface="Verdana" pitchFamily="34" charset="0"/>
            </a:endParaRPr>
          </a:p>
          <a:p>
            <a:pPr marL="274638" indent="-274638" eaLnBrk="1" hangingPunct="1"/>
            <a:endParaRPr lang="en-GB" altLang="en-US" sz="2400" b="0" dirty="0">
              <a:solidFill>
                <a:schemeClr val="bg1"/>
              </a:solidFill>
              <a:latin typeface="Verdana" pitchFamily="34" charset="0"/>
            </a:endParaRPr>
          </a:p>
          <a:p>
            <a:pPr marL="274638" indent="-274638" eaLnBrk="1" hangingPunct="1">
              <a:buFont typeface="Symbol" pitchFamily="18" charset="2"/>
              <a:buChar char="·"/>
            </a:pPr>
            <a:r>
              <a:rPr lang="en-GB" altLang="en-US" sz="2400" b="0" dirty="0">
                <a:solidFill>
                  <a:schemeClr val="bg1"/>
                </a:solidFill>
                <a:latin typeface="Verdana" pitchFamily="34" charset="0"/>
              </a:rPr>
              <a:t>Exhale toward the end of the arrow loading;</a:t>
            </a:r>
          </a:p>
          <a:p>
            <a:pPr eaLnBrk="1" hangingPunct="1"/>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rPr>
              <a:t>搭箭结束时呼气</a:t>
            </a:r>
            <a:r>
              <a:rPr lang="zh-CN" altLang="en-US" sz="2400" b="0" dirty="0">
                <a:solidFill>
                  <a:schemeClr val="bg1"/>
                </a:solidFill>
                <a:latin typeface="Verdana" pitchFamily="34" charset="0"/>
              </a:rPr>
              <a:t>；</a:t>
            </a:r>
            <a:endParaRPr lang="en-US" altLang="zh-CN" sz="2400" b="0" dirty="0">
              <a:solidFill>
                <a:schemeClr val="bg1"/>
              </a:solidFill>
              <a:latin typeface="Verdana" pitchFamily="34" charset="0"/>
            </a:endParaRPr>
          </a:p>
          <a:p>
            <a:pPr eaLnBrk="1" hangingPunct="1"/>
            <a:endParaRPr lang="en-GB" altLang="en-US" sz="2400" b="0" dirty="0">
              <a:solidFill>
                <a:schemeClr val="bg1"/>
              </a:solidFill>
              <a:latin typeface="Verdana" pitchFamily="34" charset="0"/>
            </a:endParaRPr>
          </a:p>
          <a:p>
            <a:pPr marL="274638" indent="-274638" eaLnBrk="1" hangingPunct="1">
              <a:buFont typeface="Symbol" pitchFamily="18" charset="2"/>
              <a:buChar char="·"/>
            </a:pPr>
            <a:r>
              <a:rPr lang="en-GB" altLang="en-US" sz="2400" b="0" dirty="0">
                <a:solidFill>
                  <a:schemeClr val="bg1"/>
                </a:solidFill>
                <a:latin typeface="Verdana" pitchFamily="34" charset="0"/>
              </a:rPr>
              <a:t>Exhale toward the end of the string fingers and </a:t>
            </a:r>
            <a:br>
              <a:rPr lang="en-GB" altLang="en-US" sz="2400" b="0" dirty="0">
                <a:solidFill>
                  <a:schemeClr val="bg1"/>
                </a:solidFill>
                <a:latin typeface="Verdana" pitchFamily="34" charset="0"/>
              </a:rPr>
            </a:br>
            <a:r>
              <a:rPr lang="en-GB" altLang="en-US" sz="2400" b="0" dirty="0">
                <a:solidFill>
                  <a:schemeClr val="bg1"/>
                </a:solidFill>
                <a:latin typeface="Verdana" pitchFamily="34" charset="0"/>
              </a:rPr>
              <a:t>    the bow-hand positioning;</a:t>
            </a:r>
          </a:p>
          <a:p>
            <a:pPr eaLnBrk="1" hangingPunct="1"/>
            <a:r>
              <a:rPr lang="zh-CN" altLang="en-US" sz="2400" b="0" dirty="0">
                <a:solidFill>
                  <a:schemeClr val="bg1"/>
                </a:solidFill>
                <a:latin typeface="Verdana" pitchFamily="34" charset="0"/>
              </a:rPr>
              <a:t>   </a:t>
            </a:r>
            <a:r>
              <a:rPr lang="en-US" altLang="zh-CN" sz="2400" b="0" dirty="0">
                <a:solidFill>
                  <a:schemeClr val="bg1"/>
                </a:solidFill>
                <a:latin typeface="Verdana" pitchFamily="34" charset="0"/>
              </a:rPr>
              <a:t>   </a:t>
            </a:r>
            <a:r>
              <a:rPr lang="en-GB" altLang="en-US" sz="2400" b="0" dirty="0" err="1">
                <a:solidFill>
                  <a:schemeClr val="bg1"/>
                </a:solidFill>
                <a:latin typeface="Verdana" pitchFamily="34" charset="0"/>
              </a:rPr>
              <a:t>钩弦指和持弓手定位结束时呼气</a:t>
            </a:r>
            <a:r>
              <a:rPr lang="zh-CN" altLang="en-US" sz="2400" b="0" dirty="0">
                <a:solidFill>
                  <a:schemeClr val="bg1"/>
                </a:solidFill>
                <a:latin typeface="Verdana" pitchFamily="34" charset="0"/>
              </a:rPr>
              <a:t>；</a:t>
            </a:r>
            <a:endParaRPr lang="en-GB" altLang="en-US" sz="2400" b="0" dirty="0">
              <a:solidFill>
                <a:schemeClr val="bg1"/>
              </a:solidFill>
              <a:latin typeface="Verdana" pitchFamily="34" charset="0"/>
            </a:endParaRPr>
          </a:p>
          <a:p>
            <a:pPr eaLnBrk="1" hangingPunct="1"/>
            <a:endParaRPr lang="en-GB" altLang="en-US" sz="2400" b="0" dirty="0">
              <a:solidFill>
                <a:schemeClr val="bg1"/>
              </a:solidFill>
              <a:latin typeface="Verdana" pitchFamily="34" charset="0"/>
            </a:endParaRPr>
          </a:p>
          <a:p>
            <a:pPr marL="274638" indent="-274638" eaLnBrk="1" hangingPunct="1"/>
            <a:r>
              <a:rPr lang="en-GB" altLang="en-US" sz="2400" b="0" dirty="0">
                <a:solidFill>
                  <a:schemeClr val="bg1"/>
                </a:solidFill>
                <a:latin typeface="Verdana" pitchFamily="34" charset="0"/>
                <a:sym typeface="Symbol" pitchFamily="18" charset="2"/>
              </a:rPr>
              <a:t> </a:t>
            </a:r>
            <a:r>
              <a:rPr lang="en-GB" altLang="en-US" sz="2400" b="0" dirty="0">
                <a:solidFill>
                  <a:schemeClr val="bg1"/>
                </a:solidFill>
                <a:latin typeface="Verdana" pitchFamily="34" charset="0"/>
              </a:rPr>
              <a:t>Exhale slightly toward the end of the draw / </a:t>
            </a:r>
            <a:br>
              <a:rPr lang="en-GB" altLang="en-US" sz="2400" b="0" dirty="0">
                <a:solidFill>
                  <a:schemeClr val="bg1"/>
                </a:solidFill>
                <a:latin typeface="Verdana" pitchFamily="34" charset="0"/>
              </a:rPr>
            </a:br>
            <a:r>
              <a:rPr lang="en-GB" altLang="en-US" sz="2400" b="0" dirty="0">
                <a:solidFill>
                  <a:schemeClr val="bg1"/>
                </a:solidFill>
                <a:latin typeface="Verdana" pitchFamily="34" charset="0"/>
              </a:rPr>
              <a:t>    face marks action.</a:t>
            </a:r>
            <a:r>
              <a:rPr lang="zh-CN" altLang="en-US" sz="2400" b="0" dirty="0">
                <a:solidFill>
                  <a:schemeClr val="bg1"/>
                </a:solidFill>
                <a:latin typeface="Verdana" pitchFamily="34" charset="0"/>
              </a:rPr>
              <a:t> </a:t>
            </a:r>
            <a:r>
              <a:rPr lang="en-GB" altLang="en-US" sz="2400" b="0" dirty="0" err="1">
                <a:solidFill>
                  <a:schemeClr val="bg1"/>
                </a:solidFill>
                <a:latin typeface="Verdana" pitchFamily="34" charset="0"/>
                <a:sym typeface="Symbol" pitchFamily="18" charset="2"/>
              </a:rPr>
              <a:t>脱弦结束时慢慢呼气</a:t>
            </a:r>
            <a:r>
              <a:rPr lang="en-GB" altLang="en-US" sz="2400" b="0" dirty="0">
                <a:solidFill>
                  <a:schemeClr val="bg1"/>
                </a:solidFill>
                <a:latin typeface="Verdana" pitchFamily="34" charset="0"/>
              </a:rPr>
              <a:t>.</a:t>
            </a:r>
            <a:r>
              <a:rPr lang="en-US" altLang="zh-CN" sz="2400" b="0" dirty="0">
                <a:solidFill>
                  <a:schemeClr val="bg1"/>
                </a:solidFill>
                <a:latin typeface="Verdana" pitchFamily="34" charset="0"/>
              </a:rPr>
              <a:t>/</a:t>
            </a:r>
            <a:r>
              <a:rPr lang="zh-CN" altLang="en-US" sz="2400" b="0" dirty="0">
                <a:solidFill>
                  <a:schemeClr val="bg1"/>
                </a:solidFill>
                <a:latin typeface="Verdana" pitchFamily="34" charset="0"/>
              </a:rPr>
              <a:t>面部标志动作</a:t>
            </a:r>
            <a:endParaRPr lang="en-GB" altLang="en-US" sz="2400" b="0" dirty="0">
              <a:solidFill>
                <a:schemeClr val="bg1"/>
              </a:solidFill>
              <a:latin typeface="Verdana" pitchFamily="34" charset="0"/>
            </a:endParaRPr>
          </a:p>
          <a:p>
            <a:pPr eaLnBrk="1" hangingPunct="1"/>
            <a:r>
              <a:rPr lang="en-GB" altLang="en-US" sz="2400" dirty="0">
                <a:latin typeface="Verdana" pitchFamily="34" charset="0"/>
              </a:rPr>
              <a:t> </a:t>
            </a:r>
          </a:p>
          <a:p>
            <a:pPr eaLnBrk="1" hangingPunct="1">
              <a:buFont typeface="Symbol" pitchFamily="18" charset="2"/>
              <a:buChar char="·"/>
            </a:pPr>
            <a:endParaRPr lang="en-GB" altLang="en-US" sz="2400" dirty="0">
              <a:solidFill>
                <a:schemeClr val="bg1"/>
              </a:solidFill>
              <a:latin typeface="Verdana" pitchFamily="34" charset="0"/>
            </a:endParaRPr>
          </a:p>
        </p:txBody>
      </p:sp>
      <p:sp>
        <p:nvSpPr>
          <p:cNvPr id="10244" name="Rectangle 7"/>
          <p:cNvSpPr>
            <a:spLocks noChangeArrowheads="1"/>
          </p:cNvSpPr>
          <p:nvPr/>
        </p:nvSpPr>
        <p:spPr bwMode="auto">
          <a:xfrm>
            <a:off x="0" y="246063"/>
            <a:ext cx="9144000" cy="404812"/>
          </a:xfrm>
          <a:prstGeom prst="rect">
            <a:avLst/>
          </a:prstGeom>
          <a:solidFill>
            <a:schemeClr val="bg1"/>
          </a:solidFill>
          <a:ln w="9525">
            <a:solidFill>
              <a:schemeClr val="tx1"/>
            </a:solidFill>
            <a:miter lim="800000"/>
            <a:headEnd/>
            <a:tailEnd/>
          </a:ln>
        </p:spPr>
        <p:txBody>
          <a:bodyPr wrap="none"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168AC"/>
                </a:solidFill>
                <a:latin typeface="Verdana" pitchFamily="34" charset="0"/>
              </a:rPr>
              <a:t>BREATHING</a:t>
            </a:r>
            <a:r>
              <a:rPr lang="zh-CN" altLang="en-US" sz="2400" dirty="0">
                <a:solidFill>
                  <a:srgbClr val="0168AC"/>
                </a:solidFill>
                <a:latin typeface="Verdana" pitchFamily="34" charset="0"/>
              </a:rPr>
              <a:t> 呼吸</a:t>
            </a:r>
            <a:endParaRPr lang="en-GB" altLang="en-US" sz="2400" dirty="0">
              <a:solidFill>
                <a:srgbClr val="0168AC"/>
              </a:solidFill>
              <a:latin typeface="Verdana" pitchFamily="34" charset="0"/>
            </a:endParaRPr>
          </a:p>
        </p:txBody>
      </p:sp>
      <p:sp>
        <p:nvSpPr>
          <p:cNvPr id="10247" name="Rectangle 16"/>
          <p:cNvSpPr>
            <a:spLocks noChangeArrowheads="1"/>
          </p:cNvSpPr>
          <p:nvPr/>
        </p:nvSpPr>
        <p:spPr bwMode="auto">
          <a:xfrm>
            <a:off x="1336675" y="784226"/>
            <a:ext cx="62833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algn="ctr" eaLnBrk="1" hangingPunct="1"/>
            <a:r>
              <a:rPr lang="en-GB" altLang="en-US" sz="2400" dirty="0">
                <a:solidFill>
                  <a:srgbClr val="00FFFF"/>
                </a:solidFill>
                <a:latin typeface="Verdana" pitchFamily="34" charset="0"/>
              </a:rPr>
              <a:t>Sequence examples</a:t>
            </a:r>
            <a:r>
              <a:rPr lang="zh-CN" altLang="en-US" sz="2400" dirty="0">
                <a:solidFill>
                  <a:srgbClr val="00FFFF"/>
                </a:solidFill>
                <a:latin typeface="Verdana" pitchFamily="34" charset="0"/>
              </a:rPr>
              <a:t> 呼吸顺序的距离</a:t>
            </a:r>
            <a:endParaRPr lang="en-GB" altLang="en-US" sz="2400" dirty="0">
              <a:solidFill>
                <a:srgbClr val="00FFFF"/>
              </a:solidFill>
              <a:latin typeface="Verdana" pitchFamily="34" charset="0"/>
            </a:endParaRPr>
          </a:p>
        </p:txBody>
      </p:sp>
      <p:sp>
        <p:nvSpPr>
          <p:cNvPr id="10248" name="Text Box 20"/>
          <p:cNvSpPr txBox="1">
            <a:spLocks noChangeArrowheads="1"/>
          </p:cNvSpPr>
          <p:nvPr/>
        </p:nvSpPr>
        <p:spPr bwMode="auto">
          <a:xfrm>
            <a:off x="5940425" y="6642100"/>
            <a:ext cx="3192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r>
              <a:rPr lang="en-GB" altLang="en-US" sz="800" b="0">
                <a:solidFill>
                  <a:schemeClr val="bg1"/>
                </a:solidFill>
                <a:latin typeface="Verdana" pitchFamily="34" charset="0"/>
              </a:rPr>
              <a:t>Pascal Colmaire – WA Development &amp; Education Director</a:t>
            </a:r>
          </a:p>
        </p:txBody>
      </p:sp>
      <p:sp>
        <p:nvSpPr>
          <p:cNvPr id="10249" name="Rectangle 7"/>
          <p:cNvSpPr>
            <a:spLocks noChangeArrowheads="1"/>
          </p:cNvSpPr>
          <p:nvPr/>
        </p:nvSpPr>
        <p:spPr bwMode="auto">
          <a:xfrm>
            <a:off x="1763713" y="0"/>
            <a:ext cx="576262" cy="188913"/>
          </a:xfrm>
          <a:prstGeom prst="rect">
            <a:avLst/>
          </a:prstGeom>
          <a:solidFill>
            <a:srgbClr val="FF0000"/>
          </a:solidFill>
          <a:ln w="9525" algn="ctr">
            <a:solidFill>
              <a:srgbClr val="FF0000"/>
            </a:solidFill>
            <a:round/>
            <a:headEnd/>
            <a:tailEnd/>
          </a:ln>
        </p:spPr>
        <p:txBody>
          <a:bodyPr wrap="none"/>
          <a:lstStyle>
            <a:lvl1pPr eaLnBrk="0" hangingPunct="0">
              <a:defRPr b="1">
                <a:solidFill>
                  <a:schemeClr val="tx1"/>
                </a:solidFill>
                <a:latin typeface="Arial" charset="0"/>
                <a:cs typeface="Times New Roman" charset="0"/>
              </a:defRPr>
            </a:lvl1pPr>
            <a:lvl2pPr marL="742950" indent="-285750" eaLnBrk="0" hangingPunct="0">
              <a:defRPr b="1">
                <a:solidFill>
                  <a:schemeClr val="tx1"/>
                </a:solidFill>
                <a:latin typeface="Arial" charset="0"/>
                <a:cs typeface="Times New Roman" charset="0"/>
              </a:defRPr>
            </a:lvl2pPr>
            <a:lvl3pPr marL="1143000" indent="-228600" eaLnBrk="0" hangingPunct="0">
              <a:defRPr b="1">
                <a:solidFill>
                  <a:schemeClr val="tx1"/>
                </a:solidFill>
                <a:latin typeface="Arial" charset="0"/>
                <a:cs typeface="Times New Roman" charset="0"/>
              </a:defRPr>
            </a:lvl3pPr>
            <a:lvl4pPr marL="1600200" indent="-228600" eaLnBrk="0" hangingPunct="0">
              <a:defRPr b="1">
                <a:solidFill>
                  <a:schemeClr val="tx1"/>
                </a:solidFill>
                <a:latin typeface="Arial" charset="0"/>
                <a:cs typeface="Times New Roman" charset="0"/>
              </a:defRPr>
            </a:lvl4pPr>
            <a:lvl5pPr marL="2057400" indent="-228600" eaLnBrk="0" hangingPunct="0">
              <a:defRPr b="1">
                <a:solidFill>
                  <a:schemeClr val="tx1"/>
                </a:solidFill>
                <a:latin typeface="Arial" charset="0"/>
                <a:cs typeface="Times New Roman" charset="0"/>
              </a:defRPr>
            </a:lvl5pPr>
            <a:lvl6pPr marL="2514600" indent="-228600" eaLnBrk="0" fontAlgn="base" hangingPunct="0">
              <a:spcBef>
                <a:spcPct val="0"/>
              </a:spcBef>
              <a:spcAft>
                <a:spcPct val="0"/>
              </a:spcAft>
              <a:defRPr b="1">
                <a:solidFill>
                  <a:schemeClr val="tx1"/>
                </a:solidFill>
                <a:latin typeface="Arial" charset="0"/>
                <a:cs typeface="Times New Roman" charset="0"/>
              </a:defRPr>
            </a:lvl6pPr>
            <a:lvl7pPr marL="2971800" indent="-228600" eaLnBrk="0" fontAlgn="base" hangingPunct="0">
              <a:spcBef>
                <a:spcPct val="0"/>
              </a:spcBef>
              <a:spcAft>
                <a:spcPct val="0"/>
              </a:spcAft>
              <a:defRPr b="1">
                <a:solidFill>
                  <a:schemeClr val="tx1"/>
                </a:solidFill>
                <a:latin typeface="Arial" charset="0"/>
                <a:cs typeface="Times New Roman" charset="0"/>
              </a:defRPr>
            </a:lvl7pPr>
            <a:lvl8pPr marL="3429000" indent="-228600" eaLnBrk="0" fontAlgn="base" hangingPunct="0">
              <a:spcBef>
                <a:spcPct val="0"/>
              </a:spcBef>
              <a:spcAft>
                <a:spcPct val="0"/>
              </a:spcAft>
              <a:defRPr b="1">
                <a:solidFill>
                  <a:schemeClr val="tx1"/>
                </a:solidFill>
                <a:latin typeface="Arial" charset="0"/>
                <a:cs typeface="Times New Roman" charset="0"/>
              </a:defRPr>
            </a:lvl8pPr>
            <a:lvl9pPr marL="3886200" indent="-228600" eaLnBrk="0" fontAlgn="base" hangingPunct="0">
              <a:spcBef>
                <a:spcPct val="0"/>
              </a:spcBef>
              <a:spcAft>
                <a:spcPct val="0"/>
              </a:spcAft>
              <a:defRPr b="1">
                <a:solidFill>
                  <a:schemeClr val="tx1"/>
                </a:solidFill>
                <a:latin typeface="Arial" charset="0"/>
                <a:cs typeface="Times New Roman" charset="0"/>
              </a:defRPr>
            </a:lvl9pPr>
          </a:lstStyle>
          <a:p>
            <a:pPr eaLnBrk="1" hangingPunct="1"/>
            <a:endParaRPr lang="nl-NL"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5">
                                            <p:txEl>
                                              <p:pRg st="0" end="0"/>
                                            </p:txEl>
                                          </p:spTgt>
                                        </p:tgtEl>
                                        <p:attrNameLst>
                                          <p:attrName>style.visibility</p:attrName>
                                        </p:attrNameLst>
                                      </p:cBhvr>
                                      <p:to>
                                        <p:strVal val="visible"/>
                                      </p:to>
                                    </p:set>
                                    <p:anim calcmode="lin" valueType="num">
                                      <p:cBhvr additive="base">
                                        <p:cTn id="7" dur="500" fill="hold"/>
                                        <p:tgtEl>
                                          <p:spTgt spid="224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65">
                                            <p:txEl>
                                              <p:pRg st="2" end="2"/>
                                            </p:txEl>
                                          </p:spTgt>
                                        </p:tgtEl>
                                        <p:attrNameLst>
                                          <p:attrName>style.visibility</p:attrName>
                                        </p:attrNameLst>
                                      </p:cBhvr>
                                      <p:to>
                                        <p:strVal val="visible"/>
                                      </p:to>
                                    </p:set>
                                    <p:anim calcmode="lin" valueType="num">
                                      <p:cBhvr additive="base">
                                        <p:cTn id="13" dur="500" fill="hold"/>
                                        <p:tgtEl>
                                          <p:spTgt spid="22426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65">
                                            <p:txEl>
                                              <p:pRg st="3" end="3"/>
                                            </p:txEl>
                                          </p:spTgt>
                                        </p:tgtEl>
                                        <p:attrNameLst>
                                          <p:attrName>style.visibility</p:attrName>
                                        </p:attrNameLst>
                                      </p:cBhvr>
                                      <p:to>
                                        <p:strVal val="visible"/>
                                      </p:to>
                                    </p:set>
                                    <p:anim calcmode="lin" valueType="num">
                                      <p:cBhvr additive="base">
                                        <p:cTn id="19" dur="500" fill="hold"/>
                                        <p:tgtEl>
                                          <p:spTgt spid="2242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4265">
                                            <p:txEl>
                                              <p:pRg st="5" end="5"/>
                                            </p:txEl>
                                          </p:spTgt>
                                        </p:tgtEl>
                                        <p:attrNameLst>
                                          <p:attrName>style.visibility</p:attrName>
                                        </p:attrNameLst>
                                      </p:cBhvr>
                                      <p:to>
                                        <p:strVal val="visible"/>
                                      </p:to>
                                    </p:set>
                                    <p:anim calcmode="lin" valueType="num">
                                      <p:cBhvr additive="base">
                                        <p:cTn id="25" dur="500" fill="hold"/>
                                        <p:tgtEl>
                                          <p:spTgt spid="22426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4265">
                                            <p:txEl>
                                              <p:pRg st="6" end="6"/>
                                            </p:txEl>
                                          </p:spTgt>
                                        </p:tgtEl>
                                        <p:attrNameLst>
                                          <p:attrName>style.visibility</p:attrName>
                                        </p:attrNameLst>
                                      </p:cBhvr>
                                      <p:to>
                                        <p:strVal val="visible"/>
                                      </p:to>
                                    </p:set>
                                    <p:anim calcmode="lin" valueType="num">
                                      <p:cBhvr additive="base">
                                        <p:cTn id="31" dur="500" fill="hold"/>
                                        <p:tgtEl>
                                          <p:spTgt spid="224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4265">
                                            <p:txEl>
                                              <p:pRg st="8" end="8"/>
                                            </p:txEl>
                                          </p:spTgt>
                                        </p:tgtEl>
                                        <p:attrNameLst>
                                          <p:attrName>style.visibility</p:attrName>
                                        </p:attrNameLst>
                                      </p:cBhvr>
                                      <p:to>
                                        <p:strVal val="visible"/>
                                      </p:to>
                                    </p:set>
                                    <p:anim calcmode="lin" valueType="num">
                                      <p:cBhvr additive="base">
                                        <p:cTn id="37" dur="500" fill="hold"/>
                                        <p:tgtEl>
                                          <p:spTgt spid="22426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4265">
                                            <p:txEl>
                                              <p:pRg st="9" end="9"/>
                                            </p:txEl>
                                          </p:spTgt>
                                        </p:tgtEl>
                                        <p:attrNameLst>
                                          <p:attrName>style.visibility</p:attrName>
                                        </p:attrNameLst>
                                      </p:cBhvr>
                                      <p:to>
                                        <p:strVal val="visible"/>
                                      </p:to>
                                    </p:set>
                                    <p:anim calcmode="lin" valueType="num">
                                      <p:cBhvr additive="base">
                                        <p:cTn id="43" dur="500" fill="hold"/>
                                        <p:tgtEl>
                                          <p:spTgt spid="22426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426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4265">
                                            <p:txEl>
                                              <p:pRg st="11" end="11"/>
                                            </p:txEl>
                                          </p:spTgt>
                                        </p:tgtEl>
                                        <p:attrNameLst>
                                          <p:attrName>style.visibility</p:attrName>
                                        </p:attrNameLst>
                                      </p:cBhvr>
                                      <p:to>
                                        <p:strVal val="visible"/>
                                      </p:to>
                                    </p:set>
                                    <p:anim calcmode="lin" valueType="num">
                                      <p:cBhvr additive="base">
                                        <p:cTn id="49" dur="500" fill="hold"/>
                                        <p:tgtEl>
                                          <p:spTgt spid="22426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426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4265">
                                            <p:txEl>
                                              <p:pRg st="12" end="12"/>
                                            </p:txEl>
                                          </p:spTgt>
                                        </p:tgtEl>
                                        <p:attrNameLst>
                                          <p:attrName>style.visibility</p:attrName>
                                        </p:attrNameLst>
                                      </p:cBhvr>
                                      <p:to>
                                        <p:strVal val="visible"/>
                                      </p:to>
                                    </p:set>
                                    <p:anim calcmode="lin" valueType="num">
                                      <p:cBhvr additive="base">
                                        <p:cTn id="55" dur="500" fill="hold"/>
                                        <p:tgtEl>
                                          <p:spTgt spid="22426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426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6387</TotalTime>
  <Words>1780</Words>
  <Application>Microsoft Office PowerPoint</Application>
  <PresentationFormat>全屏显示(4:3)</PresentationFormat>
  <Paragraphs>216</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Symbol</vt:lpstr>
      <vt:lpstr>Times New Roman</vt:lpstr>
      <vt:lpstr>Verdana</vt:lpstr>
      <vt:lpstr>Wingdings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Breathing 呼吸</vt:lpstr>
      <vt:lpstr>Thank you… 谢谢  Ready to answer your questions!  请你们自由提问！</vt:lpstr>
    </vt:vector>
  </TitlesOfParts>
  <Company>AF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ARCHERY WORLD CUP</dc:title>
  <dc:creator>Pascal Colmaire</dc:creator>
  <cp:lastModifiedBy> </cp:lastModifiedBy>
  <cp:revision>369</cp:revision>
  <cp:lastPrinted>1601-01-01T00:00:00Z</cp:lastPrinted>
  <dcterms:created xsi:type="dcterms:W3CDTF">2005-10-08T22:02:23Z</dcterms:created>
  <dcterms:modified xsi:type="dcterms:W3CDTF">2019-05-20T00:24:53Z</dcterms:modified>
</cp:coreProperties>
</file>