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Dosis"/>
      <p:regular r:id="rId31"/>
      <p:bold r:id="rId32"/>
    </p:embeddedFont>
    <p:embeddedFont>
      <p:font typeface="Fira Code Light"/>
      <p:regular r:id="rId33"/>
      <p:bold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Bebas Neue"/>
      <p:regular r:id="rId39"/>
    </p:embeddedFont>
    <p:embeddedFont>
      <p:font typeface="Fira Code"/>
      <p:regular r:id="rId40"/>
      <p:bold r:id="rId41"/>
    </p:embeddedFont>
    <p:embeddedFont>
      <p:font typeface="Oswald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4A40DA-644E-4972-8C69-B5AE4707CC49}">
  <a:tblStyle styleId="{0C4A40DA-644E-4972-8C69-B5AE4707CC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Code-regular.fntdata"/><Relationship Id="rId20" Type="http://schemas.openxmlformats.org/officeDocument/2006/relationships/slide" Target="slides/slide15.xml"/><Relationship Id="rId42" Type="http://schemas.openxmlformats.org/officeDocument/2006/relationships/font" Target="fonts/Oswald-regular.fntdata"/><Relationship Id="rId41" Type="http://schemas.openxmlformats.org/officeDocument/2006/relationships/font" Target="fonts/FiraCode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swal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osis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FiraCodeLight-regular.fntdata"/><Relationship Id="rId10" Type="http://schemas.openxmlformats.org/officeDocument/2006/relationships/slide" Target="slides/slide5.xml"/><Relationship Id="rId32" Type="http://schemas.openxmlformats.org/officeDocument/2006/relationships/font" Target="fonts/Dosis-bold.fntdata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font" Target="fonts/FiraCodeLight-bold.fntdata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BebasNeue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9d68ab4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9d68ab4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17626522c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17626522c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17626522c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17626522c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117626522c1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117626522c1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17626522c1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17626522c1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117626522c1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117626522c1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117626522c1_0_1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117626522c1_0_1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117626522c1_0_1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117626522c1_0_1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117626522c1_0_1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117626522c1_0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117626522c1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117626522c1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117626522c1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117626522c1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f65840171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f65840171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117626522c1_0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117626522c1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117626522c1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117626522c1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117626522c1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117626522c1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117626522c1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117626522c1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117626522c1_0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117626522c1_0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fad8134eea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fad8134eea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17626522c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17626522c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f63248dfcf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f63248dfcf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17626522c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17626522c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17626522c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17626522c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17626522c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17626522c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17626522c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17626522c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 txBox="1"/>
          <p:nvPr>
            <p:ph hasCustomPrompt="1"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/>
          <p:nvPr>
            <p:ph idx="1" type="subTitle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3" name="Google Shape;103;p1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4" name="Google Shape;104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" name="Google Shape;106;p1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7" name="Google Shape;107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13"/>
          <p:cNvSpPr txBox="1"/>
          <p:nvPr>
            <p:ph hasCustomPrompt="1"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13"/>
          <p:cNvSpPr txBox="1"/>
          <p:nvPr>
            <p:ph hasCustomPrompt="1"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3"/>
          <p:cNvSpPr txBox="1"/>
          <p:nvPr>
            <p:ph hasCustomPrompt="1"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13"/>
          <p:cNvSpPr txBox="1"/>
          <p:nvPr>
            <p:ph hasCustomPrompt="1"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 txBox="1"/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4" name="Google Shape;134;p14"/>
          <p:cNvSpPr txBox="1"/>
          <p:nvPr>
            <p:ph idx="1" type="subTitle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35" name="Google Shape;135;p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6" name="Google Shape;136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" name="Google Shape;137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" name="Google Shape;138;p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9" name="Google Shape;139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>
            <p:ph idx="1" type="subTitle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5" name="Google Shape;145;p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" name="Google Shape;147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9" name="Google Shape;149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subTitle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5" name="Google Shape;155;p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56" name="Google Shape;156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" name="Google Shape;157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" name="Google Shape;158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9" name="Google Shape;159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>
            <p:ph idx="1" type="subTitle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8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3" type="subTitle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5" type="subTitle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6" type="subTitle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7" type="subTitle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81" name="Google Shape;181;p1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" name="Google Shape;18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" name="Google Shape;184;p1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85" name="Google Shape;18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 txBox="1"/>
          <p:nvPr>
            <p:ph idx="1" type="subTitle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3" type="subTitle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5" type="subTitle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95" name="Google Shape;195;p1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96" name="Google Shape;196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7" name="Google Shape;197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" name="Google Shape;198;p1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9" name="Google Shape;199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 txBox="1"/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" name="Google Shape;206;p20"/>
          <p:cNvSpPr txBox="1"/>
          <p:nvPr>
            <p:ph idx="1" type="subTitle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2" type="title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8" name="Google Shape;208;p20"/>
          <p:cNvSpPr txBox="1"/>
          <p:nvPr>
            <p:ph idx="3" type="subTitle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4" type="title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0" name="Google Shape;210;p20"/>
          <p:cNvSpPr txBox="1"/>
          <p:nvPr>
            <p:ph idx="5" type="subTitle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 txBox="1"/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1" name="Google Shape;221;p21"/>
          <p:cNvSpPr txBox="1"/>
          <p:nvPr>
            <p:ph idx="1" type="subTitle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1"/>
          <p:cNvSpPr txBox="1"/>
          <p:nvPr>
            <p:ph idx="2" type="title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21"/>
          <p:cNvSpPr txBox="1"/>
          <p:nvPr>
            <p:ph idx="3" type="subTitle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4" type="title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" name="Google Shape;225;p21"/>
          <p:cNvSpPr txBox="1"/>
          <p:nvPr>
            <p:ph idx="5" type="subTitle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6" type="title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21"/>
          <p:cNvSpPr txBox="1"/>
          <p:nvPr>
            <p:ph idx="7" type="subTitle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9" name="Google Shape;229;p2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0" name="Google Shape;23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1" name="Google Shape;23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 txBox="1"/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" name="Google Shape;238;p22"/>
          <p:cNvSpPr txBox="1"/>
          <p:nvPr>
            <p:ph idx="1" type="subTitle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2"/>
          <p:cNvSpPr txBox="1"/>
          <p:nvPr>
            <p:ph idx="2" type="title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22"/>
          <p:cNvSpPr txBox="1"/>
          <p:nvPr>
            <p:ph idx="3" type="subTitle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2"/>
          <p:cNvSpPr txBox="1"/>
          <p:nvPr>
            <p:ph idx="4" type="title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22"/>
          <p:cNvSpPr txBox="1"/>
          <p:nvPr>
            <p:ph idx="5" type="subTitle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2"/>
          <p:cNvSpPr txBox="1"/>
          <p:nvPr>
            <p:ph idx="6" type="title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22"/>
          <p:cNvSpPr txBox="1"/>
          <p:nvPr>
            <p:ph idx="7" type="subTitle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2"/>
          <p:cNvSpPr txBox="1"/>
          <p:nvPr>
            <p:ph idx="8" type="title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22"/>
          <p:cNvSpPr txBox="1"/>
          <p:nvPr>
            <p:ph idx="9" type="subTitle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2"/>
          <p:cNvSpPr txBox="1"/>
          <p:nvPr>
            <p:ph idx="13" type="title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8" name="Google Shape;248;p22"/>
          <p:cNvSpPr txBox="1"/>
          <p:nvPr>
            <p:ph idx="14" type="subTitle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0" name="Google Shape;250;p2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51" name="Google Shape;251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2" name="Google Shape;252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" name="Google Shape;253;p2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4" name="Google Shape;254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" name="Google Shape;255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 txBox="1"/>
          <p:nvPr>
            <p:ph hasCustomPrompt="1"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9" name="Google Shape;259;p23"/>
          <p:cNvSpPr txBox="1"/>
          <p:nvPr>
            <p:ph idx="1" type="subTitle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3"/>
          <p:cNvSpPr txBox="1"/>
          <p:nvPr>
            <p:ph hasCustomPrompt="1" idx="2" type="title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1" name="Google Shape;261;p23"/>
          <p:cNvSpPr txBox="1"/>
          <p:nvPr>
            <p:ph idx="3" type="subTitle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3"/>
          <p:cNvSpPr txBox="1"/>
          <p:nvPr>
            <p:ph hasCustomPrompt="1" idx="4" type="title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3" name="Google Shape;263;p23"/>
          <p:cNvSpPr txBox="1"/>
          <p:nvPr>
            <p:ph idx="5" type="subTitle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4" name="Google Shape;264;p2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65" name="Google Shape;265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6" name="Google Shape;266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2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8" name="Google Shape;268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 txBox="1"/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3" name="Google Shape;273;p24"/>
          <p:cNvSpPr txBox="1"/>
          <p:nvPr>
            <p:ph idx="1" type="subTitle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4" name="Google Shape;274;p24"/>
          <p:cNvSpPr txBox="1"/>
          <p:nvPr>
            <p:ph idx="2" type="subTitle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5" name="Google Shape;275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4" name="Google Shape;294;p25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8" name="Google Shape;318;p26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1" name="Google Shape;341;p27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fmla="val 28586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rect b="b" l="l" r="r" t="t"/>
              <a:pathLst>
                <a:path extrusionOk="0" h="8234" w="8321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  <a:defRPr sz="11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2" type="subTitle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indent="-279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66" name="Google Shape;66;p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7" name="Google Shape;6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" name="Google Shape;6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0" name="Google Shape;7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75" name="Google Shape;75;p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" name="Google Shape;77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9" name="Google Shape;79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" name="Google Shape;80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9"/>
          <p:cNvSpPr txBox="1"/>
          <p:nvPr>
            <p:ph idx="1" type="subTitle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3" name="Google Shape;93;p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94" name="Google Shape;94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" name="Google Shape;95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hyperlink" Target="https://github.com/duyvuleo/VNTC" TargetMode="External"/><Relationship Id="rId7" Type="http://schemas.openxmlformats.org/officeDocument/2006/relationships/image" Target="../media/image10.pn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image" Target="../media/image11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/>
          <p:nvPr>
            <p:ph idx="1" type="subTitle"/>
          </p:nvPr>
        </p:nvSpPr>
        <p:spPr>
          <a:xfrm>
            <a:off x="926425" y="3090600"/>
            <a:ext cx="3750300" cy="4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Candidate: Nguyễn Hoàng Dũng</a:t>
            </a:r>
            <a:endParaRPr/>
          </a:p>
        </p:txBody>
      </p:sp>
      <p:sp>
        <p:nvSpPr>
          <p:cNvPr id="392" name="Google Shape;392;p28"/>
          <p:cNvSpPr txBox="1"/>
          <p:nvPr>
            <p:ph idx="1" type="subTitle"/>
          </p:nvPr>
        </p:nvSpPr>
        <p:spPr>
          <a:xfrm>
            <a:off x="796200" y="109800"/>
            <a:ext cx="29664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HO CHI MINH CITY UNIVERSITY OF TECHNOLOGY (HCMUT)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3" name="Google Shape;393;p28"/>
          <p:cNvSpPr txBox="1"/>
          <p:nvPr>
            <p:ph type="ctrTitle"/>
          </p:nvPr>
        </p:nvSpPr>
        <p:spPr>
          <a:xfrm>
            <a:off x="926425" y="1317325"/>
            <a:ext cx="72882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VIETNAMESE TEXT CLASSIFICATION</a:t>
            </a:r>
            <a:endParaRPr/>
          </a:p>
        </p:txBody>
      </p:sp>
      <p:grpSp>
        <p:nvGrpSpPr>
          <p:cNvPr id="394" name="Google Shape;394;p2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95" name="Google Shape;395;p2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2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2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8" name="Google Shape;398;p28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399" name="Google Shape;399;p2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0" name="Google Shape;400;p2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01" name="Google Shape;401;p2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2" name="Google Shape;402;p2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03" name="Google Shape;403;p2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4" name="Google Shape;404;p2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05" name="Google Shape;405;p2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06" name="Google Shape;406;p2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08" name="Google Shape;408;p28">
            <a:hlinkClick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9" name="Google Shape;409;p28"/>
          <p:cNvSpPr txBox="1"/>
          <p:nvPr>
            <p:ph idx="1" type="subTitle"/>
          </p:nvPr>
        </p:nvSpPr>
        <p:spPr>
          <a:xfrm>
            <a:off x="4966150" y="4755900"/>
            <a:ext cx="3891300" cy="277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DIVE INTO CODE - MACHINE LEARNING COURSE - GRADUATION ASSIGNMENT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0" name="Google Shape;410;p28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8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8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oogle Shape;749;p37"/>
          <p:cNvGrpSpPr/>
          <p:nvPr/>
        </p:nvGrpSpPr>
        <p:grpSpPr>
          <a:xfrm>
            <a:off x="6493258" y="1880663"/>
            <a:ext cx="737100" cy="737100"/>
            <a:chOff x="991075" y="1881675"/>
            <a:chExt cx="737100" cy="737100"/>
          </a:xfrm>
        </p:grpSpPr>
        <p:sp>
          <p:nvSpPr>
            <p:cNvPr id="750" name="Google Shape;750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37"/>
          <p:cNvGrpSpPr/>
          <p:nvPr/>
        </p:nvGrpSpPr>
        <p:grpSpPr>
          <a:xfrm>
            <a:off x="1033258" y="1880663"/>
            <a:ext cx="737100" cy="737100"/>
            <a:chOff x="991075" y="1881675"/>
            <a:chExt cx="737100" cy="737100"/>
          </a:xfrm>
        </p:grpSpPr>
        <p:sp>
          <p:nvSpPr>
            <p:cNvPr id="753" name="Google Shape;753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Google Shape;755;p37"/>
          <p:cNvGrpSpPr/>
          <p:nvPr/>
        </p:nvGrpSpPr>
        <p:grpSpPr>
          <a:xfrm>
            <a:off x="3763258" y="1880663"/>
            <a:ext cx="737100" cy="737100"/>
            <a:chOff x="991075" y="1881675"/>
            <a:chExt cx="737100" cy="737100"/>
          </a:xfrm>
        </p:grpSpPr>
        <p:sp>
          <p:nvSpPr>
            <p:cNvPr id="756" name="Google Shape;756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8" name="Google Shape;758;p37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9" name="Google Shape;759;p37"/>
          <p:cNvSpPr txBox="1"/>
          <p:nvPr/>
        </p:nvSpPr>
        <p:spPr>
          <a:xfrm>
            <a:off x="958150" y="3182000"/>
            <a:ext cx="19077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TEXT </a:t>
            </a:r>
            <a:endParaRPr b="1" sz="2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NORMALIZATION</a:t>
            </a:r>
            <a:endParaRPr b="1" sz="2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0" name="Google Shape;760;p37"/>
          <p:cNvSpPr txBox="1"/>
          <p:nvPr/>
        </p:nvSpPr>
        <p:spPr>
          <a:xfrm>
            <a:off x="3270450" y="3182000"/>
            <a:ext cx="26031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WORD SEGMENTATION</a:t>
            </a:r>
            <a:endParaRPr b="1" sz="2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&amp; TOKENIZATION</a:t>
            </a:r>
            <a:endParaRPr b="1" sz="2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1" name="Google Shape;761;p37"/>
          <p:cNvSpPr txBox="1"/>
          <p:nvPr/>
        </p:nvSpPr>
        <p:spPr>
          <a:xfrm>
            <a:off x="6048975" y="3182000"/>
            <a:ext cx="23751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ID CONVERT &amp; SEQUENCE PADDING</a:t>
            </a:r>
            <a:endParaRPr b="1" sz="2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62" name="Google Shape;762;p37"/>
          <p:cNvGrpSpPr/>
          <p:nvPr/>
        </p:nvGrpSpPr>
        <p:grpSpPr>
          <a:xfrm>
            <a:off x="6657289" y="2044710"/>
            <a:ext cx="409037" cy="409005"/>
            <a:chOff x="8245271" y="3758147"/>
            <a:chExt cx="409037" cy="409005"/>
          </a:xfrm>
        </p:grpSpPr>
        <p:sp>
          <p:nvSpPr>
            <p:cNvPr id="763" name="Google Shape;763;p37"/>
            <p:cNvSpPr/>
            <p:nvPr/>
          </p:nvSpPr>
          <p:spPr>
            <a:xfrm>
              <a:off x="8432868" y="3843637"/>
              <a:ext cx="196242" cy="66329"/>
            </a:xfrm>
            <a:custGeom>
              <a:rect b="b" l="l" r="r" t="t"/>
              <a:pathLst>
                <a:path extrusionOk="0" h="2319" w="6861">
                  <a:moveTo>
                    <a:pt x="580" y="1"/>
                  </a:moveTo>
                  <a:lnTo>
                    <a:pt x="1" y="2318"/>
                  </a:lnTo>
                  <a:lnTo>
                    <a:pt x="6860" y="1739"/>
                  </a:lnTo>
                  <a:lnTo>
                    <a:pt x="68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8273129" y="3843637"/>
              <a:ext cx="176334" cy="66329"/>
            </a:xfrm>
            <a:custGeom>
              <a:rect b="b" l="l" r="r" t="t"/>
              <a:pathLst>
                <a:path extrusionOk="0" h="2319" w="6165">
                  <a:moveTo>
                    <a:pt x="0" y="1"/>
                  </a:moveTo>
                  <a:lnTo>
                    <a:pt x="0" y="1739"/>
                  </a:lnTo>
                  <a:lnTo>
                    <a:pt x="6165" y="2318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8432868" y="3893376"/>
              <a:ext cx="196242" cy="188262"/>
            </a:xfrm>
            <a:custGeom>
              <a:rect b="b" l="l" r="r" t="t"/>
              <a:pathLst>
                <a:path extrusionOk="0" h="6582" w="6861">
                  <a:moveTo>
                    <a:pt x="580" y="0"/>
                  </a:moveTo>
                  <a:lnTo>
                    <a:pt x="1" y="6582"/>
                  </a:lnTo>
                  <a:lnTo>
                    <a:pt x="1" y="6582"/>
                  </a:lnTo>
                  <a:lnTo>
                    <a:pt x="6860" y="6002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8273129" y="3893376"/>
              <a:ext cx="176334" cy="188262"/>
            </a:xfrm>
            <a:custGeom>
              <a:rect b="b" l="l" r="r" t="t"/>
              <a:pathLst>
                <a:path extrusionOk="0" h="6582" w="6165">
                  <a:moveTo>
                    <a:pt x="0" y="0"/>
                  </a:moveTo>
                  <a:lnTo>
                    <a:pt x="0" y="6002"/>
                  </a:lnTo>
                  <a:lnTo>
                    <a:pt x="6165" y="6582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8432868" y="4065042"/>
              <a:ext cx="196242" cy="66301"/>
            </a:xfrm>
            <a:custGeom>
              <a:rect b="b" l="l" r="r" t="t"/>
              <a:pathLst>
                <a:path extrusionOk="0" h="2318" w="6861">
                  <a:moveTo>
                    <a:pt x="580" y="0"/>
                  </a:moveTo>
                  <a:lnTo>
                    <a:pt x="1" y="2318"/>
                  </a:lnTo>
                  <a:lnTo>
                    <a:pt x="1" y="2318"/>
                  </a:lnTo>
                  <a:lnTo>
                    <a:pt x="6860" y="1738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8273129" y="4065042"/>
              <a:ext cx="176334" cy="66301"/>
            </a:xfrm>
            <a:custGeom>
              <a:rect b="b" l="l" r="r" t="t"/>
              <a:pathLst>
                <a:path extrusionOk="0" h="2318" w="6165">
                  <a:moveTo>
                    <a:pt x="0" y="0"/>
                  </a:moveTo>
                  <a:lnTo>
                    <a:pt x="0" y="1738"/>
                  </a:lnTo>
                  <a:lnTo>
                    <a:pt x="6165" y="2318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8432868" y="4114752"/>
              <a:ext cx="221441" cy="52400"/>
            </a:xfrm>
            <a:custGeom>
              <a:rect b="b" l="l" r="r" t="t"/>
              <a:pathLst>
                <a:path extrusionOk="0" h="1832" w="7742">
                  <a:moveTo>
                    <a:pt x="580" y="0"/>
                  </a:moveTo>
                  <a:lnTo>
                    <a:pt x="1" y="858"/>
                  </a:lnTo>
                  <a:lnTo>
                    <a:pt x="580" y="1831"/>
                  </a:lnTo>
                  <a:lnTo>
                    <a:pt x="7741" y="1831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8245271" y="4114752"/>
              <a:ext cx="204193" cy="52400"/>
            </a:xfrm>
            <a:custGeom>
              <a:rect b="b" l="l" r="r" t="t"/>
              <a:pathLst>
                <a:path extrusionOk="0" h="1832" w="7139">
                  <a:moveTo>
                    <a:pt x="1" y="0"/>
                  </a:moveTo>
                  <a:lnTo>
                    <a:pt x="1" y="1831"/>
                  </a:lnTo>
                  <a:lnTo>
                    <a:pt x="7139" y="1831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8432868" y="3758147"/>
              <a:ext cx="129941" cy="254562"/>
            </a:xfrm>
            <a:custGeom>
              <a:rect b="b" l="l" r="r" t="t"/>
              <a:pathLst>
                <a:path extrusionOk="0" h="8900" w="4543">
                  <a:moveTo>
                    <a:pt x="580" y="0"/>
                  </a:moveTo>
                  <a:lnTo>
                    <a:pt x="1" y="5122"/>
                  </a:lnTo>
                  <a:lnTo>
                    <a:pt x="580" y="8900"/>
                  </a:lnTo>
                  <a:cubicBezTo>
                    <a:pt x="2990" y="8019"/>
                    <a:pt x="4543" y="5794"/>
                    <a:pt x="4543" y="3198"/>
                  </a:cubicBezTo>
                  <a:lnTo>
                    <a:pt x="4543" y="1553"/>
                  </a:lnTo>
                  <a:cubicBezTo>
                    <a:pt x="3778" y="1368"/>
                    <a:pt x="3199" y="788"/>
                    <a:pt x="29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8336081" y="3758147"/>
              <a:ext cx="113380" cy="254562"/>
            </a:xfrm>
            <a:custGeom>
              <a:rect b="b" l="l" r="r" t="t"/>
              <a:pathLst>
                <a:path extrusionOk="0" h="8900" w="3964">
                  <a:moveTo>
                    <a:pt x="1554" y="0"/>
                  </a:moveTo>
                  <a:cubicBezTo>
                    <a:pt x="1368" y="788"/>
                    <a:pt x="789" y="1368"/>
                    <a:pt x="1" y="1553"/>
                  </a:cubicBezTo>
                  <a:lnTo>
                    <a:pt x="1" y="3198"/>
                  </a:lnTo>
                  <a:cubicBezTo>
                    <a:pt x="1" y="5794"/>
                    <a:pt x="1646" y="8019"/>
                    <a:pt x="3964" y="8900"/>
                  </a:cubicBezTo>
                  <a:lnTo>
                    <a:pt x="39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8438846" y="3885396"/>
              <a:ext cx="21881" cy="44448"/>
            </a:xfrm>
            <a:custGeom>
              <a:rect b="b" l="l" r="r" t="t"/>
              <a:pathLst>
                <a:path extrusionOk="0" h="1554" w="765">
                  <a:moveTo>
                    <a:pt x="0" y="1"/>
                  </a:moveTo>
                  <a:lnTo>
                    <a:pt x="0" y="1554"/>
                  </a:lnTo>
                  <a:lnTo>
                    <a:pt x="765" y="1554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8432868" y="3830395"/>
              <a:ext cx="49740" cy="68961"/>
            </a:xfrm>
            <a:custGeom>
              <a:rect b="b" l="l" r="r" t="t"/>
              <a:pathLst>
                <a:path extrusionOk="0" h="2411" w="1739">
                  <a:moveTo>
                    <a:pt x="580" y="0"/>
                  </a:moveTo>
                  <a:lnTo>
                    <a:pt x="1" y="1159"/>
                  </a:lnTo>
                  <a:lnTo>
                    <a:pt x="580" y="2411"/>
                  </a:lnTo>
                  <a:cubicBezTo>
                    <a:pt x="1252" y="2411"/>
                    <a:pt x="1739" y="1831"/>
                    <a:pt x="1739" y="1159"/>
                  </a:cubicBezTo>
                  <a:cubicBezTo>
                    <a:pt x="1739" y="580"/>
                    <a:pt x="1252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8416308" y="3830395"/>
              <a:ext cx="33150" cy="68961"/>
            </a:xfrm>
            <a:custGeom>
              <a:rect b="b" l="l" r="r" t="t"/>
              <a:pathLst>
                <a:path extrusionOk="0" h="2411" w="1159">
                  <a:moveTo>
                    <a:pt x="1159" y="0"/>
                  </a:moveTo>
                  <a:cubicBezTo>
                    <a:pt x="487" y="0"/>
                    <a:pt x="0" y="580"/>
                    <a:pt x="0" y="1159"/>
                  </a:cubicBezTo>
                  <a:cubicBezTo>
                    <a:pt x="0" y="1831"/>
                    <a:pt x="487" y="2411"/>
                    <a:pt x="1159" y="2411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6" name="Google Shape;776;p37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02 - ML PROCESS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77" name="Google Shape;777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78" name="Google Shape;778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9" name="Google Shape;779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Google Shape;780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1" name="Google Shape;781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82" name="Google Shape;782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3" name="Google Shape;783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84" name="Google Shape;784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5" name="Google Shape;785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86" name="Google Shape;786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87" name="Google Shape;787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88" name="Google Shape;788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89" name="Google Shape;789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1" name="Google Shape;791;p37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9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92" name="Google Shape;792;p37"/>
          <p:cNvGrpSpPr/>
          <p:nvPr/>
        </p:nvGrpSpPr>
        <p:grpSpPr>
          <a:xfrm>
            <a:off x="3928948" y="2070892"/>
            <a:ext cx="405719" cy="356642"/>
            <a:chOff x="4798486" y="3178164"/>
            <a:chExt cx="405719" cy="356642"/>
          </a:xfrm>
        </p:grpSpPr>
        <p:sp>
          <p:nvSpPr>
            <p:cNvPr id="793" name="Google Shape;793;p37"/>
            <p:cNvSpPr/>
            <p:nvPr/>
          </p:nvSpPr>
          <p:spPr>
            <a:xfrm>
              <a:off x="5063650" y="3263654"/>
              <a:ext cx="140553" cy="271152"/>
            </a:xfrm>
            <a:custGeom>
              <a:rect b="b" l="l" r="r" t="t"/>
              <a:pathLst>
                <a:path extrusionOk="0" h="9480" w="4914">
                  <a:moveTo>
                    <a:pt x="0" y="1"/>
                  </a:moveTo>
                  <a:lnTo>
                    <a:pt x="487" y="9479"/>
                  </a:lnTo>
                  <a:lnTo>
                    <a:pt x="4913" y="9479"/>
                  </a:lnTo>
                  <a:lnTo>
                    <a:pt x="4913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4986083" y="3263654"/>
              <a:ext cx="91499" cy="271152"/>
            </a:xfrm>
            <a:custGeom>
              <a:rect b="b" l="l" r="r" t="t"/>
              <a:pathLst>
                <a:path extrusionOk="0" h="9480" w="3199">
                  <a:moveTo>
                    <a:pt x="1" y="1"/>
                  </a:moveTo>
                  <a:lnTo>
                    <a:pt x="580" y="9479"/>
                  </a:lnTo>
                  <a:lnTo>
                    <a:pt x="3199" y="9479"/>
                  </a:lnTo>
                  <a:lnTo>
                    <a:pt x="3199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4798486" y="3263654"/>
              <a:ext cx="204193" cy="271152"/>
            </a:xfrm>
            <a:custGeom>
              <a:rect b="b" l="l" r="r" t="t"/>
              <a:pathLst>
                <a:path extrusionOk="0" h="9480" w="7139">
                  <a:moveTo>
                    <a:pt x="7139" y="1"/>
                  </a:moveTo>
                  <a:lnTo>
                    <a:pt x="1" y="580"/>
                  </a:lnTo>
                  <a:lnTo>
                    <a:pt x="1" y="9479"/>
                  </a:lnTo>
                  <a:lnTo>
                    <a:pt x="7139" y="9479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4986083" y="3178164"/>
              <a:ext cx="218123" cy="102111"/>
            </a:xfrm>
            <a:custGeom>
              <a:rect b="b" l="l" r="r" t="t"/>
              <a:pathLst>
                <a:path extrusionOk="0" h="3570" w="7626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7625" y="3569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4798486" y="3178164"/>
              <a:ext cx="204193" cy="102111"/>
            </a:xfrm>
            <a:custGeom>
              <a:rect b="b" l="l" r="r" t="t"/>
              <a:pathLst>
                <a:path extrusionOk="0" h="3570" w="7139">
                  <a:moveTo>
                    <a:pt x="1" y="0"/>
                  </a:moveTo>
                  <a:lnTo>
                    <a:pt x="1" y="3569"/>
                  </a:lnTo>
                  <a:lnTo>
                    <a:pt x="7139" y="3569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4836955" y="3217262"/>
              <a:ext cx="25199" cy="24570"/>
            </a:xfrm>
            <a:custGeom>
              <a:rect b="b" l="l" r="r" t="t"/>
              <a:pathLst>
                <a:path extrusionOk="0" h="859" w="881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4886664" y="3217262"/>
              <a:ext cx="25199" cy="24570"/>
            </a:xfrm>
            <a:custGeom>
              <a:rect b="b" l="l" r="r" t="t"/>
              <a:pathLst>
                <a:path extrusionOk="0" h="859" w="881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4939033" y="3217262"/>
              <a:ext cx="25199" cy="24570"/>
            </a:xfrm>
            <a:custGeom>
              <a:rect b="b" l="l" r="r" t="t"/>
              <a:pathLst>
                <a:path extrusionOk="0" h="859" w="881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5013912" y="3421421"/>
              <a:ext cx="27887" cy="21910"/>
            </a:xfrm>
            <a:custGeom>
              <a:rect b="b" l="l" r="r" t="t"/>
              <a:pathLst>
                <a:path extrusionOk="0" h="766" w="975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4836955" y="3421421"/>
              <a:ext cx="151822" cy="21910"/>
            </a:xfrm>
            <a:custGeom>
              <a:rect b="b" l="l" r="r" t="t"/>
              <a:pathLst>
                <a:path extrusionOk="0" h="766" w="5308">
                  <a:moveTo>
                    <a:pt x="0" y="0"/>
                  </a:moveTo>
                  <a:lnTo>
                    <a:pt x="0" y="765"/>
                  </a:lnTo>
                  <a:lnTo>
                    <a:pt x="5307" y="765"/>
                  </a:lnTo>
                  <a:lnTo>
                    <a:pt x="5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5013912" y="3319341"/>
              <a:ext cx="27887" cy="24541"/>
            </a:xfrm>
            <a:custGeom>
              <a:rect b="b" l="l" r="r" t="t"/>
              <a:pathLst>
                <a:path extrusionOk="0" h="858" w="975">
                  <a:moveTo>
                    <a:pt x="1" y="1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4836955" y="3319341"/>
              <a:ext cx="151822" cy="24541"/>
            </a:xfrm>
            <a:custGeom>
              <a:rect b="b" l="l" r="r" t="t"/>
              <a:pathLst>
                <a:path extrusionOk="0" h="858" w="5308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4836955" y="3371711"/>
              <a:ext cx="25199" cy="21910"/>
            </a:xfrm>
            <a:custGeom>
              <a:rect b="b" l="l" r="r" t="t"/>
              <a:pathLst>
                <a:path extrusionOk="0" h="766" w="881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4836955" y="3471130"/>
              <a:ext cx="25199" cy="24570"/>
            </a:xfrm>
            <a:custGeom>
              <a:rect b="b" l="l" r="r" t="t"/>
              <a:pathLst>
                <a:path extrusionOk="0" h="859" w="881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5115990" y="3371711"/>
              <a:ext cx="49768" cy="21910"/>
            </a:xfrm>
            <a:custGeom>
              <a:rect b="b" l="l" r="r" t="t"/>
              <a:pathLst>
                <a:path extrusionOk="0" h="766" w="1740">
                  <a:moveTo>
                    <a:pt x="1" y="0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5115990" y="3421421"/>
              <a:ext cx="49768" cy="21910"/>
            </a:xfrm>
            <a:custGeom>
              <a:rect b="b" l="l" r="r" t="t"/>
              <a:pathLst>
                <a:path extrusionOk="0" h="766" w="1740">
                  <a:moveTo>
                    <a:pt x="1" y="0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5115990" y="3319341"/>
              <a:ext cx="49768" cy="24541"/>
            </a:xfrm>
            <a:custGeom>
              <a:rect b="b" l="l" r="r" t="t"/>
              <a:pathLst>
                <a:path extrusionOk="0" h="858" w="174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5115990" y="3471130"/>
              <a:ext cx="49768" cy="24570"/>
            </a:xfrm>
            <a:custGeom>
              <a:rect b="b" l="l" r="r" t="t"/>
              <a:pathLst>
                <a:path extrusionOk="0" h="859" w="174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4994692" y="3371711"/>
              <a:ext cx="47108" cy="21910"/>
            </a:xfrm>
            <a:custGeom>
              <a:rect b="b" l="l" r="r" t="t"/>
              <a:pathLst>
                <a:path extrusionOk="0" h="766" w="1647">
                  <a:moveTo>
                    <a:pt x="279" y="0"/>
                  </a:moveTo>
                  <a:lnTo>
                    <a:pt x="1" y="394"/>
                  </a:lnTo>
                  <a:lnTo>
                    <a:pt x="279" y="765"/>
                  </a:lnTo>
                  <a:lnTo>
                    <a:pt x="1646" y="765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4994692" y="3471130"/>
              <a:ext cx="47108" cy="24570"/>
            </a:xfrm>
            <a:custGeom>
              <a:rect b="b" l="l" r="r" t="t"/>
              <a:pathLst>
                <a:path extrusionOk="0" h="859" w="1647">
                  <a:moveTo>
                    <a:pt x="279" y="1"/>
                  </a:moveTo>
                  <a:lnTo>
                    <a:pt x="1" y="395"/>
                  </a:lnTo>
                  <a:lnTo>
                    <a:pt x="279" y="858"/>
                  </a:lnTo>
                  <a:lnTo>
                    <a:pt x="1646" y="858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4889295" y="3371711"/>
              <a:ext cx="113380" cy="21910"/>
            </a:xfrm>
            <a:custGeom>
              <a:rect b="b" l="l" r="r" t="t"/>
              <a:pathLst>
                <a:path extrusionOk="0" h="766" w="3964">
                  <a:moveTo>
                    <a:pt x="1" y="0"/>
                  </a:moveTo>
                  <a:lnTo>
                    <a:pt x="1" y="765"/>
                  </a:lnTo>
                  <a:lnTo>
                    <a:pt x="3964" y="765"/>
                  </a:lnTo>
                  <a:lnTo>
                    <a:pt x="39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4889295" y="3471130"/>
              <a:ext cx="113380" cy="24570"/>
            </a:xfrm>
            <a:custGeom>
              <a:rect b="b" l="l" r="r" t="t"/>
              <a:pathLst>
                <a:path extrusionOk="0" h="859" w="3964">
                  <a:moveTo>
                    <a:pt x="1" y="1"/>
                  </a:moveTo>
                  <a:lnTo>
                    <a:pt x="1" y="858"/>
                  </a:lnTo>
                  <a:lnTo>
                    <a:pt x="3964" y="858"/>
                  </a:lnTo>
                  <a:lnTo>
                    <a:pt x="39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37"/>
          <p:cNvGrpSpPr/>
          <p:nvPr/>
        </p:nvGrpSpPr>
        <p:grpSpPr>
          <a:xfrm>
            <a:off x="1197307" y="2046040"/>
            <a:ext cx="409003" cy="406345"/>
            <a:chOff x="2213404" y="2545811"/>
            <a:chExt cx="409003" cy="406345"/>
          </a:xfrm>
        </p:grpSpPr>
        <p:sp>
          <p:nvSpPr>
            <p:cNvPr id="816" name="Google Shape;816;p37"/>
            <p:cNvSpPr/>
            <p:nvPr/>
          </p:nvSpPr>
          <p:spPr>
            <a:xfrm>
              <a:off x="2401001" y="2642570"/>
              <a:ext cx="124650" cy="259882"/>
            </a:xfrm>
            <a:custGeom>
              <a:rect b="b" l="l" r="r" t="t"/>
              <a:pathLst>
                <a:path extrusionOk="0" h="9086" w="4358">
                  <a:moveTo>
                    <a:pt x="580" y="1"/>
                  </a:moveTo>
                  <a:lnTo>
                    <a:pt x="0" y="9085"/>
                  </a:lnTo>
                  <a:lnTo>
                    <a:pt x="2805" y="8506"/>
                  </a:lnTo>
                  <a:lnTo>
                    <a:pt x="2805" y="7927"/>
                  </a:lnTo>
                  <a:cubicBezTo>
                    <a:pt x="2805" y="7347"/>
                    <a:pt x="2990" y="6768"/>
                    <a:pt x="3384" y="6281"/>
                  </a:cubicBezTo>
                  <a:cubicBezTo>
                    <a:pt x="4056" y="5609"/>
                    <a:pt x="4357" y="4729"/>
                    <a:pt x="4357" y="3755"/>
                  </a:cubicBezTo>
                  <a:cubicBezTo>
                    <a:pt x="4357" y="2805"/>
                    <a:pt x="3963" y="1832"/>
                    <a:pt x="3291" y="1067"/>
                  </a:cubicBezTo>
                  <a:cubicBezTo>
                    <a:pt x="2526" y="395"/>
                    <a:pt x="1553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2310191" y="2642570"/>
              <a:ext cx="107402" cy="259882"/>
            </a:xfrm>
            <a:custGeom>
              <a:rect b="b" l="l" r="r" t="t"/>
              <a:pathLst>
                <a:path extrusionOk="0" h="9086" w="3755">
                  <a:moveTo>
                    <a:pt x="3755" y="1"/>
                  </a:moveTo>
                  <a:cubicBezTo>
                    <a:pt x="1646" y="1"/>
                    <a:pt x="0" y="1739"/>
                    <a:pt x="0" y="3755"/>
                  </a:cubicBezTo>
                  <a:cubicBezTo>
                    <a:pt x="0" y="4729"/>
                    <a:pt x="278" y="5609"/>
                    <a:pt x="951" y="6281"/>
                  </a:cubicBezTo>
                  <a:cubicBezTo>
                    <a:pt x="1345" y="6768"/>
                    <a:pt x="1530" y="7347"/>
                    <a:pt x="1530" y="7927"/>
                  </a:cubicBezTo>
                  <a:lnTo>
                    <a:pt x="1530" y="8506"/>
                  </a:lnTo>
                  <a:lnTo>
                    <a:pt x="3755" y="9085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2406950" y="2545811"/>
              <a:ext cx="21910" cy="63669"/>
            </a:xfrm>
            <a:custGeom>
              <a:rect b="b" l="l" r="r" t="t"/>
              <a:pathLst>
                <a:path extrusionOk="0" h="2226" w="766">
                  <a:moveTo>
                    <a:pt x="1" y="0"/>
                  </a:moveTo>
                  <a:lnTo>
                    <a:pt x="1" y="2225"/>
                  </a:lnTo>
                  <a:lnTo>
                    <a:pt x="766" y="2225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2304213" y="2567691"/>
              <a:ext cx="53058" cy="66301"/>
            </a:xfrm>
            <a:custGeom>
              <a:rect b="b" l="l" r="r" t="t"/>
              <a:pathLst>
                <a:path extrusionOk="0" h="2318" w="1855">
                  <a:moveTo>
                    <a:pt x="789" y="0"/>
                  </a:moveTo>
                  <a:lnTo>
                    <a:pt x="1" y="394"/>
                  </a:lnTo>
                  <a:lnTo>
                    <a:pt x="1160" y="2318"/>
                  </a:lnTo>
                  <a:lnTo>
                    <a:pt x="1855" y="194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2235284" y="2639939"/>
              <a:ext cx="66329" cy="52371"/>
            </a:xfrm>
            <a:custGeom>
              <a:rect b="b" l="l" r="r" t="t"/>
              <a:pathLst>
                <a:path extrusionOk="0" h="1831" w="2319">
                  <a:moveTo>
                    <a:pt x="395" y="0"/>
                  </a:moveTo>
                  <a:lnTo>
                    <a:pt x="1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2213404" y="2739358"/>
              <a:ext cx="63669" cy="21910"/>
            </a:xfrm>
            <a:custGeom>
              <a:rect b="b" l="l" r="r" t="t"/>
              <a:pathLst>
                <a:path extrusionOk="0" h="766" w="2226">
                  <a:moveTo>
                    <a:pt x="1" y="0"/>
                  </a:moveTo>
                  <a:lnTo>
                    <a:pt x="1" y="765"/>
                  </a:lnTo>
                  <a:lnTo>
                    <a:pt x="2226" y="765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2235284" y="2810948"/>
              <a:ext cx="66329" cy="52400"/>
            </a:xfrm>
            <a:custGeom>
              <a:rect b="b" l="l" r="r" t="t"/>
              <a:pathLst>
                <a:path extrusionOk="0" h="1832" w="2319">
                  <a:moveTo>
                    <a:pt x="1947" y="0"/>
                  </a:moveTo>
                  <a:lnTo>
                    <a:pt x="1" y="1066"/>
                  </a:lnTo>
                  <a:lnTo>
                    <a:pt x="395" y="1831"/>
                  </a:lnTo>
                  <a:lnTo>
                    <a:pt x="2318" y="672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2533568" y="2810948"/>
              <a:ext cx="66301" cy="52400"/>
            </a:xfrm>
            <a:custGeom>
              <a:rect b="b" l="l" r="r" t="t"/>
              <a:pathLst>
                <a:path extrusionOk="0" h="1832" w="2318">
                  <a:moveTo>
                    <a:pt x="394" y="0"/>
                  </a:moveTo>
                  <a:lnTo>
                    <a:pt x="0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2558766" y="2739358"/>
              <a:ext cx="63641" cy="21910"/>
            </a:xfrm>
            <a:custGeom>
              <a:rect b="b" l="l" r="r" t="t"/>
              <a:pathLst>
                <a:path extrusionOk="0" h="766" w="2225">
                  <a:moveTo>
                    <a:pt x="0" y="0"/>
                  </a:moveTo>
                  <a:lnTo>
                    <a:pt x="0" y="765"/>
                  </a:lnTo>
                  <a:lnTo>
                    <a:pt x="2225" y="76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2533568" y="2637279"/>
              <a:ext cx="66301" cy="52400"/>
            </a:xfrm>
            <a:custGeom>
              <a:rect b="b" l="l" r="r" t="t"/>
              <a:pathLst>
                <a:path extrusionOk="0" h="1832" w="2318">
                  <a:moveTo>
                    <a:pt x="1947" y="0"/>
                  </a:moveTo>
                  <a:lnTo>
                    <a:pt x="0" y="1159"/>
                  </a:lnTo>
                  <a:lnTo>
                    <a:pt x="394" y="1831"/>
                  </a:lnTo>
                  <a:lnTo>
                    <a:pt x="2318" y="765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2478539" y="2567691"/>
              <a:ext cx="52400" cy="66301"/>
            </a:xfrm>
            <a:custGeom>
              <a:rect b="b" l="l" r="r" t="t"/>
              <a:pathLst>
                <a:path extrusionOk="0" h="2318" w="1832">
                  <a:moveTo>
                    <a:pt x="1067" y="0"/>
                  </a:moveTo>
                  <a:lnTo>
                    <a:pt x="1" y="1947"/>
                  </a:lnTo>
                  <a:lnTo>
                    <a:pt x="673" y="2318"/>
                  </a:lnTo>
                  <a:lnTo>
                    <a:pt x="1832" y="39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2381780" y="2714160"/>
              <a:ext cx="71621" cy="188290"/>
            </a:xfrm>
            <a:custGeom>
              <a:rect b="b" l="l" r="r" t="t"/>
              <a:pathLst>
                <a:path extrusionOk="0" h="6583" w="2504">
                  <a:moveTo>
                    <a:pt x="1252" y="881"/>
                  </a:moveTo>
                  <a:cubicBezTo>
                    <a:pt x="1460" y="881"/>
                    <a:pt x="1646" y="1067"/>
                    <a:pt x="1646" y="1252"/>
                  </a:cubicBezTo>
                  <a:cubicBezTo>
                    <a:pt x="1646" y="1553"/>
                    <a:pt x="1460" y="1646"/>
                    <a:pt x="1252" y="1646"/>
                  </a:cubicBezTo>
                  <a:cubicBezTo>
                    <a:pt x="1066" y="1646"/>
                    <a:pt x="881" y="1553"/>
                    <a:pt x="881" y="1252"/>
                  </a:cubicBezTo>
                  <a:cubicBezTo>
                    <a:pt x="881" y="1067"/>
                    <a:pt x="1066" y="881"/>
                    <a:pt x="1252" y="881"/>
                  </a:cubicBezTo>
                  <a:close/>
                  <a:moveTo>
                    <a:pt x="1252" y="1"/>
                  </a:moveTo>
                  <a:cubicBezTo>
                    <a:pt x="580" y="1"/>
                    <a:pt x="0" y="580"/>
                    <a:pt x="0" y="1252"/>
                  </a:cubicBezTo>
                  <a:cubicBezTo>
                    <a:pt x="0" y="1832"/>
                    <a:pt x="394" y="2318"/>
                    <a:pt x="881" y="2411"/>
                  </a:cubicBezTo>
                  <a:lnTo>
                    <a:pt x="881" y="6582"/>
                  </a:lnTo>
                  <a:lnTo>
                    <a:pt x="1646" y="6582"/>
                  </a:lnTo>
                  <a:lnTo>
                    <a:pt x="1646" y="2411"/>
                  </a:lnTo>
                  <a:cubicBezTo>
                    <a:pt x="2132" y="2318"/>
                    <a:pt x="2503" y="1832"/>
                    <a:pt x="2503" y="1252"/>
                  </a:cubicBezTo>
                  <a:cubicBezTo>
                    <a:pt x="2503" y="580"/>
                    <a:pt x="1924" y="1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2401001" y="2885856"/>
              <a:ext cx="80230" cy="66301"/>
            </a:xfrm>
            <a:custGeom>
              <a:rect b="b" l="l" r="r" t="t"/>
              <a:pathLst>
                <a:path extrusionOk="0" h="2318" w="2805">
                  <a:moveTo>
                    <a:pt x="580" y="0"/>
                  </a:moveTo>
                  <a:lnTo>
                    <a:pt x="0" y="1159"/>
                  </a:lnTo>
                  <a:lnTo>
                    <a:pt x="580" y="2318"/>
                  </a:lnTo>
                  <a:lnTo>
                    <a:pt x="2805" y="2318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2353923" y="2885856"/>
              <a:ext cx="63669" cy="66301"/>
            </a:xfrm>
            <a:custGeom>
              <a:rect b="b" l="l" r="r" t="t"/>
              <a:pathLst>
                <a:path extrusionOk="0" h="2318" w="2226">
                  <a:moveTo>
                    <a:pt x="1" y="0"/>
                  </a:moveTo>
                  <a:lnTo>
                    <a:pt x="1" y="2318"/>
                  </a:lnTo>
                  <a:lnTo>
                    <a:pt x="2226" y="2318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30" name="Google Shape;830;p37"/>
          <p:cNvCxnSpPr/>
          <p:nvPr/>
        </p:nvCxnSpPr>
        <p:spPr>
          <a:xfrm>
            <a:off x="1968238" y="2267863"/>
            <a:ext cx="14202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31" name="Google Shape;831;p37"/>
          <p:cNvCxnSpPr/>
          <p:nvPr/>
        </p:nvCxnSpPr>
        <p:spPr>
          <a:xfrm>
            <a:off x="4835450" y="2249225"/>
            <a:ext cx="14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32" name="Google Shape;832;p37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7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37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37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6" name="Google Shape;836;p3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37" name="Google Shape;837;p3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8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5" name="Google Shape;845;p38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02 - ML PROCESS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46" name="Google Shape;846;p3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47" name="Google Shape;847;p3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8" name="Google Shape;848;p3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3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50" name="Google Shape;850;p3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51" name="Google Shape;851;p3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2" name="Google Shape;852;p3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53" name="Google Shape;853;p3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54" name="Google Shape;854;p3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55" name="Google Shape;855;p3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56" name="Google Shape;856;p3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57" name="Google Shape;857;p3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58" name="Google Shape;858;p3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0" name="Google Shape;860;p38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10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61" name="Google Shape;861;p38"/>
          <p:cNvGrpSpPr/>
          <p:nvPr/>
        </p:nvGrpSpPr>
        <p:grpSpPr>
          <a:xfrm>
            <a:off x="984196" y="1308938"/>
            <a:ext cx="737100" cy="737100"/>
            <a:chOff x="991075" y="1881675"/>
            <a:chExt cx="737100" cy="737100"/>
          </a:xfrm>
        </p:grpSpPr>
        <p:sp>
          <p:nvSpPr>
            <p:cNvPr id="862" name="Google Shape;862;p38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38"/>
          <p:cNvGrpSpPr/>
          <p:nvPr/>
        </p:nvGrpSpPr>
        <p:grpSpPr>
          <a:xfrm>
            <a:off x="1150167" y="1499165"/>
            <a:ext cx="409037" cy="356645"/>
            <a:chOff x="8245271" y="3178164"/>
            <a:chExt cx="409037" cy="356645"/>
          </a:xfrm>
        </p:grpSpPr>
        <p:sp>
          <p:nvSpPr>
            <p:cNvPr id="865" name="Google Shape;865;p38"/>
            <p:cNvSpPr/>
            <p:nvPr/>
          </p:nvSpPr>
          <p:spPr>
            <a:xfrm>
              <a:off x="8432868" y="3203333"/>
              <a:ext cx="221441" cy="331474"/>
            </a:xfrm>
            <a:custGeom>
              <a:rect b="b" l="l" r="r" t="t"/>
              <a:pathLst>
                <a:path extrusionOk="0" h="11589" w="7742">
                  <a:moveTo>
                    <a:pt x="580" y="1"/>
                  </a:moveTo>
                  <a:lnTo>
                    <a:pt x="1" y="5795"/>
                  </a:lnTo>
                  <a:lnTo>
                    <a:pt x="580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8245271" y="3178164"/>
              <a:ext cx="204193" cy="356645"/>
            </a:xfrm>
            <a:custGeom>
              <a:rect b="b" l="l" r="r" t="t"/>
              <a:pathLst>
                <a:path extrusionOk="0" h="12469" w="7139">
                  <a:moveTo>
                    <a:pt x="1" y="0"/>
                  </a:moveTo>
                  <a:lnTo>
                    <a:pt x="1" y="12468"/>
                  </a:lnTo>
                  <a:lnTo>
                    <a:pt x="7139" y="12468"/>
                  </a:lnTo>
                  <a:lnTo>
                    <a:pt x="7139" y="881"/>
                  </a:lnTo>
                  <a:lnTo>
                    <a:pt x="5702" y="881"/>
                  </a:lnTo>
                  <a:lnTo>
                    <a:pt x="5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8432868" y="3261023"/>
              <a:ext cx="124650" cy="218094"/>
            </a:xfrm>
            <a:custGeom>
              <a:rect b="b" l="l" r="r" t="t"/>
              <a:pathLst>
                <a:path extrusionOk="0" h="7625" w="4358">
                  <a:moveTo>
                    <a:pt x="580" y="0"/>
                  </a:moveTo>
                  <a:lnTo>
                    <a:pt x="1" y="3778"/>
                  </a:lnTo>
                  <a:lnTo>
                    <a:pt x="580" y="7625"/>
                  </a:lnTo>
                  <a:cubicBezTo>
                    <a:pt x="2712" y="7625"/>
                    <a:pt x="4357" y="5887"/>
                    <a:pt x="4357" y="3778"/>
                  </a:cubicBezTo>
                  <a:cubicBezTo>
                    <a:pt x="4357" y="1738"/>
                    <a:pt x="2712" y="0"/>
                    <a:pt x="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8342059" y="3261023"/>
              <a:ext cx="107402" cy="218094"/>
            </a:xfrm>
            <a:custGeom>
              <a:rect b="b" l="l" r="r" t="t"/>
              <a:pathLst>
                <a:path extrusionOk="0" h="7625" w="3755">
                  <a:moveTo>
                    <a:pt x="3755" y="0"/>
                  </a:moveTo>
                  <a:cubicBezTo>
                    <a:pt x="1646" y="0"/>
                    <a:pt x="1" y="1738"/>
                    <a:pt x="1" y="3778"/>
                  </a:cubicBezTo>
                  <a:cubicBezTo>
                    <a:pt x="1" y="5887"/>
                    <a:pt x="1646" y="7625"/>
                    <a:pt x="3755" y="7625"/>
                  </a:cubicBezTo>
                  <a:lnTo>
                    <a:pt x="37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8410988" y="3352491"/>
              <a:ext cx="77599" cy="74252"/>
            </a:xfrm>
            <a:custGeom>
              <a:rect b="b" l="l" r="r" t="t"/>
              <a:pathLst>
                <a:path extrusionOk="0" h="2596" w="2713">
                  <a:moveTo>
                    <a:pt x="1" y="0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831"/>
                  </a:lnTo>
                  <a:lnTo>
                    <a:pt x="1" y="1831"/>
                  </a:lnTo>
                  <a:lnTo>
                    <a:pt x="1" y="2596"/>
                  </a:lnTo>
                  <a:lnTo>
                    <a:pt x="2712" y="2596"/>
                  </a:lnTo>
                  <a:lnTo>
                    <a:pt x="2712" y="1831"/>
                  </a:lnTo>
                  <a:lnTo>
                    <a:pt x="1739" y="1831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8435528" y="3302781"/>
              <a:ext cx="27859" cy="21881"/>
            </a:xfrm>
            <a:custGeom>
              <a:rect b="b" l="l" r="r" t="t"/>
              <a:pathLst>
                <a:path extrusionOk="0" h="765" w="974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1" name="Google Shape;871;p38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8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8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5" name="Google Shape;875;p3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76" name="Google Shape;876;p3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9" name="Google Shape;879;p38"/>
          <p:cNvSpPr txBox="1"/>
          <p:nvPr>
            <p:ph type="title"/>
          </p:nvPr>
        </p:nvSpPr>
        <p:spPr>
          <a:xfrm>
            <a:off x="1965075" y="1391138"/>
            <a:ext cx="368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WORD SEGMENTATION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0" name="Google Shape;880;p38"/>
          <p:cNvSpPr txBox="1"/>
          <p:nvPr/>
        </p:nvSpPr>
        <p:spPr>
          <a:xfrm>
            <a:off x="1965075" y="2046050"/>
            <a:ext cx="63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Perform stripping, lowercase and remove unwanted symbols.</a:t>
            </a:r>
            <a:endParaRPr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1" name="Google Shape;881;p38"/>
          <p:cNvSpPr txBox="1"/>
          <p:nvPr/>
        </p:nvSpPr>
        <p:spPr>
          <a:xfrm>
            <a:off x="1073500" y="2618825"/>
            <a:ext cx="2763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“     Thành lập dự án POLICY phòng chống HIV/AIDS ở VN (NLĐ)- Quỹ hỗ trợ khẩn cấp về AIDS của Hoa Kỳ vừa thành lập dự án POLICY tại VN…    “</a:t>
            </a:r>
            <a:endParaRPr sz="19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82" name="Google Shape;882;p38"/>
          <p:cNvSpPr txBox="1"/>
          <p:nvPr/>
        </p:nvSpPr>
        <p:spPr>
          <a:xfrm>
            <a:off x="5502975" y="2618825"/>
            <a:ext cx="2763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“thành lập dự án policy phòng chống hiv aids ở vn  nlđ   quỹ hỗ trợ khẩn cấp về aids của hoa kỳ vừa thành lập dự án policy tại vn“</a:t>
            </a:r>
            <a:endParaRPr sz="19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83" name="Google Shape;883;p38"/>
          <p:cNvSpPr/>
          <p:nvPr/>
        </p:nvSpPr>
        <p:spPr>
          <a:xfrm>
            <a:off x="4256700" y="3213575"/>
            <a:ext cx="952200" cy="45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9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9" name="Google Shape;889;p39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02 - ML PROCESS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90" name="Google Shape;890;p3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91" name="Google Shape;891;p3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2" name="Google Shape;892;p3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3" name="Google Shape;893;p3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94" name="Google Shape;894;p3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95" name="Google Shape;895;p3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6" name="Google Shape;896;p3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97" name="Google Shape;897;p3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8" name="Google Shape;898;p3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99" name="Google Shape;899;p3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00" name="Google Shape;900;p3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01" name="Google Shape;901;p3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02" name="Google Shape;902;p3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04" name="Google Shape;904;p39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11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05" name="Google Shape;905;p39"/>
          <p:cNvGrpSpPr/>
          <p:nvPr/>
        </p:nvGrpSpPr>
        <p:grpSpPr>
          <a:xfrm>
            <a:off x="984196" y="1308938"/>
            <a:ext cx="737100" cy="737100"/>
            <a:chOff x="991075" y="1881675"/>
            <a:chExt cx="737100" cy="737100"/>
          </a:xfrm>
        </p:grpSpPr>
        <p:sp>
          <p:nvSpPr>
            <p:cNvPr id="906" name="Google Shape;906;p39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9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8" name="Google Shape;908;p39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9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9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2" name="Google Shape;912;p3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13" name="Google Shape;913;p3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6" name="Google Shape;916;p39"/>
          <p:cNvSpPr txBox="1"/>
          <p:nvPr>
            <p:ph type="title"/>
          </p:nvPr>
        </p:nvSpPr>
        <p:spPr>
          <a:xfrm>
            <a:off x="1965075" y="1391150"/>
            <a:ext cx="402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WORD SEGMENTATION &amp; TOKENIZATION</a:t>
            </a:r>
            <a:endParaRPr sz="18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7" name="Google Shape;917;p39"/>
          <p:cNvSpPr txBox="1"/>
          <p:nvPr/>
        </p:nvSpPr>
        <p:spPr>
          <a:xfrm>
            <a:off x="1965075" y="1983538"/>
            <a:ext cx="6300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Text segmentation</a:t>
            </a:r>
            <a:r>
              <a:rPr lang="en" sz="1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 is the process of dividing written text into meaningful units.</a:t>
            </a:r>
            <a:endParaRPr sz="1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Why we need to do it?</a:t>
            </a:r>
            <a:endParaRPr sz="1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In Vietnamese, a word may have it meaning changes when follow by another word.</a:t>
            </a:r>
            <a:endParaRPr sz="1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E.g., </a:t>
            </a:r>
            <a:endParaRPr b="1" sz="1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Hoa = flowers, Kỳ = strange, Hoa Kỳ = U.S</a:t>
            </a:r>
            <a:endParaRPr sz="1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918" name="Google Shape;918;p39"/>
          <p:cNvGrpSpPr/>
          <p:nvPr/>
        </p:nvGrpSpPr>
        <p:grpSpPr>
          <a:xfrm>
            <a:off x="1149886" y="1499179"/>
            <a:ext cx="405719" cy="356642"/>
            <a:chOff x="4798486" y="3178164"/>
            <a:chExt cx="405719" cy="356642"/>
          </a:xfrm>
        </p:grpSpPr>
        <p:sp>
          <p:nvSpPr>
            <p:cNvPr id="919" name="Google Shape;919;p39"/>
            <p:cNvSpPr/>
            <p:nvPr/>
          </p:nvSpPr>
          <p:spPr>
            <a:xfrm>
              <a:off x="5063650" y="3263654"/>
              <a:ext cx="140553" cy="271152"/>
            </a:xfrm>
            <a:custGeom>
              <a:rect b="b" l="l" r="r" t="t"/>
              <a:pathLst>
                <a:path extrusionOk="0" h="9480" w="4914">
                  <a:moveTo>
                    <a:pt x="0" y="1"/>
                  </a:moveTo>
                  <a:lnTo>
                    <a:pt x="487" y="9479"/>
                  </a:lnTo>
                  <a:lnTo>
                    <a:pt x="4913" y="9479"/>
                  </a:lnTo>
                  <a:lnTo>
                    <a:pt x="4913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4986083" y="3263654"/>
              <a:ext cx="91499" cy="271152"/>
            </a:xfrm>
            <a:custGeom>
              <a:rect b="b" l="l" r="r" t="t"/>
              <a:pathLst>
                <a:path extrusionOk="0" h="9480" w="3199">
                  <a:moveTo>
                    <a:pt x="1" y="1"/>
                  </a:moveTo>
                  <a:lnTo>
                    <a:pt x="580" y="9479"/>
                  </a:lnTo>
                  <a:lnTo>
                    <a:pt x="3199" y="9479"/>
                  </a:lnTo>
                  <a:lnTo>
                    <a:pt x="3199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4798486" y="3263654"/>
              <a:ext cx="204193" cy="271152"/>
            </a:xfrm>
            <a:custGeom>
              <a:rect b="b" l="l" r="r" t="t"/>
              <a:pathLst>
                <a:path extrusionOk="0" h="9480" w="7139">
                  <a:moveTo>
                    <a:pt x="7139" y="1"/>
                  </a:moveTo>
                  <a:lnTo>
                    <a:pt x="1" y="580"/>
                  </a:lnTo>
                  <a:lnTo>
                    <a:pt x="1" y="9479"/>
                  </a:lnTo>
                  <a:lnTo>
                    <a:pt x="7139" y="9479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4986083" y="3178164"/>
              <a:ext cx="218123" cy="102111"/>
            </a:xfrm>
            <a:custGeom>
              <a:rect b="b" l="l" r="r" t="t"/>
              <a:pathLst>
                <a:path extrusionOk="0" h="3570" w="7626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7625" y="3569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4798486" y="3178164"/>
              <a:ext cx="204193" cy="102111"/>
            </a:xfrm>
            <a:custGeom>
              <a:rect b="b" l="l" r="r" t="t"/>
              <a:pathLst>
                <a:path extrusionOk="0" h="3570" w="7139">
                  <a:moveTo>
                    <a:pt x="1" y="0"/>
                  </a:moveTo>
                  <a:lnTo>
                    <a:pt x="1" y="3569"/>
                  </a:lnTo>
                  <a:lnTo>
                    <a:pt x="7139" y="3569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9"/>
            <p:cNvSpPr/>
            <p:nvPr/>
          </p:nvSpPr>
          <p:spPr>
            <a:xfrm>
              <a:off x="4836955" y="3217262"/>
              <a:ext cx="25199" cy="24570"/>
            </a:xfrm>
            <a:custGeom>
              <a:rect b="b" l="l" r="r" t="t"/>
              <a:pathLst>
                <a:path extrusionOk="0" h="859" w="881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4886664" y="3217262"/>
              <a:ext cx="25199" cy="24570"/>
            </a:xfrm>
            <a:custGeom>
              <a:rect b="b" l="l" r="r" t="t"/>
              <a:pathLst>
                <a:path extrusionOk="0" h="859" w="881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9"/>
            <p:cNvSpPr/>
            <p:nvPr/>
          </p:nvSpPr>
          <p:spPr>
            <a:xfrm>
              <a:off x="4939033" y="3217262"/>
              <a:ext cx="25199" cy="24570"/>
            </a:xfrm>
            <a:custGeom>
              <a:rect b="b" l="l" r="r" t="t"/>
              <a:pathLst>
                <a:path extrusionOk="0" h="859" w="881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5013912" y="3421421"/>
              <a:ext cx="27887" cy="21910"/>
            </a:xfrm>
            <a:custGeom>
              <a:rect b="b" l="l" r="r" t="t"/>
              <a:pathLst>
                <a:path extrusionOk="0" h="766" w="975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4836955" y="3421421"/>
              <a:ext cx="151822" cy="21910"/>
            </a:xfrm>
            <a:custGeom>
              <a:rect b="b" l="l" r="r" t="t"/>
              <a:pathLst>
                <a:path extrusionOk="0" h="766" w="5308">
                  <a:moveTo>
                    <a:pt x="0" y="0"/>
                  </a:moveTo>
                  <a:lnTo>
                    <a:pt x="0" y="765"/>
                  </a:lnTo>
                  <a:lnTo>
                    <a:pt x="5307" y="765"/>
                  </a:lnTo>
                  <a:lnTo>
                    <a:pt x="5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5013912" y="3319341"/>
              <a:ext cx="27887" cy="24541"/>
            </a:xfrm>
            <a:custGeom>
              <a:rect b="b" l="l" r="r" t="t"/>
              <a:pathLst>
                <a:path extrusionOk="0" h="858" w="975">
                  <a:moveTo>
                    <a:pt x="1" y="1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4836955" y="3319341"/>
              <a:ext cx="151822" cy="24541"/>
            </a:xfrm>
            <a:custGeom>
              <a:rect b="b" l="l" r="r" t="t"/>
              <a:pathLst>
                <a:path extrusionOk="0" h="858" w="5308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4836955" y="3371711"/>
              <a:ext cx="25199" cy="21910"/>
            </a:xfrm>
            <a:custGeom>
              <a:rect b="b" l="l" r="r" t="t"/>
              <a:pathLst>
                <a:path extrusionOk="0" h="766" w="881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4836955" y="3471130"/>
              <a:ext cx="25199" cy="24570"/>
            </a:xfrm>
            <a:custGeom>
              <a:rect b="b" l="l" r="r" t="t"/>
              <a:pathLst>
                <a:path extrusionOk="0" h="859" w="881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5115990" y="3371711"/>
              <a:ext cx="49768" cy="21910"/>
            </a:xfrm>
            <a:custGeom>
              <a:rect b="b" l="l" r="r" t="t"/>
              <a:pathLst>
                <a:path extrusionOk="0" h="766" w="1740">
                  <a:moveTo>
                    <a:pt x="1" y="0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5115990" y="3421421"/>
              <a:ext cx="49768" cy="21910"/>
            </a:xfrm>
            <a:custGeom>
              <a:rect b="b" l="l" r="r" t="t"/>
              <a:pathLst>
                <a:path extrusionOk="0" h="766" w="1740">
                  <a:moveTo>
                    <a:pt x="1" y="0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5115990" y="3319341"/>
              <a:ext cx="49768" cy="24541"/>
            </a:xfrm>
            <a:custGeom>
              <a:rect b="b" l="l" r="r" t="t"/>
              <a:pathLst>
                <a:path extrusionOk="0" h="858" w="174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9"/>
            <p:cNvSpPr/>
            <p:nvPr/>
          </p:nvSpPr>
          <p:spPr>
            <a:xfrm>
              <a:off x="5115990" y="3471130"/>
              <a:ext cx="49768" cy="24570"/>
            </a:xfrm>
            <a:custGeom>
              <a:rect b="b" l="l" r="r" t="t"/>
              <a:pathLst>
                <a:path extrusionOk="0" h="859" w="174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4994692" y="3371711"/>
              <a:ext cx="47108" cy="21910"/>
            </a:xfrm>
            <a:custGeom>
              <a:rect b="b" l="l" r="r" t="t"/>
              <a:pathLst>
                <a:path extrusionOk="0" h="766" w="1647">
                  <a:moveTo>
                    <a:pt x="279" y="0"/>
                  </a:moveTo>
                  <a:lnTo>
                    <a:pt x="1" y="394"/>
                  </a:lnTo>
                  <a:lnTo>
                    <a:pt x="279" y="765"/>
                  </a:lnTo>
                  <a:lnTo>
                    <a:pt x="1646" y="765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4994692" y="3471130"/>
              <a:ext cx="47108" cy="24570"/>
            </a:xfrm>
            <a:custGeom>
              <a:rect b="b" l="l" r="r" t="t"/>
              <a:pathLst>
                <a:path extrusionOk="0" h="859" w="1647">
                  <a:moveTo>
                    <a:pt x="279" y="1"/>
                  </a:moveTo>
                  <a:lnTo>
                    <a:pt x="1" y="395"/>
                  </a:lnTo>
                  <a:lnTo>
                    <a:pt x="279" y="858"/>
                  </a:lnTo>
                  <a:lnTo>
                    <a:pt x="1646" y="858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4889295" y="3371711"/>
              <a:ext cx="113380" cy="21910"/>
            </a:xfrm>
            <a:custGeom>
              <a:rect b="b" l="l" r="r" t="t"/>
              <a:pathLst>
                <a:path extrusionOk="0" h="766" w="3964">
                  <a:moveTo>
                    <a:pt x="1" y="0"/>
                  </a:moveTo>
                  <a:lnTo>
                    <a:pt x="1" y="765"/>
                  </a:lnTo>
                  <a:lnTo>
                    <a:pt x="3964" y="765"/>
                  </a:lnTo>
                  <a:lnTo>
                    <a:pt x="39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4889295" y="3471130"/>
              <a:ext cx="113380" cy="24570"/>
            </a:xfrm>
            <a:custGeom>
              <a:rect b="b" l="l" r="r" t="t"/>
              <a:pathLst>
                <a:path extrusionOk="0" h="859" w="3964">
                  <a:moveTo>
                    <a:pt x="1" y="1"/>
                  </a:moveTo>
                  <a:lnTo>
                    <a:pt x="1" y="858"/>
                  </a:lnTo>
                  <a:lnTo>
                    <a:pt x="3964" y="858"/>
                  </a:lnTo>
                  <a:lnTo>
                    <a:pt x="39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0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6" name="Google Shape;946;p40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02 - ML PROCESS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47" name="Google Shape;947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48" name="Google Shape;948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9" name="Google Shape;949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0" name="Google Shape;950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51" name="Google Shape;951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52" name="Google Shape;952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3" name="Google Shape;953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54" name="Google Shape;954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5" name="Google Shape;955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56" name="Google Shape;956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57" name="Google Shape;957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58" name="Google Shape;958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59" name="Google Shape;959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61" name="Google Shape;961;p40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12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62" name="Google Shape;962;p40"/>
          <p:cNvGrpSpPr/>
          <p:nvPr/>
        </p:nvGrpSpPr>
        <p:grpSpPr>
          <a:xfrm>
            <a:off x="984196" y="1308938"/>
            <a:ext cx="737100" cy="737100"/>
            <a:chOff x="991075" y="1881675"/>
            <a:chExt cx="737100" cy="737100"/>
          </a:xfrm>
        </p:grpSpPr>
        <p:sp>
          <p:nvSpPr>
            <p:cNvPr id="963" name="Google Shape;963;p4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5" name="Google Shape;965;p40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40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40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4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9" name="Google Shape;969;p4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70" name="Google Shape;970;p4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3" name="Google Shape;973;p40"/>
          <p:cNvSpPr txBox="1"/>
          <p:nvPr>
            <p:ph type="title"/>
          </p:nvPr>
        </p:nvSpPr>
        <p:spPr>
          <a:xfrm>
            <a:off x="1965075" y="1391150"/>
            <a:ext cx="402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WORD SEGMENTATION &amp; TOKENIZATION</a:t>
            </a:r>
            <a:endParaRPr sz="18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4" name="Google Shape;974;p40"/>
          <p:cNvSpPr txBox="1"/>
          <p:nvPr/>
        </p:nvSpPr>
        <p:spPr>
          <a:xfrm>
            <a:off x="1045475" y="2242300"/>
            <a:ext cx="2763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“thành lập dự án policy phòng chống hiv aids ở vn  nlđ   quỹ hỗ trợ khẩn cấp về aids của hoa kỳ vừa thành lập dự án policy tại vn“</a:t>
            </a:r>
            <a:endParaRPr sz="19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75" name="Google Shape;975;p40"/>
          <p:cNvSpPr txBox="1"/>
          <p:nvPr/>
        </p:nvSpPr>
        <p:spPr>
          <a:xfrm>
            <a:off x="5474950" y="2242300"/>
            <a:ext cx="2763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['thành_lập', 'dự_án', 'policy', 'phòng_chống', 'hiv', 'aids', 'ở', 'vn', 'nlđ', 'quỹ', 'hỗ_trợ', 'khẩn_cấp', 'về', 'aids', 'của', 'hoa_kỳ', 'vừa', 'thành_lập', 'dự_án', 'policy', 'tại', 'vn']</a:t>
            </a:r>
            <a:endParaRPr sz="19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76" name="Google Shape;976;p40"/>
          <p:cNvSpPr/>
          <p:nvPr/>
        </p:nvSpPr>
        <p:spPr>
          <a:xfrm>
            <a:off x="4228675" y="2837050"/>
            <a:ext cx="952200" cy="45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7" name="Google Shape;977;p40"/>
          <p:cNvGrpSpPr/>
          <p:nvPr/>
        </p:nvGrpSpPr>
        <p:grpSpPr>
          <a:xfrm>
            <a:off x="1149886" y="1499179"/>
            <a:ext cx="405719" cy="356642"/>
            <a:chOff x="4798486" y="3178164"/>
            <a:chExt cx="405719" cy="356642"/>
          </a:xfrm>
        </p:grpSpPr>
        <p:sp>
          <p:nvSpPr>
            <p:cNvPr id="978" name="Google Shape;978;p40"/>
            <p:cNvSpPr/>
            <p:nvPr/>
          </p:nvSpPr>
          <p:spPr>
            <a:xfrm>
              <a:off x="5063650" y="3263654"/>
              <a:ext cx="140553" cy="271152"/>
            </a:xfrm>
            <a:custGeom>
              <a:rect b="b" l="l" r="r" t="t"/>
              <a:pathLst>
                <a:path extrusionOk="0" h="9480" w="4914">
                  <a:moveTo>
                    <a:pt x="0" y="1"/>
                  </a:moveTo>
                  <a:lnTo>
                    <a:pt x="487" y="9479"/>
                  </a:lnTo>
                  <a:lnTo>
                    <a:pt x="4913" y="9479"/>
                  </a:lnTo>
                  <a:lnTo>
                    <a:pt x="4913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4986083" y="3263654"/>
              <a:ext cx="91499" cy="271152"/>
            </a:xfrm>
            <a:custGeom>
              <a:rect b="b" l="l" r="r" t="t"/>
              <a:pathLst>
                <a:path extrusionOk="0" h="9480" w="3199">
                  <a:moveTo>
                    <a:pt x="1" y="1"/>
                  </a:moveTo>
                  <a:lnTo>
                    <a:pt x="580" y="9479"/>
                  </a:lnTo>
                  <a:lnTo>
                    <a:pt x="3199" y="9479"/>
                  </a:lnTo>
                  <a:lnTo>
                    <a:pt x="3199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4798486" y="3263654"/>
              <a:ext cx="204193" cy="271152"/>
            </a:xfrm>
            <a:custGeom>
              <a:rect b="b" l="l" r="r" t="t"/>
              <a:pathLst>
                <a:path extrusionOk="0" h="9480" w="7139">
                  <a:moveTo>
                    <a:pt x="7139" y="1"/>
                  </a:moveTo>
                  <a:lnTo>
                    <a:pt x="1" y="580"/>
                  </a:lnTo>
                  <a:lnTo>
                    <a:pt x="1" y="9479"/>
                  </a:lnTo>
                  <a:lnTo>
                    <a:pt x="7139" y="9479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4986083" y="3178164"/>
              <a:ext cx="218123" cy="102111"/>
            </a:xfrm>
            <a:custGeom>
              <a:rect b="b" l="l" r="r" t="t"/>
              <a:pathLst>
                <a:path extrusionOk="0" h="3570" w="7626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7625" y="3569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4798486" y="3178164"/>
              <a:ext cx="204193" cy="102111"/>
            </a:xfrm>
            <a:custGeom>
              <a:rect b="b" l="l" r="r" t="t"/>
              <a:pathLst>
                <a:path extrusionOk="0" h="3570" w="7139">
                  <a:moveTo>
                    <a:pt x="1" y="0"/>
                  </a:moveTo>
                  <a:lnTo>
                    <a:pt x="1" y="3569"/>
                  </a:lnTo>
                  <a:lnTo>
                    <a:pt x="7139" y="3569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4836955" y="3217262"/>
              <a:ext cx="25199" cy="24570"/>
            </a:xfrm>
            <a:custGeom>
              <a:rect b="b" l="l" r="r" t="t"/>
              <a:pathLst>
                <a:path extrusionOk="0" h="859" w="881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4886664" y="3217262"/>
              <a:ext cx="25199" cy="24570"/>
            </a:xfrm>
            <a:custGeom>
              <a:rect b="b" l="l" r="r" t="t"/>
              <a:pathLst>
                <a:path extrusionOk="0" h="859" w="881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4939033" y="3217262"/>
              <a:ext cx="25199" cy="24570"/>
            </a:xfrm>
            <a:custGeom>
              <a:rect b="b" l="l" r="r" t="t"/>
              <a:pathLst>
                <a:path extrusionOk="0" h="859" w="881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5013912" y="3421421"/>
              <a:ext cx="27887" cy="21910"/>
            </a:xfrm>
            <a:custGeom>
              <a:rect b="b" l="l" r="r" t="t"/>
              <a:pathLst>
                <a:path extrusionOk="0" h="766" w="975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4836955" y="3421421"/>
              <a:ext cx="151822" cy="21910"/>
            </a:xfrm>
            <a:custGeom>
              <a:rect b="b" l="l" r="r" t="t"/>
              <a:pathLst>
                <a:path extrusionOk="0" h="766" w="5308">
                  <a:moveTo>
                    <a:pt x="0" y="0"/>
                  </a:moveTo>
                  <a:lnTo>
                    <a:pt x="0" y="765"/>
                  </a:lnTo>
                  <a:lnTo>
                    <a:pt x="5307" y="765"/>
                  </a:lnTo>
                  <a:lnTo>
                    <a:pt x="5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5013912" y="3319341"/>
              <a:ext cx="27887" cy="24541"/>
            </a:xfrm>
            <a:custGeom>
              <a:rect b="b" l="l" r="r" t="t"/>
              <a:pathLst>
                <a:path extrusionOk="0" h="858" w="975">
                  <a:moveTo>
                    <a:pt x="1" y="1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4836955" y="3319341"/>
              <a:ext cx="151822" cy="24541"/>
            </a:xfrm>
            <a:custGeom>
              <a:rect b="b" l="l" r="r" t="t"/>
              <a:pathLst>
                <a:path extrusionOk="0" h="858" w="5308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4836955" y="3371711"/>
              <a:ext cx="25199" cy="21910"/>
            </a:xfrm>
            <a:custGeom>
              <a:rect b="b" l="l" r="r" t="t"/>
              <a:pathLst>
                <a:path extrusionOk="0" h="766" w="881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4836955" y="3471130"/>
              <a:ext cx="25199" cy="24570"/>
            </a:xfrm>
            <a:custGeom>
              <a:rect b="b" l="l" r="r" t="t"/>
              <a:pathLst>
                <a:path extrusionOk="0" h="859" w="881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5115990" y="3371711"/>
              <a:ext cx="49768" cy="21910"/>
            </a:xfrm>
            <a:custGeom>
              <a:rect b="b" l="l" r="r" t="t"/>
              <a:pathLst>
                <a:path extrusionOk="0" h="766" w="1740">
                  <a:moveTo>
                    <a:pt x="1" y="0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5115990" y="3421421"/>
              <a:ext cx="49768" cy="21910"/>
            </a:xfrm>
            <a:custGeom>
              <a:rect b="b" l="l" r="r" t="t"/>
              <a:pathLst>
                <a:path extrusionOk="0" h="766" w="1740">
                  <a:moveTo>
                    <a:pt x="1" y="0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5115990" y="3319341"/>
              <a:ext cx="49768" cy="24541"/>
            </a:xfrm>
            <a:custGeom>
              <a:rect b="b" l="l" r="r" t="t"/>
              <a:pathLst>
                <a:path extrusionOk="0" h="858" w="174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5115990" y="3471130"/>
              <a:ext cx="49768" cy="24570"/>
            </a:xfrm>
            <a:custGeom>
              <a:rect b="b" l="l" r="r" t="t"/>
              <a:pathLst>
                <a:path extrusionOk="0" h="859" w="174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4994692" y="3371711"/>
              <a:ext cx="47108" cy="21910"/>
            </a:xfrm>
            <a:custGeom>
              <a:rect b="b" l="l" r="r" t="t"/>
              <a:pathLst>
                <a:path extrusionOk="0" h="766" w="1647">
                  <a:moveTo>
                    <a:pt x="279" y="0"/>
                  </a:moveTo>
                  <a:lnTo>
                    <a:pt x="1" y="394"/>
                  </a:lnTo>
                  <a:lnTo>
                    <a:pt x="279" y="765"/>
                  </a:lnTo>
                  <a:lnTo>
                    <a:pt x="1646" y="765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4994692" y="3471130"/>
              <a:ext cx="47108" cy="24570"/>
            </a:xfrm>
            <a:custGeom>
              <a:rect b="b" l="l" r="r" t="t"/>
              <a:pathLst>
                <a:path extrusionOk="0" h="859" w="1647">
                  <a:moveTo>
                    <a:pt x="279" y="1"/>
                  </a:moveTo>
                  <a:lnTo>
                    <a:pt x="1" y="395"/>
                  </a:lnTo>
                  <a:lnTo>
                    <a:pt x="279" y="858"/>
                  </a:lnTo>
                  <a:lnTo>
                    <a:pt x="1646" y="858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4889295" y="3371711"/>
              <a:ext cx="113380" cy="21910"/>
            </a:xfrm>
            <a:custGeom>
              <a:rect b="b" l="l" r="r" t="t"/>
              <a:pathLst>
                <a:path extrusionOk="0" h="766" w="3964">
                  <a:moveTo>
                    <a:pt x="1" y="0"/>
                  </a:moveTo>
                  <a:lnTo>
                    <a:pt x="1" y="765"/>
                  </a:lnTo>
                  <a:lnTo>
                    <a:pt x="3964" y="765"/>
                  </a:lnTo>
                  <a:lnTo>
                    <a:pt x="39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4889295" y="3471130"/>
              <a:ext cx="113380" cy="24570"/>
            </a:xfrm>
            <a:custGeom>
              <a:rect b="b" l="l" r="r" t="t"/>
              <a:pathLst>
                <a:path extrusionOk="0" h="859" w="3964">
                  <a:moveTo>
                    <a:pt x="1" y="1"/>
                  </a:moveTo>
                  <a:lnTo>
                    <a:pt x="1" y="858"/>
                  </a:lnTo>
                  <a:lnTo>
                    <a:pt x="3964" y="858"/>
                  </a:lnTo>
                  <a:lnTo>
                    <a:pt x="39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1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05" name="Google Shape;1005;p41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02 - ML PROCESS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06" name="Google Shape;1006;p4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07" name="Google Shape;1007;p4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4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4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10" name="Google Shape;1010;p4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11" name="Google Shape;1011;p4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2" name="Google Shape;1012;p4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13" name="Google Shape;1013;p4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4" name="Google Shape;1014;p4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15" name="Google Shape;1015;p4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16" name="Google Shape;1016;p4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17" name="Google Shape;1017;p4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18" name="Google Shape;1018;p4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4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20" name="Google Shape;1020;p41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13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21" name="Google Shape;1021;p41"/>
          <p:cNvGrpSpPr/>
          <p:nvPr/>
        </p:nvGrpSpPr>
        <p:grpSpPr>
          <a:xfrm>
            <a:off x="984196" y="1308938"/>
            <a:ext cx="737100" cy="737100"/>
            <a:chOff x="991075" y="1881675"/>
            <a:chExt cx="737100" cy="737100"/>
          </a:xfrm>
        </p:grpSpPr>
        <p:sp>
          <p:nvSpPr>
            <p:cNvPr id="1022" name="Google Shape;1022;p41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1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4" name="Google Shape;1024;p41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41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41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4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8" name="Google Shape;1028;p4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29" name="Google Shape;1029;p4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2" name="Google Shape;1032;p41"/>
          <p:cNvSpPr txBox="1"/>
          <p:nvPr>
            <p:ph type="title"/>
          </p:nvPr>
        </p:nvSpPr>
        <p:spPr>
          <a:xfrm>
            <a:off x="1965075" y="1391150"/>
            <a:ext cx="402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ID CONVERT &amp; SEQUENCE PADDING</a:t>
            </a:r>
            <a:endParaRPr sz="18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3" name="Google Shape;1033;p41"/>
          <p:cNvSpPr txBox="1"/>
          <p:nvPr/>
        </p:nvSpPr>
        <p:spPr>
          <a:xfrm>
            <a:off x="1034050" y="2089900"/>
            <a:ext cx="720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['thành_lập', 'dự_án', 'policy', 'phòng_chống', 'hiv', 'aids', 'ở', 'vn', 'nlđ', 'quỹ', 'hỗ_trợ', 'khẩn_cấp', 'về', 'aids', 'của', 'hoa_kỳ', 'vừa', 'thành_lập', 'dự_án', 'policy', 'tại', 'vn']</a:t>
            </a:r>
            <a:endParaRPr sz="19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34" name="Google Shape;1034;p41"/>
          <p:cNvGrpSpPr/>
          <p:nvPr/>
        </p:nvGrpSpPr>
        <p:grpSpPr>
          <a:xfrm>
            <a:off x="1148227" y="1472998"/>
            <a:ext cx="409037" cy="409005"/>
            <a:chOff x="8245271" y="3758147"/>
            <a:chExt cx="409037" cy="409005"/>
          </a:xfrm>
        </p:grpSpPr>
        <p:sp>
          <p:nvSpPr>
            <p:cNvPr id="1035" name="Google Shape;1035;p41"/>
            <p:cNvSpPr/>
            <p:nvPr/>
          </p:nvSpPr>
          <p:spPr>
            <a:xfrm>
              <a:off x="8432868" y="3843637"/>
              <a:ext cx="196242" cy="66329"/>
            </a:xfrm>
            <a:custGeom>
              <a:rect b="b" l="l" r="r" t="t"/>
              <a:pathLst>
                <a:path extrusionOk="0" h="2319" w="6861">
                  <a:moveTo>
                    <a:pt x="580" y="1"/>
                  </a:moveTo>
                  <a:lnTo>
                    <a:pt x="1" y="2318"/>
                  </a:lnTo>
                  <a:lnTo>
                    <a:pt x="6860" y="1739"/>
                  </a:lnTo>
                  <a:lnTo>
                    <a:pt x="68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8273129" y="3843637"/>
              <a:ext cx="176334" cy="66329"/>
            </a:xfrm>
            <a:custGeom>
              <a:rect b="b" l="l" r="r" t="t"/>
              <a:pathLst>
                <a:path extrusionOk="0" h="2319" w="6165">
                  <a:moveTo>
                    <a:pt x="0" y="1"/>
                  </a:moveTo>
                  <a:lnTo>
                    <a:pt x="0" y="1739"/>
                  </a:lnTo>
                  <a:lnTo>
                    <a:pt x="6165" y="2318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8432868" y="3893376"/>
              <a:ext cx="196242" cy="188262"/>
            </a:xfrm>
            <a:custGeom>
              <a:rect b="b" l="l" r="r" t="t"/>
              <a:pathLst>
                <a:path extrusionOk="0" h="6582" w="6861">
                  <a:moveTo>
                    <a:pt x="580" y="0"/>
                  </a:moveTo>
                  <a:lnTo>
                    <a:pt x="1" y="6582"/>
                  </a:lnTo>
                  <a:lnTo>
                    <a:pt x="1" y="6582"/>
                  </a:lnTo>
                  <a:lnTo>
                    <a:pt x="6860" y="6002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8273129" y="3893376"/>
              <a:ext cx="176334" cy="188262"/>
            </a:xfrm>
            <a:custGeom>
              <a:rect b="b" l="l" r="r" t="t"/>
              <a:pathLst>
                <a:path extrusionOk="0" h="6582" w="6165">
                  <a:moveTo>
                    <a:pt x="0" y="0"/>
                  </a:moveTo>
                  <a:lnTo>
                    <a:pt x="0" y="6002"/>
                  </a:lnTo>
                  <a:lnTo>
                    <a:pt x="6165" y="6582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8432868" y="4065042"/>
              <a:ext cx="196242" cy="66301"/>
            </a:xfrm>
            <a:custGeom>
              <a:rect b="b" l="l" r="r" t="t"/>
              <a:pathLst>
                <a:path extrusionOk="0" h="2318" w="6861">
                  <a:moveTo>
                    <a:pt x="580" y="0"/>
                  </a:moveTo>
                  <a:lnTo>
                    <a:pt x="1" y="2318"/>
                  </a:lnTo>
                  <a:lnTo>
                    <a:pt x="1" y="2318"/>
                  </a:lnTo>
                  <a:lnTo>
                    <a:pt x="6860" y="1738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8273129" y="4065042"/>
              <a:ext cx="176334" cy="66301"/>
            </a:xfrm>
            <a:custGeom>
              <a:rect b="b" l="l" r="r" t="t"/>
              <a:pathLst>
                <a:path extrusionOk="0" h="2318" w="6165">
                  <a:moveTo>
                    <a:pt x="0" y="0"/>
                  </a:moveTo>
                  <a:lnTo>
                    <a:pt x="0" y="1738"/>
                  </a:lnTo>
                  <a:lnTo>
                    <a:pt x="6165" y="2318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8432868" y="4114752"/>
              <a:ext cx="221441" cy="52400"/>
            </a:xfrm>
            <a:custGeom>
              <a:rect b="b" l="l" r="r" t="t"/>
              <a:pathLst>
                <a:path extrusionOk="0" h="1832" w="7742">
                  <a:moveTo>
                    <a:pt x="580" y="0"/>
                  </a:moveTo>
                  <a:lnTo>
                    <a:pt x="1" y="858"/>
                  </a:lnTo>
                  <a:lnTo>
                    <a:pt x="580" y="1831"/>
                  </a:lnTo>
                  <a:lnTo>
                    <a:pt x="7741" y="1831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8245271" y="4114752"/>
              <a:ext cx="204193" cy="52400"/>
            </a:xfrm>
            <a:custGeom>
              <a:rect b="b" l="l" r="r" t="t"/>
              <a:pathLst>
                <a:path extrusionOk="0" h="1832" w="7139">
                  <a:moveTo>
                    <a:pt x="1" y="0"/>
                  </a:moveTo>
                  <a:lnTo>
                    <a:pt x="1" y="1831"/>
                  </a:lnTo>
                  <a:lnTo>
                    <a:pt x="7139" y="1831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8432868" y="3758147"/>
              <a:ext cx="129941" cy="254562"/>
            </a:xfrm>
            <a:custGeom>
              <a:rect b="b" l="l" r="r" t="t"/>
              <a:pathLst>
                <a:path extrusionOk="0" h="8900" w="4543">
                  <a:moveTo>
                    <a:pt x="580" y="0"/>
                  </a:moveTo>
                  <a:lnTo>
                    <a:pt x="1" y="5122"/>
                  </a:lnTo>
                  <a:lnTo>
                    <a:pt x="580" y="8900"/>
                  </a:lnTo>
                  <a:cubicBezTo>
                    <a:pt x="2990" y="8019"/>
                    <a:pt x="4543" y="5794"/>
                    <a:pt x="4543" y="3198"/>
                  </a:cubicBezTo>
                  <a:lnTo>
                    <a:pt x="4543" y="1553"/>
                  </a:lnTo>
                  <a:cubicBezTo>
                    <a:pt x="3778" y="1368"/>
                    <a:pt x="3199" y="788"/>
                    <a:pt x="29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8336081" y="3758147"/>
              <a:ext cx="113380" cy="254562"/>
            </a:xfrm>
            <a:custGeom>
              <a:rect b="b" l="l" r="r" t="t"/>
              <a:pathLst>
                <a:path extrusionOk="0" h="8900" w="3964">
                  <a:moveTo>
                    <a:pt x="1554" y="0"/>
                  </a:moveTo>
                  <a:cubicBezTo>
                    <a:pt x="1368" y="788"/>
                    <a:pt x="789" y="1368"/>
                    <a:pt x="1" y="1553"/>
                  </a:cubicBezTo>
                  <a:lnTo>
                    <a:pt x="1" y="3198"/>
                  </a:lnTo>
                  <a:cubicBezTo>
                    <a:pt x="1" y="5794"/>
                    <a:pt x="1646" y="8019"/>
                    <a:pt x="3964" y="8900"/>
                  </a:cubicBezTo>
                  <a:lnTo>
                    <a:pt x="39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8438846" y="3885396"/>
              <a:ext cx="21881" cy="44448"/>
            </a:xfrm>
            <a:custGeom>
              <a:rect b="b" l="l" r="r" t="t"/>
              <a:pathLst>
                <a:path extrusionOk="0" h="1554" w="765">
                  <a:moveTo>
                    <a:pt x="0" y="1"/>
                  </a:moveTo>
                  <a:lnTo>
                    <a:pt x="0" y="1554"/>
                  </a:lnTo>
                  <a:lnTo>
                    <a:pt x="765" y="1554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8432868" y="3830395"/>
              <a:ext cx="49740" cy="68961"/>
            </a:xfrm>
            <a:custGeom>
              <a:rect b="b" l="l" r="r" t="t"/>
              <a:pathLst>
                <a:path extrusionOk="0" h="2411" w="1739">
                  <a:moveTo>
                    <a:pt x="580" y="0"/>
                  </a:moveTo>
                  <a:lnTo>
                    <a:pt x="1" y="1159"/>
                  </a:lnTo>
                  <a:lnTo>
                    <a:pt x="580" y="2411"/>
                  </a:lnTo>
                  <a:cubicBezTo>
                    <a:pt x="1252" y="2411"/>
                    <a:pt x="1739" y="1831"/>
                    <a:pt x="1739" y="1159"/>
                  </a:cubicBezTo>
                  <a:cubicBezTo>
                    <a:pt x="1739" y="580"/>
                    <a:pt x="1252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8416308" y="3830395"/>
              <a:ext cx="33150" cy="68961"/>
            </a:xfrm>
            <a:custGeom>
              <a:rect b="b" l="l" r="r" t="t"/>
              <a:pathLst>
                <a:path extrusionOk="0" h="2411" w="1159">
                  <a:moveTo>
                    <a:pt x="1159" y="0"/>
                  </a:moveTo>
                  <a:cubicBezTo>
                    <a:pt x="487" y="0"/>
                    <a:pt x="0" y="580"/>
                    <a:pt x="0" y="1159"/>
                  </a:cubicBezTo>
                  <a:cubicBezTo>
                    <a:pt x="0" y="1831"/>
                    <a:pt x="487" y="2411"/>
                    <a:pt x="1159" y="2411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8" name="Google Shape;1048;p41"/>
          <p:cNvSpPr txBox="1"/>
          <p:nvPr/>
        </p:nvSpPr>
        <p:spPr>
          <a:xfrm>
            <a:off x="1034050" y="2922200"/>
            <a:ext cx="720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[ 0, 763, 169, 3, 2137, 3, 3, 25, 33756, 3, 1425, 291, 2498, 28, 3, 7, 3, 164, 763, 169, 3, 35, 33756]</a:t>
            </a:r>
            <a:endParaRPr sz="19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9" name="Google Shape;1049;p41"/>
          <p:cNvSpPr txBox="1"/>
          <p:nvPr/>
        </p:nvSpPr>
        <p:spPr>
          <a:xfrm>
            <a:off x="1034050" y="3754500"/>
            <a:ext cx="720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[ 0, 763, 169, 3, 2137, 3, 3, 25, 33756, 3, 1425, 291, 2498, 28, 3, 7, 3, 164, 763, 169, 3, 35, 33756, 0, 0, 0, 0, 0, 0, 0, 0, 0,... ]</a:t>
            </a:r>
            <a:endParaRPr sz="19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2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02 - ML PROCESS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55" name="Google Shape;1055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56" name="Google Shape;1056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9" name="Google Shape;1059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60" name="Google Shape;1060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1" name="Google Shape;1061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62" name="Google Shape;1062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63" name="Google Shape;1063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64" name="Google Shape;1064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5" name="Google Shape;1065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66" name="Google Shape;1066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67" name="Google Shape;1067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9" name="Google Shape;1069;p42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14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0" name="Google Shape;1070;p42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42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42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4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42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075" name="Google Shape;1075;p42"/>
          <p:cNvSpPr txBox="1"/>
          <p:nvPr/>
        </p:nvSpPr>
        <p:spPr>
          <a:xfrm>
            <a:off x="984525" y="1265100"/>
            <a:ext cx="72039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ML-BASED MODEL</a:t>
            </a:r>
            <a:endParaRPr sz="21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Vectorization: TF-IDF (Term Frequency - Inverse Document Frequency)</a:t>
            </a:r>
            <a:endParaRPr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Classifier: SVM (Support Vector Machine)</a:t>
            </a:r>
            <a:endParaRPr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DL-BASED MODEL</a:t>
            </a:r>
            <a:endParaRPr sz="21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Vectorization: One-hot word representation</a:t>
            </a:r>
            <a:endParaRPr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Classifier: CNN (Convolutional Neural Network)</a:t>
            </a:r>
            <a:endParaRPr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43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02 - ML PROCESS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81" name="Google Shape;1081;p4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82" name="Google Shape;1082;p4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3" name="Google Shape;1083;p4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4" name="Google Shape;1084;p4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85" name="Google Shape;1085;p4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86" name="Google Shape;1086;p4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7" name="Google Shape;1087;p4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88" name="Google Shape;1088;p4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89" name="Google Shape;1089;p4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90" name="Google Shape;1090;p4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91" name="Google Shape;1091;p4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92" name="Google Shape;1092;p4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93" name="Google Shape;1093;p4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4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95" name="Google Shape;1095;p43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15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6" name="Google Shape;1096;p43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43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43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4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43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pic>
        <p:nvPicPr>
          <p:cNvPr id="1101" name="Google Shape;1101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3650" y="1939870"/>
            <a:ext cx="1960975" cy="6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1102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3650" y="2582150"/>
            <a:ext cx="3132549" cy="9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Google Shape;1103;p43"/>
          <p:cNvSpPr txBox="1"/>
          <p:nvPr/>
        </p:nvSpPr>
        <p:spPr>
          <a:xfrm>
            <a:off x="999550" y="1301500"/>
            <a:ext cx="601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TF-IDF (scikit-learn version):</a:t>
            </a:r>
            <a:endParaRPr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44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02 - ML PROCESS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109" name="Google Shape;1109;p4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10" name="Google Shape;1110;p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1" name="Google Shape;1111;p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2" name="Google Shape;1112;p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13" name="Google Shape;1113;p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14" name="Google Shape;1114;p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5" name="Google Shape;1115;p4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16" name="Google Shape;1116;p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7" name="Google Shape;1117;p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18" name="Google Shape;1118;p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19" name="Google Shape;1119;p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20" name="Google Shape;1120;p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21" name="Google Shape;1121;p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23" name="Google Shape;1123;p44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16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4" name="Google Shape;1124;p44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44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44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4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44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129" name="Google Shape;1129;p44"/>
          <p:cNvSpPr txBox="1"/>
          <p:nvPr/>
        </p:nvSpPr>
        <p:spPr>
          <a:xfrm>
            <a:off x="999550" y="1301500"/>
            <a:ext cx="601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SVM (support Vector Machine):</a:t>
            </a:r>
            <a:endParaRPr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1130" name="Google Shape;1130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4474" y="1818375"/>
            <a:ext cx="3583867" cy="26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45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02 - ML PROCESS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136" name="Google Shape;1136;p4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37" name="Google Shape;1137;p4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8" name="Google Shape;1138;p4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9" name="Google Shape;1139;p4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40" name="Google Shape;1140;p4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41" name="Google Shape;1141;p4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2" name="Google Shape;1142;p4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43" name="Google Shape;1143;p4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44" name="Google Shape;1144;p4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45" name="Google Shape;1145;p4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46" name="Google Shape;1146;p4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47" name="Google Shape;1147;p4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48" name="Google Shape;1148;p4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4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50" name="Google Shape;1150;p45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17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51" name="Google Shape;1151;p45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45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45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45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45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156" name="Google Shape;1156;p45"/>
          <p:cNvSpPr txBox="1"/>
          <p:nvPr/>
        </p:nvSpPr>
        <p:spPr>
          <a:xfrm>
            <a:off x="984525" y="1265100"/>
            <a:ext cx="7203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Convolutional </a:t>
            </a:r>
            <a:endParaRPr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Neural </a:t>
            </a:r>
            <a:endParaRPr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Network</a:t>
            </a:r>
            <a:endParaRPr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(CNN)</a:t>
            </a:r>
            <a:endParaRPr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1157" name="Google Shape;1157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6348" y="463375"/>
            <a:ext cx="4842376" cy="443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46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02 - ML PROCESS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163" name="Google Shape;1163;p4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64" name="Google Shape;1164;p4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4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4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67" name="Google Shape;1167;p4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68" name="Google Shape;1168;p4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9" name="Google Shape;1169;p4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70" name="Google Shape;1170;p4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1" name="Google Shape;1171;p4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72" name="Google Shape;1172;p4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73" name="Google Shape;1173;p4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74" name="Google Shape;1174;p4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75" name="Google Shape;1175;p4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4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77" name="Google Shape;1177;p46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18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78" name="Google Shape;1178;p46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46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46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46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46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183" name="Google Shape;1183;p46"/>
          <p:cNvSpPr txBox="1"/>
          <p:nvPr/>
        </p:nvSpPr>
        <p:spPr>
          <a:xfrm>
            <a:off x="984525" y="1265100"/>
            <a:ext cx="72039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Code"/>
              <a:buAutoNum type="arabicPeriod"/>
            </a:pPr>
            <a:r>
              <a:rPr lang="en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Take IDs as inputs, Tensorflow will convert every tokens into a one-hot vector.</a:t>
            </a:r>
            <a:endParaRPr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Code"/>
              <a:buAutoNum type="arabicPeriod"/>
            </a:pPr>
            <a:r>
              <a:rPr lang="en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Have an Embedding layer to reduce the dimension.</a:t>
            </a:r>
            <a:endParaRPr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Code"/>
              <a:buAutoNum type="arabicPeriod"/>
            </a:pPr>
            <a:r>
              <a:rPr lang="en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Apply Conv1D layers with different filter sizes (2, 3 and 4), use ReLU activation functions, followed by GlobalMaxPool1D layers.</a:t>
            </a:r>
            <a:endParaRPr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Code"/>
              <a:buAutoNum type="arabicPeriod"/>
            </a:pPr>
            <a:r>
              <a:rPr lang="en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Concatenate the output and pass through fully-connected layers (ReLU activation </a:t>
            </a:r>
            <a:r>
              <a:rPr lang="en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functions</a:t>
            </a:r>
            <a:r>
              <a:rPr lang="en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) applied dropout regularization.</a:t>
            </a:r>
            <a:endParaRPr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Code"/>
              <a:buAutoNum type="arabicPeriod"/>
            </a:pPr>
            <a:r>
              <a:rPr lang="en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The final layer is a softmax layer.</a:t>
            </a:r>
            <a:endParaRPr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9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19" name="Google Shape;419;p29"/>
          <p:cNvSpPr txBox="1"/>
          <p:nvPr>
            <p:ph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0" name="Google Shape;420;p29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text classification? Its approaches?</a:t>
            </a:r>
            <a:endParaRPr/>
          </a:p>
        </p:txBody>
      </p:sp>
      <p:sp>
        <p:nvSpPr>
          <p:cNvPr id="421" name="Google Shape;421;p29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PROCESS</a:t>
            </a:r>
            <a:endParaRPr/>
          </a:p>
        </p:txBody>
      </p:sp>
      <p:sp>
        <p:nvSpPr>
          <p:cNvPr id="422" name="Google Shape;422;p29"/>
          <p:cNvSpPr txBox="1"/>
          <p:nvPr>
            <p:ph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3" name="Google Shape;423;p29"/>
          <p:cNvSpPr txBox="1"/>
          <p:nvPr>
            <p:ph idx="5" type="subTitle"/>
          </p:nvPr>
        </p:nvSpPr>
        <p:spPr>
          <a:xfrm>
            <a:off x="5571975" y="2033600"/>
            <a:ext cx="27045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</a:t>
            </a:r>
            <a:r>
              <a:rPr lang="en"/>
              <a:t>data understanding, preprocessing, and modelling</a:t>
            </a:r>
            <a:endParaRPr/>
          </a:p>
        </p:txBody>
      </p:sp>
      <p:sp>
        <p:nvSpPr>
          <p:cNvPr id="424" name="Google Shape;424;p29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425" name="Google Shape;425;p29"/>
          <p:cNvSpPr txBox="1"/>
          <p:nvPr>
            <p:ph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6" name="Google Shape;426;p29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work do well? What metrics to be used?</a:t>
            </a:r>
            <a:endParaRPr/>
          </a:p>
        </p:txBody>
      </p:sp>
      <p:sp>
        <p:nvSpPr>
          <p:cNvPr id="427" name="Google Shape;427;p29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</a:t>
            </a:r>
            <a:endParaRPr/>
          </a:p>
        </p:txBody>
      </p:sp>
      <p:sp>
        <p:nvSpPr>
          <p:cNvPr id="428" name="Google Shape;428;p29"/>
          <p:cNvSpPr txBox="1"/>
          <p:nvPr>
            <p:ph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29" name="Google Shape;429;p29"/>
          <p:cNvSpPr txBox="1"/>
          <p:nvPr>
            <p:ph idx="14" type="subTitle"/>
          </p:nvPr>
        </p:nvSpPr>
        <p:spPr>
          <a:xfrm>
            <a:off x="5571975" y="3580325"/>
            <a:ext cx="27045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machine learning algorithm effective for this data?</a:t>
            </a:r>
            <a:endParaRPr/>
          </a:p>
        </p:txBody>
      </p:sp>
      <p:sp>
        <p:nvSpPr>
          <p:cNvPr id="430" name="Google Shape;430;p29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31" name="Google Shape;431;p29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TABLE OF CONTENTS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32" name="Google Shape;432;p2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33" name="Google Shape;433;p2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2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2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6" name="Google Shape;436;p2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37" name="Google Shape;437;p2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8" name="Google Shape;438;p2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0" name="Google Shape;440;p2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1" name="Google Shape;441;p2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42" name="Google Shape;442;p2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43" name="Google Shape;443;p2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44" name="Google Shape;444;p2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6" name="Google Shape;446;p29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47" name="Google Shape;447;p29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8" name="Google Shape;448;p29"/>
          <p:cNvSpPr/>
          <p:nvPr/>
        </p:nvSpPr>
        <p:spPr>
          <a:xfrm>
            <a:off x="1862796" y="23020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9" name="Google Shape;449;p29"/>
          <p:cNvSpPr/>
          <p:nvPr/>
        </p:nvSpPr>
        <p:spPr>
          <a:xfrm>
            <a:off x="1862796" y="3823151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0" name="Google Shape;450;p29"/>
          <p:cNvSpPr/>
          <p:nvPr/>
        </p:nvSpPr>
        <p:spPr>
          <a:xfrm>
            <a:off x="5343246" y="23020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1" name="Google Shape;451;p29"/>
          <p:cNvSpPr/>
          <p:nvPr/>
        </p:nvSpPr>
        <p:spPr>
          <a:xfrm>
            <a:off x="5343246" y="3823151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2" name="Google Shape;452;p29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9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9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2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57" name="Google Shape;457;p2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47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02 - ML PROCESS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189" name="Google Shape;1189;p4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90" name="Google Shape;1190;p4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1" name="Google Shape;1191;p4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2" name="Google Shape;1192;p4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93" name="Google Shape;1193;p4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94" name="Google Shape;1194;p4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5" name="Google Shape;1195;p4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96" name="Google Shape;1196;p4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97" name="Google Shape;1197;p4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98" name="Google Shape;1198;p4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9" name="Google Shape;1199;p4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200" name="Google Shape;1200;p4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01" name="Google Shape;1201;p4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4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03" name="Google Shape;1203;p47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19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4" name="Google Shape;1204;p47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47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47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47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47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graphicFrame>
        <p:nvGraphicFramePr>
          <p:cNvPr id="1209" name="Google Shape;1209;p47"/>
          <p:cNvGraphicFramePr/>
          <p:nvPr/>
        </p:nvGraphicFramePr>
        <p:xfrm>
          <a:off x="952500" y="184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{0C4A40DA-644E-4972-8C69-B5AE4707CC49}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OPTIMIZER</a:t>
                      </a:r>
                      <a:endParaRPr b="1" sz="2200">
                        <a:solidFill>
                          <a:schemeClr val="accent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ADAM</a:t>
                      </a:r>
                      <a:endParaRPr sz="1600"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FFFF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LOSS</a:t>
                      </a:r>
                      <a:endParaRPr b="1" sz="2200">
                        <a:solidFill>
                          <a:srgbClr val="FFFF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CATEGORICAL CROSS-ENTROPY</a:t>
                      </a:r>
                      <a:endParaRPr sz="1600"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EPOCH</a:t>
                      </a:r>
                      <a:endParaRPr b="1" sz="2200">
                        <a:solidFill>
                          <a:schemeClr val="accent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</a:t>
                      </a:r>
                      <a:endParaRPr sz="1600"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C27BA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BATCH SIZE</a:t>
                      </a:r>
                      <a:endParaRPr b="1" sz="2200">
                        <a:solidFill>
                          <a:srgbClr val="C27BA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32</a:t>
                      </a:r>
                      <a:endParaRPr sz="1600"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4" name="Google Shape;1214;p48"/>
          <p:cNvGrpSpPr/>
          <p:nvPr/>
        </p:nvGrpSpPr>
        <p:grpSpPr>
          <a:xfrm>
            <a:off x="1214396" y="1734800"/>
            <a:ext cx="737100" cy="737100"/>
            <a:chOff x="991075" y="1881675"/>
            <a:chExt cx="737100" cy="737100"/>
          </a:xfrm>
        </p:grpSpPr>
        <p:sp>
          <p:nvSpPr>
            <p:cNvPr id="1215" name="Google Shape;1215;p48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7" name="Google Shape;1217;p48"/>
          <p:cNvGrpSpPr/>
          <p:nvPr/>
        </p:nvGrpSpPr>
        <p:grpSpPr>
          <a:xfrm>
            <a:off x="1214396" y="3317413"/>
            <a:ext cx="737100" cy="737100"/>
            <a:chOff x="991075" y="1881675"/>
            <a:chExt cx="737100" cy="737100"/>
          </a:xfrm>
        </p:grpSpPr>
        <p:sp>
          <p:nvSpPr>
            <p:cNvPr id="1218" name="Google Shape;1218;p48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48"/>
          <p:cNvGrpSpPr/>
          <p:nvPr/>
        </p:nvGrpSpPr>
        <p:grpSpPr>
          <a:xfrm>
            <a:off x="4732996" y="1734800"/>
            <a:ext cx="737100" cy="737100"/>
            <a:chOff x="991075" y="1881675"/>
            <a:chExt cx="737100" cy="737100"/>
          </a:xfrm>
        </p:grpSpPr>
        <p:sp>
          <p:nvSpPr>
            <p:cNvPr id="1221" name="Google Shape;1221;p48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3" name="Google Shape;1223;p48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03 - EVALUATION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24" name="Google Shape;1224;p4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25" name="Google Shape;1225;p4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6" name="Google Shape;1226;p4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Google Shape;1227;p4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28" name="Google Shape;1228;p4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29" name="Google Shape;1229;p4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0" name="Google Shape;1230;p4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31" name="Google Shape;1231;p4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32" name="Google Shape;1232;p4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33" name="Google Shape;1233;p4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34" name="Google Shape;1234;p4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235" name="Google Shape;1235;p4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36" name="Google Shape;1236;p4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4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38" name="Google Shape;1238;p48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20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9" name="Google Shape;1239;p48"/>
          <p:cNvSpPr txBox="1"/>
          <p:nvPr>
            <p:ph idx="5" type="subTitle"/>
          </p:nvPr>
        </p:nvSpPr>
        <p:spPr>
          <a:xfrm>
            <a:off x="2027700" y="3614748"/>
            <a:ext cx="2500500" cy="9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umber of positive class predictions made out of all positive samples.</a:t>
            </a:r>
            <a:endParaRPr/>
          </a:p>
        </p:txBody>
      </p:sp>
      <p:sp>
        <p:nvSpPr>
          <p:cNvPr id="1240" name="Google Shape;1240;p48"/>
          <p:cNvSpPr txBox="1"/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1241" name="Google Shape;1241;p48"/>
          <p:cNvSpPr txBox="1"/>
          <p:nvPr>
            <p:ph idx="1" type="subTitle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correct predictions</a:t>
            </a:r>
            <a:endParaRPr/>
          </a:p>
        </p:txBody>
      </p:sp>
      <p:sp>
        <p:nvSpPr>
          <p:cNvPr id="1242" name="Google Shape;1242;p48"/>
          <p:cNvSpPr txBox="1"/>
          <p:nvPr>
            <p:ph idx="2" type="title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</a:t>
            </a:r>
            <a:endParaRPr/>
          </a:p>
        </p:txBody>
      </p:sp>
      <p:sp>
        <p:nvSpPr>
          <p:cNvPr id="1243" name="Google Shape;1243;p48"/>
          <p:cNvSpPr txBox="1"/>
          <p:nvPr>
            <p:ph idx="3" type="subTitle"/>
          </p:nvPr>
        </p:nvSpPr>
        <p:spPr>
          <a:xfrm>
            <a:off x="5546300" y="2044175"/>
            <a:ext cx="2500500" cy="11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umber of positive class predictions that actually belong to the positive class over the test set.</a:t>
            </a:r>
            <a:endParaRPr/>
          </a:p>
        </p:txBody>
      </p:sp>
      <p:sp>
        <p:nvSpPr>
          <p:cNvPr id="1244" name="Google Shape;1244;p48"/>
          <p:cNvSpPr txBox="1"/>
          <p:nvPr>
            <p:ph idx="4" type="title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</a:t>
            </a:r>
            <a:endParaRPr/>
          </a:p>
        </p:txBody>
      </p:sp>
      <p:sp>
        <p:nvSpPr>
          <p:cNvPr id="1245" name="Google Shape;1245;p48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grpSp>
        <p:nvGrpSpPr>
          <p:cNvPr id="1246" name="Google Shape;1246;p48"/>
          <p:cNvGrpSpPr/>
          <p:nvPr/>
        </p:nvGrpSpPr>
        <p:grpSpPr>
          <a:xfrm>
            <a:off x="4898700" y="1928022"/>
            <a:ext cx="405691" cy="350656"/>
            <a:chOff x="3075107" y="1965828"/>
            <a:chExt cx="405691" cy="350656"/>
          </a:xfrm>
        </p:grpSpPr>
        <p:sp>
          <p:nvSpPr>
            <p:cNvPr id="1247" name="Google Shape;1247;p48"/>
            <p:cNvSpPr/>
            <p:nvPr/>
          </p:nvSpPr>
          <p:spPr>
            <a:xfrm>
              <a:off x="3262704" y="1965828"/>
              <a:ext cx="218094" cy="237315"/>
            </a:xfrm>
            <a:custGeom>
              <a:rect b="b" l="l" r="r" t="t"/>
              <a:pathLst>
                <a:path extrusionOk="0" h="8297" w="7625">
                  <a:moveTo>
                    <a:pt x="579" y="0"/>
                  </a:moveTo>
                  <a:lnTo>
                    <a:pt x="0" y="8297"/>
                  </a:lnTo>
                  <a:lnTo>
                    <a:pt x="7625" y="7717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3075107" y="1965828"/>
              <a:ext cx="204193" cy="237315"/>
            </a:xfrm>
            <a:custGeom>
              <a:rect b="b" l="l" r="r" t="t"/>
              <a:pathLst>
                <a:path extrusionOk="0" h="8297" w="7139">
                  <a:moveTo>
                    <a:pt x="1" y="0"/>
                  </a:moveTo>
                  <a:lnTo>
                    <a:pt x="1" y="7717"/>
                  </a:lnTo>
                  <a:lnTo>
                    <a:pt x="7138" y="8297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3262704" y="2239574"/>
              <a:ext cx="82861" cy="66301"/>
            </a:xfrm>
            <a:custGeom>
              <a:rect b="b" l="l" r="r" t="t"/>
              <a:pathLst>
                <a:path extrusionOk="0" h="2318" w="2897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3210335" y="2239574"/>
              <a:ext cx="68961" cy="66301"/>
            </a:xfrm>
            <a:custGeom>
              <a:rect b="b" l="l" r="r" t="t"/>
              <a:pathLst>
                <a:path extrusionOk="0" h="2318" w="2411">
                  <a:moveTo>
                    <a:pt x="2410" y="0"/>
                  </a:moveTo>
                  <a:lnTo>
                    <a:pt x="0" y="464"/>
                  </a:lnTo>
                  <a:lnTo>
                    <a:pt x="0" y="2318"/>
                  </a:lnTo>
                  <a:lnTo>
                    <a:pt x="2410" y="2318"/>
                  </a:lnTo>
                  <a:lnTo>
                    <a:pt x="24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3271313" y="2291943"/>
              <a:ext cx="113380" cy="24541"/>
            </a:xfrm>
            <a:custGeom>
              <a:rect b="b" l="l" r="r" t="t"/>
              <a:pathLst>
                <a:path extrusionOk="0" h="858" w="3964">
                  <a:moveTo>
                    <a:pt x="278" y="0"/>
                  </a:moveTo>
                  <a:lnTo>
                    <a:pt x="0" y="487"/>
                  </a:lnTo>
                  <a:lnTo>
                    <a:pt x="278" y="858"/>
                  </a:lnTo>
                  <a:lnTo>
                    <a:pt x="3963" y="858"/>
                  </a:lnTo>
                  <a:lnTo>
                    <a:pt x="3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3174526" y="2291943"/>
              <a:ext cx="104771" cy="24541"/>
            </a:xfrm>
            <a:custGeom>
              <a:rect b="b" l="l" r="r" t="t"/>
              <a:pathLst>
                <a:path extrusionOk="0" h="858" w="3663">
                  <a:moveTo>
                    <a:pt x="1" y="0"/>
                  </a:moveTo>
                  <a:lnTo>
                    <a:pt x="1" y="858"/>
                  </a:lnTo>
                  <a:lnTo>
                    <a:pt x="3662" y="858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3262704" y="2186546"/>
              <a:ext cx="218094" cy="66301"/>
            </a:xfrm>
            <a:custGeom>
              <a:rect b="b" l="l" r="r" t="t"/>
              <a:pathLst>
                <a:path extrusionOk="0" h="2318" w="7625">
                  <a:moveTo>
                    <a:pt x="579" y="0"/>
                  </a:moveTo>
                  <a:lnTo>
                    <a:pt x="0" y="1159"/>
                  </a:lnTo>
                  <a:lnTo>
                    <a:pt x="579" y="2318"/>
                  </a:lnTo>
                  <a:lnTo>
                    <a:pt x="7625" y="2318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3075107" y="2186546"/>
              <a:ext cx="204193" cy="66301"/>
            </a:xfrm>
            <a:custGeom>
              <a:rect b="b" l="l" r="r" t="t"/>
              <a:pathLst>
                <a:path extrusionOk="0" h="2318" w="7139">
                  <a:moveTo>
                    <a:pt x="1" y="0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3169235" y="2010218"/>
              <a:ext cx="71621" cy="135261"/>
            </a:xfrm>
            <a:custGeom>
              <a:rect b="b" l="l" r="r" t="t"/>
              <a:pathLst>
                <a:path extrusionOk="0" h="4729" w="2504">
                  <a:moveTo>
                    <a:pt x="1831" y="1"/>
                  </a:moveTo>
                  <a:lnTo>
                    <a:pt x="0" y="2318"/>
                  </a:lnTo>
                  <a:lnTo>
                    <a:pt x="1831" y="4729"/>
                  </a:lnTo>
                  <a:lnTo>
                    <a:pt x="2503" y="4242"/>
                  </a:lnTo>
                  <a:lnTo>
                    <a:pt x="1043" y="2318"/>
                  </a:lnTo>
                  <a:lnTo>
                    <a:pt x="2503" y="488"/>
                  </a:lnTo>
                  <a:lnTo>
                    <a:pt x="1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3318362" y="2010218"/>
              <a:ext cx="71621" cy="135261"/>
            </a:xfrm>
            <a:custGeom>
              <a:rect b="b" l="l" r="r" t="t"/>
              <a:pathLst>
                <a:path extrusionOk="0" h="4729" w="2504">
                  <a:moveTo>
                    <a:pt x="580" y="1"/>
                  </a:moveTo>
                  <a:lnTo>
                    <a:pt x="1" y="488"/>
                  </a:lnTo>
                  <a:lnTo>
                    <a:pt x="1438" y="2318"/>
                  </a:lnTo>
                  <a:lnTo>
                    <a:pt x="1" y="4242"/>
                  </a:lnTo>
                  <a:lnTo>
                    <a:pt x="580" y="4729"/>
                  </a:lnTo>
                  <a:lnTo>
                    <a:pt x="2504" y="2318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3265335" y="2010218"/>
              <a:ext cx="25227" cy="135261"/>
            </a:xfrm>
            <a:custGeom>
              <a:rect b="b" l="l" r="r" t="t"/>
              <a:pathLst>
                <a:path extrusionOk="0" h="4729" w="882">
                  <a:moveTo>
                    <a:pt x="1" y="1"/>
                  </a:moveTo>
                  <a:lnTo>
                    <a:pt x="1" y="4729"/>
                  </a:lnTo>
                  <a:lnTo>
                    <a:pt x="881" y="472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8" name="Google Shape;1258;p48"/>
          <p:cNvGrpSpPr/>
          <p:nvPr/>
        </p:nvGrpSpPr>
        <p:grpSpPr>
          <a:xfrm>
            <a:off x="1378454" y="1900162"/>
            <a:ext cx="409006" cy="406377"/>
            <a:chOff x="2213404" y="1937970"/>
            <a:chExt cx="409006" cy="406377"/>
          </a:xfrm>
        </p:grpSpPr>
        <p:sp>
          <p:nvSpPr>
            <p:cNvPr id="1259" name="Google Shape;1259;p48"/>
            <p:cNvSpPr/>
            <p:nvPr/>
          </p:nvSpPr>
          <p:spPr>
            <a:xfrm>
              <a:off x="2461979" y="2186546"/>
              <a:ext cx="160431" cy="157800"/>
            </a:xfrm>
            <a:custGeom>
              <a:rect b="b" l="l" r="r" t="t"/>
              <a:pathLst>
                <a:path extrusionOk="0" h="5517" w="5609">
                  <a:moveTo>
                    <a:pt x="1553" y="0"/>
                  </a:moveTo>
                  <a:lnTo>
                    <a:pt x="0" y="1461"/>
                  </a:lnTo>
                  <a:lnTo>
                    <a:pt x="4056" y="5516"/>
                  </a:lnTo>
                  <a:lnTo>
                    <a:pt x="5609" y="4056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2373829" y="1937970"/>
              <a:ext cx="192924" cy="354013"/>
            </a:xfrm>
            <a:custGeom>
              <a:rect b="b" l="l" r="r" t="t"/>
              <a:pathLst>
                <a:path extrusionOk="0" h="12377" w="6745">
                  <a:moveTo>
                    <a:pt x="580" y="1"/>
                  </a:moveTo>
                  <a:lnTo>
                    <a:pt x="0" y="6096"/>
                  </a:lnTo>
                  <a:lnTo>
                    <a:pt x="580" y="12376"/>
                  </a:lnTo>
                  <a:cubicBezTo>
                    <a:pt x="3940" y="12376"/>
                    <a:pt x="6744" y="9572"/>
                    <a:pt x="6744" y="6189"/>
                  </a:cubicBezTo>
                  <a:cubicBezTo>
                    <a:pt x="6744" y="2805"/>
                    <a:pt x="3940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2213404" y="1937970"/>
              <a:ext cx="177021" cy="354013"/>
            </a:xfrm>
            <a:custGeom>
              <a:rect b="b" l="l" r="r" t="t"/>
              <a:pathLst>
                <a:path extrusionOk="0" h="12377" w="6189">
                  <a:moveTo>
                    <a:pt x="6189" y="1"/>
                  </a:moveTo>
                  <a:cubicBezTo>
                    <a:pt x="2805" y="1"/>
                    <a:pt x="1" y="2805"/>
                    <a:pt x="1" y="6189"/>
                  </a:cubicBezTo>
                  <a:cubicBezTo>
                    <a:pt x="1" y="9572"/>
                    <a:pt x="2805" y="12376"/>
                    <a:pt x="6189" y="12376"/>
                  </a:cubicBezTo>
                  <a:lnTo>
                    <a:pt x="6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2373829" y="1979728"/>
              <a:ext cx="151822" cy="267834"/>
            </a:xfrm>
            <a:custGeom>
              <a:rect b="b" l="l" r="r" t="t"/>
              <a:pathLst>
                <a:path extrusionOk="0" h="9364" w="5308">
                  <a:moveTo>
                    <a:pt x="580" y="1"/>
                  </a:moveTo>
                  <a:lnTo>
                    <a:pt x="0" y="4636"/>
                  </a:lnTo>
                  <a:lnTo>
                    <a:pt x="580" y="9364"/>
                  </a:lnTo>
                  <a:cubicBezTo>
                    <a:pt x="3175" y="9364"/>
                    <a:pt x="5307" y="7347"/>
                    <a:pt x="5307" y="4729"/>
                  </a:cubicBezTo>
                  <a:cubicBezTo>
                    <a:pt x="5307" y="2133"/>
                    <a:pt x="3175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2254504" y="1979728"/>
              <a:ext cx="135919" cy="267834"/>
            </a:xfrm>
            <a:custGeom>
              <a:rect b="b" l="l" r="r" t="t"/>
              <a:pathLst>
                <a:path extrusionOk="0" h="9364" w="4752">
                  <a:moveTo>
                    <a:pt x="4752" y="1"/>
                  </a:moveTo>
                  <a:cubicBezTo>
                    <a:pt x="2133" y="1"/>
                    <a:pt x="1" y="2133"/>
                    <a:pt x="1" y="4729"/>
                  </a:cubicBezTo>
                  <a:cubicBezTo>
                    <a:pt x="1" y="7347"/>
                    <a:pt x="2133" y="9364"/>
                    <a:pt x="4752" y="9364"/>
                  </a:cubicBezTo>
                  <a:lnTo>
                    <a:pt x="47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2381780" y="2062587"/>
              <a:ext cx="91499" cy="102111"/>
            </a:xfrm>
            <a:custGeom>
              <a:rect b="b" l="l" r="r" t="t"/>
              <a:pathLst>
                <a:path extrusionOk="0" h="3570" w="3199">
                  <a:moveTo>
                    <a:pt x="2619" y="1"/>
                  </a:moveTo>
                  <a:lnTo>
                    <a:pt x="302" y="2318"/>
                  </a:lnTo>
                  <a:lnTo>
                    <a:pt x="0" y="3176"/>
                  </a:lnTo>
                  <a:lnTo>
                    <a:pt x="302" y="3570"/>
                  </a:lnTo>
                  <a:lnTo>
                    <a:pt x="3198" y="580"/>
                  </a:lnTo>
                  <a:lnTo>
                    <a:pt x="2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2307531" y="2098396"/>
              <a:ext cx="82890" cy="82890"/>
            </a:xfrm>
            <a:custGeom>
              <a:rect b="b" l="l" r="r" t="t"/>
              <a:pathLst>
                <a:path extrusionOk="0" h="2898" w="2898">
                  <a:moveTo>
                    <a:pt x="580" y="0"/>
                  </a:moveTo>
                  <a:lnTo>
                    <a:pt x="1" y="672"/>
                  </a:lnTo>
                  <a:lnTo>
                    <a:pt x="2202" y="2897"/>
                  </a:lnTo>
                  <a:lnTo>
                    <a:pt x="2898" y="2318"/>
                  </a:lnTo>
                  <a:lnTo>
                    <a:pt x="2898" y="1066"/>
                  </a:lnTo>
                  <a:lnTo>
                    <a:pt x="2202" y="1738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6" name="Google Shape;1266;p48"/>
          <p:cNvGrpSpPr/>
          <p:nvPr/>
        </p:nvGrpSpPr>
        <p:grpSpPr>
          <a:xfrm>
            <a:off x="1378441" y="3483120"/>
            <a:ext cx="409009" cy="405686"/>
            <a:chOff x="1351729" y="3153624"/>
            <a:chExt cx="409009" cy="405686"/>
          </a:xfrm>
        </p:grpSpPr>
        <p:sp>
          <p:nvSpPr>
            <p:cNvPr id="1267" name="Google Shape;1267;p48"/>
            <p:cNvSpPr/>
            <p:nvPr/>
          </p:nvSpPr>
          <p:spPr>
            <a:xfrm>
              <a:off x="1539297" y="3208653"/>
              <a:ext cx="221441" cy="237315"/>
            </a:xfrm>
            <a:custGeom>
              <a:rect b="b" l="l" r="r" t="t"/>
              <a:pathLst>
                <a:path extrusionOk="0" h="8297" w="7742">
                  <a:moveTo>
                    <a:pt x="580" y="0"/>
                  </a:moveTo>
                  <a:lnTo>
                    <a:pt x="1" y="8297"/>
                  </a:lnTo>
                  <a:lnTo>
                    <a:pt x="7741" y="7718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1351729" y="3208653"/>
              <a:ext cx="204165" cy="237315"/>
            </a:xfrm>
            <a:custGeom>
              <a:rect b="b" l="l" r="r" t="t"/>
              <a:pathLst>
                <a:path extrusionOk="0" h="8297" w="7138">
                  <a:moveTo>
                    <a:pt x="0" y="0"/>
                  </a:moveTo>
                  <a:lnTo>
                    <a:pt x="0" y="7718"/>
                  </a:lnTo>
                  <a:lnTo>
                    <a:pt x="7138" y="8297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1539297" y="3482399"/>
              <a:ext cx="85550" cy="66329"/>
            </a:xfrm>
            <a:custGeom>
              <a:rect b="b" l="l" r="r" t="t"/>
              <a:pathLst>
                <a:path extrusionOk="0" h="2319" w="2991">
                  <a:moveTo>
                    <a:pt x="1" y="1"/>
                  </a:moveTo>
                  <a:lnTo>
                    <a:pt x="580" y="2318"/>
                  </a:lnTo>
                  <a:lnTo>
                    <a:pt x="2990" y="2318"/>
                  </a:lnTo>
                  <a:lnTo>
                    <a:pt x="2990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1489588" y="3482399"/>
              <a:ext cx="66301" cy="66329"/>
            </a:xfrm>
            <a:custGeom>
              <a:rect b="b" l="l" r="r" t="t"/>
              <a:pathLst>
                <a:path extrusionOk="0" h="2319" w="2318">
                  <a:moveTo>
                    <a:pt x="2318" y="1"/>
                  </a:moveTo>
                  <a:lnTo>
                    <a:pt x="0" y="580"/>
                  </a:lnTo>
                  <a:lnTo>
                    <a:pt x="0" y="2318"/>
                  </a:lnTo>
                  <a:lnTo>
                    <a:pt x="2318" y="2318"/>
                  </a:lnTo>
                  <a:lnTo>
                    <a:pt x="2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1547906" y="3537429"/>
              <a:ext cx="113380" cy="21881"/>
            </a:xfrm>
            <a:custGeom>
              <a:rect b="b" l="l" r="r" t="t"/>
              <a:pathLst>
                <a:path extrusionOk="0" h="765" w="3964">
                  <a:moveTo>
                    <a:pt x="279" y="0"/>
                  </a:moveTo>
                  <a:lnTo>
                    <a:pt x="1" y="394"/>
                  </a:lnTo>
                  <a:lnTo>
                    <a:pt x="279" y="765"/>
                  </a:lnTo>
                  <a:lnTo>
                    <a:pt x="3964" y="765"/>
                  </a:lnTo>
                  <a:lnTo>
                    <a:pt x="3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1451147" y="3537429"/>
              <a:ext cx="104742" cy="21881"/>
            </a:xfrm>
            <a:custGeom>
              <a:rect b="b" l="l" r="r" t="t"/>
              <a:pathLst>
                <a:path extrusionOk="0" h="765" w="3662">
                  <a:moveTo>
                    <a:pt x="0" y="0"/>
                  </a:moveTo>
                  <a:lnTo>
                    <a:pt x="0" y="765"/>
                  </a:lnTo>
                  <a:lnTo>
                    <a:pt x="3662" y="765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1539297" y="3429372"/>
              <a:ext cx="221441" cy="69618"/>
            </a:xfrm>
            <a:custGeom>
              <a:rect b="b" l="l" r="r" t="t"/>
              <a:pathLst>
                <a:path extrusionOk="0" h="2434" w="7742">
                  <a:moveTo>
                    <a:pt x="580" y="1"/>
                  </a:moveTo>
                  <a:lnTo>
                    <a:pt x="1" y="1159"/>
                  </a:lnTo>
                  <a:lnTo>
                    <a:pt x="580" y="2434"/>
                  </a:lnTo>
                  <a:lnTo>
                    <a:pt x="7741" y="2434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1351729" y="3429372"/>
              <a:ext cx="204165" cy="69618"/>
            </a:xfrm>
            <a:custGeom>
              <a:rect b="b" l="l" r="r" t="t"/>
              <a:pathLst>
                <a:path extrusionOk="0" h="2434" w="7138">
                  <a:moveTo>
                    <a:pt x="0" y="1"/>
                  </a:moveTo>
                  <a:lnTo>
                    <a:pt x="0" y="2434"/>
                  </a:lnTo>
                  <a:lnTo>
                    <a:pt x="7138" y="2434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1539297" y="3153624"/>
              <a:ext cx="102111" cy="218123"/>
            </a:xfrm>
            <a:custGeom>
              <a:rect b="b" l="l" r="r" t="t"/>
              <a:pathLst>
                <a:path extrusionOk="0" h="7626" w="3570">
                  <a:moveTo>
                    <a:pt x="580" y="1"/>
                  </a:moveTo>
                  <a:lnTo>
                    <a:pt x="1" y="4242"/>
                  </a:lnTo>
                  <a:lnTo>
                    <a:pt x="580" y="7625"/>
                  </a:lnTo>
                  <a:lnTo>
                    <a:pt x="2040" y="7625"/>
                  </a:lnTo>
                  <a:lnTo>
                    <a:pt x="2040" y="3384"/>
                  </a:lnTo>
                  <a:lnTo>
                    <a:pt x="3570" y="3384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1470368" y="3153624"/>
              <a:ext cx="85521" cy="218123"/>
            </a:xfrm>
            <a:custGeom>
              <a:rect b="b" l="l" r="r" t="t"/>
              <a:pathLst>
                <a:path extrusionOk="0" h="7626" w="2990">
                  <a:moveTo>
                    <a:pt x="2990" y="1"/>
                  </a:moveTo>
                  <a:lnTo>
                    <a:pt x="0" y="3384"/>
                  </a:lnTo>
                  <a:lnTo>
                    <a:pt x="1553" y="3384"/>
                  </a:lnTo>
                  <a:lnTo>
                    <a:pt x="1553" y="7625"/>
                  </a:lnTo>
                  <a:lnTo>
                    <a:pt x="2990" y="7625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7" name="Google Shape;1277;p48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48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48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4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1" name="Google Shape;1281;p4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282" name="Google Shape;1282;p4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49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03 - EVALUATION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90" name="Google Shape;1290;p4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91" name="Google Shape;1291;p4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2" name="Google Shape;1292;p4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3" name="Google Shape;1293;p4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94" name="Google Shape;1294;p4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95" name="Google Shape;1295;p4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6" name="Google Shape;1296;p4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97" name="Google Shape;1297;p4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98" name="Google Shape;1298;p4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99" name="Google Shape;1299;p4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0" name="Google Shape;1300;p4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301" name="Google Shape;1301;p4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02" name="Google Shape;1302;p4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04" name="Google Shape;1304;p49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21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5" name="Google Shape;1305;p49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(SVM)</a:t>
            </a:r>
            <a:endParaRPr/>
          </a:p>
        </p:txBody>
      </p:sp>
      <p:sp>
        <p:nvSpPr>
          <p:cNvPr id="1306" name="Google Shape;1306;p49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49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49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4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0" name="Google Shape;1310;p4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311" name="Google Shape;1311;p4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14" name="Google Shape;1314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9475" y="1306750"/>
            <a:ext cx="5230065" cy="32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50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03 - EVALUATION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320" name="Google Shape;1320;p5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321" name="Google Shape;1321;p5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2" name="Google Shape;1322;p5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5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24" name="Google Shape;1324;p5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325" name="Google Shape;1325;p5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6" name="Google Shape;1326;p5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327" name="Google Shape;1327;p5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28" name="Google Shape;1328;p5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29" name="Google Shape;1329;p5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30" name="Google Shape;1330;p5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331" name="Google Shape;1331;p5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32" name="Google Shape;1332;p5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5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34" name="Google Shape;1334;p50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22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5" name="Google Shape;1335;p50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(CNN)</a:t>
            </a:r>
            <a:endParaRPr/>
          </a:p>
        </p:txBody>
      </p:sp>
      <p:sp>
        <p:nvSpPr>
          <p:cNvPr id="1336" name="Google Shape;1336;p50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50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50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5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0" name="Google Shape;1340;p5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341" name="Google Shape;1341;p5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44" name="Google Shape;1344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3825" y="1265100"/>
            <a:ext cx="5248433" cy="329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51"/>
          <p:cNvSpPr txBox="1"/>
          <p:nvPr>
            <p:ph idx="1" type="subTitle"/>
          </p:nvPr>
        </p:nvSpPr>
        <p:spPr>
          <a:xfrm>
            <a:off x="796200" y="109800"/>
            <a:ext cx="1234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04 - CONSIDERATION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350" name="Google Shape;1350;p5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351" name="Google Shape;1351;p5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2" name="Google Shape;1352;p5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3" name="Google Shape;1353;p5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54" name="Google Shape;1354;p5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355" name="Google Shape;1355;p5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6" name="Google Shape;1356;p5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357" name="Google Shape;1357;p5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58" name="Google Shape;1358;p5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59" name="Google Shape;1359;p5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0" name="Google Shape;1360;p5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361" name="Google Shape;1361;p5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62" name="Google Shape;1362;p5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5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64" name="Google Shape;1364;p51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23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5" name="Google Shape;1365;p51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6" name="Google Shape;1366;p51"/>
          <p:cNvSpPr txBox="1"/>
          <p:nvPr/>
        </p:nvSpPr>
        <p:spPr>
          <a:xfrm>
            <a:off x="5285525" y="3161725"/>
            <a:ext cx="25338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Convolutional Neural Network (CNN)</a:t>
            </a:r>
            <a:endParaRPr b="1" sz="2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7" name="Google Shape;1367;p51"/>
          <p:cNvSpPr txBox="1"/>
          <p:nvPr/>
        </p:nvSpPr>
        <p:spPr>
          <a:xfrm>
            <a:off x="5285550" y="3659450"/>
            <a:ext cx="216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With one-hot word representation.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8" name="Google Shape;1368;p51"/>
          <p:cNvSpPr txBox="1"/>
          <p:nvPr/>
        </p:nvSpPr>
        <p:spPr>
          <a:xfrm>
            <a:off x="835700" y="3579600"/>
            <a:ext cx="33708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Accuracy 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comparison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of 2 models</a:t>
            </a:r>
            <a:endParaRPr b="1" sz="12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369" name="Google Shape;1369;p51"/>
          <p:cNvGrpSpPr/>
          <p:nvPr/>
        </p:nvGrpSpPr>
        <p:grpSpPr>
          <a:xfrm>
            <a:off x="724975" y="1412700"/>
            <a:ext cx="3649330" cy="2072500"/>
            <a:chOff x="724975" y="1636550"/>
            <a:chExt cx="3649330" cy="2072500"/>
          </a:xfrm>
        </p:grpSpPr>
        <p:sp>
          <p:nvSpPr>
            <p:cNvPr id="1370" name="Google Shape;1370;p51"/>
            <p:cNvSpPr txBox="1"/>
            <p:nvPr/>
          </p:nvSpPr>
          <p:spPr>
            <a:xfrm>
              <a:off x="724975" y="1636550"/>
              <a:ext cx="409200" cy="2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71" name="Google Shape;1371;p51"/>
            <p:cNvCxnSpPr/>
            <p:nvPr/>
          </p:nvCxnSpPr>
          <p:spPr>
            <a:xfrm>
              <a:off x="924000" y="1902750"/>
              <a:ext cx="0" cy="18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2" name="Google Shape;1372;p51"/>
            <p:cNvSpPr txBox="1"/>
            <p:nvPr/>
          </p:nvSpPr>
          <p:spPr>
            <a:xfrm>
              <a:off x="1496008" y="1636550"/>
              <a:ext cx="448200" cy="2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3" name="Google Shape;1373;p51"/>
            <p:cNvSpPr txBox="1"/>
            <p:nvPr/>
          </p:nvSpPr>
          <p:spPr>
            <a:xfrm>
              <a:off x="3116073" y="1636550"/>
              <a:ext cx="448200" cy="2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75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4" name="Google Shape;1374;p51"/>
            <p:cNvSpPr txBox="1"/>
            <p:nvPr/>
          </p:nvSpPr>
          <p:spPr>
            <a:xfrm>
              <a:off x="3926105" y="1636550"/>
              <a:ext cx="448200" cy="2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5" name="Google Shape;1375;p51"/>
            <p:cNvSpPr txBox="1"/>
            <p:nvPr/>
          </p:nvSpPr>
          <p:spPr>
            <a:xfrm>
              <a:off x="2306040" y="1636550"/>
              <a:ext cx="448200" cy="2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76" name="Google Shape;1376;p51"/>
            <p:cNvCxnSpPr/>
            <p:nvPr/>
          </p:nvCxnSpPr>
          <p:spPr>
            <a:xfrm>
              <a:off x="1730550" y="1902750"/>
              <a:ext cx="0" cy="18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7" name="Google Shape;1377;p51"/>
            <p:cNvCxnSpPr/>
            <p:nvPr/>
          </p:nvCxnSpPr>
          <p:spPr>
            <a:xfrm>
              <a:off x="2537100" y="1902750"/>
              <a:ext cx="0" cy="18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8" name="Google Shape;1378;p51"/>
            <p:cNvCxnSpPr/>
            <p:nvPr/>
          </p:nvCxnSpPr>
          <p:spPr>
            <a:xfrm>
              <a:off x="3343650" y="1902750"/>
              <a:ext cx="0" cy="18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9" name="Google Shape;1379;p51"/>
            <p:cNvCxnSpPr/>
            <p:nvPr/>
          </p:nvCxnSpPr>
          <p:spPr>
            <a:xfrm>
              <a:off x="4150200" y="1902750"/>
              <a:ext cx="0" cy="18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80" name="Google Shape;1380;p51"/>
          <p:cNvSpPr/>
          <p:nvPr/>
        </p:nvSpPr>
        <p:spPr>
          <a:xfrm>
            <a:off x="4793300" y="1603038"/>
            <a:ext cx="176400" cy="176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51"/>
          <p:cNvSpPr/>
          <p:nvPr/>
        </p:nvSpPr>
        <p:spPr>
          <a:xfrm>
            <a:off x="4793300" y="3248113"/>
            <a:ext cx="176400" cy="176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51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51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51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5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6" name="Google Shape;1386;p5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387" name="Google Shape;1387;p5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5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5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0" name="Google Shape;1390;p51"/>
          <p:cNvSpPr/>
          <p:nvPr/>
        </p:nvSpPr>
        <p:spPr>
          <a:xfrm>
            <a:off x="937075" y="1946900"/>
            <a:ext cx="2946600" cy="400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92.47%</a:t>
            </a:r>
            <a:endParaRPr/>
          </a:p>
        </p:txBody>
      </p:sp>
      <p:sp>
        <p:nvSpPr>
          <p:cNvPr id="1391" name="Google Shape;1391;p51"/>
          <p:cNvSpPr/>
          <p:nvPr/>
        </p:nvSpPr>
        <p:spPr>
          <a:xfrm>
            <a:off x="937075" y="2630300"/>
            <a:ext cx="2811300" cy="40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88.37</a:t>
            </a:r>
            <a:r>
              <a:rPr lang="en"/>
              <a:t>%</a:t>
            </a:r>
            <a:endParaRPr/>
          </a:p>
        </p:txBody>
      </p:sp>
      <p:sp>
        <p:nvSpPr>
          <p:cNvPr id="1392" name="Google Shape;1392;p51"/>
          <p:cNvSpPr txBox="1"/>
          <p:nvPr/>
        </p:nvSpPr>
        <p:spPr>
          <a:xfrm>
            <a:off x="5212650" y="1603050"/>
            <a:ext cx="23151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Support Vector Machine (SVM)</a:t>
            </a:r>
            <a:endParaRPr b="1" sz="2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3" name="Google Shape;1393;p51"/>
          <p:cNvSpPr txBox="1"/>
          <p:nvPr/>
        </p:nvSpPr>
        <p:spPr>
          <a:xfrm>
            <a:off x="5285550" y="2099713"/>
            <a:ext cx="177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With TF-IDF vectorizer.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52"/>
          <p:cNvSpPr/>
          <p:nvPr/>
        </p:nvSpPr>
        <p:spPr>
          <a:xfrm>
            <a:off x="6900525" y="2462875"/>
            <a:ext cx="1066200" cy="1507800"/>
          </a:xfrm>
          <a:prstGeom prst="roundRect">
            <a:avLst>
              <a:gd fmla="val 10753" name="adj"/>
            </a:avLst>
          </a:prstGeom>
          <a:gradFill>
            <a:gsLst>
              <a:gs pos="0">
                <a:srgbClr val="80DFFF"/>
              </a:gs>
              <a:gs pos="100000">
                <a:srgbClr val="318FFA">
                  <a:alpha val="71764"/>
                </a:srgbClr>
              </a:gs>
            </a:gsLst>
            <a:lin ang="2698631" scaled="0"/>
          </a:gradFill>
          <a:ln>
            <a:noFill/>
          </a:ln>
          <a:effectLst>
            <a:outerShdw blurRad="57150" rotWithShape="0" algn="bl" dir="5400000" dist="190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52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400" name="Google Shape;1400;p5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401" name="Google Shape;1401;p5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2" name="Google Shape;1402;p5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3" name="Google Shape;1403;p5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04" name="Google Shape;1404;p5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405" name="Google Shape;1405;p5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6" name="Google Shape;1406;p5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407" name="Google Shape;1407;p5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08" name="Google Shape;1408;p5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409" name="Google Shape;1409;p5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10" name="Google Shape;1410;p5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411" name="Google Shape;1411;p5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412" name="Google Shape;1412;p5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5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4" name="Google Shape;1414;p52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24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5" name="Google Shape;1415;p52"/>
          <p:cNvSpPr txBox="1"/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THANK YOU FOR LISTENING!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Also thank our mentors for your valuable </a:t>
            </a:r>
            <a:r>
              <a:rPr lang="en" sz="2600"/>
              <a:t>guidance</a:t>
            </a:r>
            <a:r>
              <a:rPr lang="en" sz="2600"/>
              <a:t> in this course!</a:t>
            </a:r>
            <a:endParaRPr sz="2600"/>
          </a:p>
        </p:txBody>
      </p:sp>
      <p:grpSp>
        <p:nvGrpSpPr>
          <p:cNvPr id="1416" name="Google Shape;1416;p52"/>
          <p:cNvGrpSpPr/>
          <p:nvPr/>
        </p:nvGrpSpPr>
        <p:grpSpPr>
          <a:xfrm>
            <a:off x="7049775" y="2576450"/>
            <a:ext cx="767700" cy="935100"/>
            <a:chOff x="869200" y="3314325"/>
            <a:chExt cx="767700" cy="935100"/>
          </a:xfrm>
        </p:grpSpPr>
        <p:grpSp>
          <p:nvGrpSpPr>
            <p:cNvPr id="1417" name="Google Shape;1417;p52"/>
            <p:cNvGrpSpPr/>
            <p:nvPr/>
          </p:nvGrpSpPr>
          <p:grpSpPr>
            <a:xfrm>
              <a:off x="869200" y="3314325"/>
              <a:ext cx="767700" cy="935100"/>
              <a:chOff x="686162" y="3668500"/>
              <a:chExt cx="767700" cy="935100"/>
            </a:xfrm>
          </p:grpSpPr>
          <p:sp>
            <p:nvSpPr>
              <p:cNvPr id="1418" name="Google Shape;1418;p52"/>
              <p:cNvSpPr/>
              <p:nvPr/>
            </p:nvSpPr>
            <p:spPr>
              <a:xfrm>
                <a:off x="686162" y="3668500"/>
                <a:ext cx="767700" cy="935100"/>
              </a:xfrm>
              <a:prstGeom prst="roundRect">
                <a:avLst>
                  <a:gd fmla="val 8004" name="adj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19" name="Google Shape;1419;p52"/>
              <p:cNvGrpSpPr/>
              <p:nvPr/>
            </p:nvGrpSpPr>
            <p:grpSpPr>
              <a:xfrm>
                <a:off x="829632" y="4243824"/>
                <a:ext cx="480900" cy="187251"/>
                <a:chOff x="829632" y="4243824"/>
                <a:chExt cx="480900" cy="187251"/>
              </a:xfrm>
            </p:grpSpPr>
            <p:sp>
              <p:nvSpPr>
                <p:cNvPr id="1420" name="Google Shape;1420;p52"/>
                <p:cNvSpPr/>
                <p:nvPr/>
              </p:nvSpPr>
              <p:spPr>
                <a:xfrm>
                  <a:off x="829632" y="4243824"/>
                  <a:ext cx="480900" cy="408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1" name="Google Shape;1421;p52"/>
                <p:cNvSpPr/>
                <p:nvPr/>
              </p:nvSpPr>
              <p:spPr>
                <a:xfrm>
                  <a:off x="829632" y="4317049"/>
                  <a:ext cx="480900" cy="408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2" name="Google Shape;1422;p52"/>
                <p:cNvSpPr/>
                <p:nvPr/>
              </p:nvSpPr>
              <p:spPr>
                <a:xfrm>
                  <a:off x="911649" y="4390275"/>
                  <a:ext cx="316800" cy="408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423" name="Google Shape;1423;p52"/>
            <p:cNvSpPr/>
            <p:nvPr/>
          </p:nvSpPr>
          <p:spPr>
            <a:xfrm>
              <a:off x="1084816" y="3429248"/>
              <a:ext cx="336576" cy="336718"/>
            </a:xfrm>
            <a:custGeom>
              <a:rect b="b" l="l" r="r" t="t"/>
              <a:pathLst>
                <a:path extrusionOk="0" h="14209" w="14203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4" name="Google Shape;1424;p52"/>
            <p:cNvGrpSpPr/>
            <p:nvPr/>
          </p:nvGrpSpPr>
          <p:grpSpPr>
            <a:xfrm>
              <a:off x="1138484" y="3491175"/>
              <a:ext cx="229200" cy="229200"/>
              <a:chOff x="955447" y="3949400"/>
              <a:chExt cx="229200" cy="229200"/>
            </a:xfrm>
          </p:grpSpPr>
          <p:sp>
            <p:nvSpPr>
              <p:cNvPr id="1425" name="Google Shape;1425;p52"/>
              <p:cNvSpPr/>
              <p:nvPr/>
            </p:nvSpPr>
            <p:spPr>
              <a:xfrm>
                <a:off x="955447" y="4043600"/>
                <a:ext cx="2292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52"/>
              <p:cNvSpPr/>
              <p:nvPr/>
            </p:nvSpPr>
            <p:spPr>
              <a:xfrm rot="5400000">
                <a:off x="955447" y="4043600"/>
                <a:ext cx="2292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27" name="Google Shape;1427;p52"/>
          <p:cNvGrpSpPr/>
          <p:nvPr/>
        </p:nvGrpSpPr>
        <p:grpSpPr>
          <a:xfrm>
            <a:off x="7049790" y="3605794"/>
            <a:ext cx="767672" cy="251306"/>
            <a:chOff x="6394925" y="2541508"/>
            <a:chExt cx="736800" cy="241200"/>
          </a:xfrm>
        </p:grpSpPr>
        <p:sp>
          <p:nvSpPr>
            <p:cNvPr id="1428" name="Google Shape;1428;p52"/>
            <p:cNvSpPr/>
            <p:nvPr/>
          </p:nvSpPr>
          <p:spPr>
            <a:xfrm rot="-5400000">
              <a:off x="6642725" y="2293708"/>
              <a:ext cx="241200" cy="736800"/>
            </a:xfrm>
            <a:prstGeom prst="roundRect">
              <a:avLst>
                <a:gd fmla="val 19767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2"/>
            <p:cNvSpPr/>
            <p:nvPr/>
          </p:nvSpPr>
          <p:spPr>
            <a:xfrm rot="-5400000">
              <a:off x="6465199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2"/>
            <p:cNvSpPr/>
            <p:nvPr/>
          </p:nvSpPr>
          <p:spPr>
            <a:xfrm rot="-5400000">
              <a:off x="6686966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2"/>
            <p:cNvSpPr/>
            <p:nvPr/>
          </p:nvSpPr>
          <p:spPr>
            <a:xfrm rot="-5400000">
              <a:off x="6908732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32" name="Google Shape;1432;p52"/>
          <p:cNvCxnSpPr/>
          <p:nvPr/>
        </p:nvCxnSpPr>
        <p:spPr>
          <a:xfrm>
            <a:off x="5503575" y="3970663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33" name="Google Shape;1433;p52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52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52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5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30"/>
          <p:cNvGrpSpPr/>
          <p:nvPr/>
        </p:nvGrpSpPr>
        <p:grpSpPr>
          <a:xfrm rot="5400000">
            <a:off x="1374423" y="1682353"/>
            <a:ext cx="2376289" cy="1933510"/>
            <a:chOff x="6007752" y="1813287"/>
            <a:chExt cx="2279633" cy="1173460"/>
          </a:xfrm>
        </p:grpSpPr>
        <p:sp>
          <p:nvSpPr>
            <p:cNvPr id="465" name="Google Shape;465;p30"/>
            <p:cNvSpPr/>
            <p:nvPr/>
          </p:nvSpPr>
          <p:spPr>
            <a:xfrm>
              <a:off x="6007752" y="1813287"/>
              <a:ext cx="790000" cy="555800"/>
            </a:xfrm>
            <a:custGeom>
              <a:rect b="b" l="l" r="r" t="t"/>
              <a:pathLst>
                <a:path extrusionOk="0" h="19192" w="27279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6007752" y="2430831"/>
              <a:ext cx="1641713" cy="555916"/>
            </a:xfrm>
            <a:custGeom>
              <a:rect b="b" l="l" r="r" t="t"/>
              <a:pathLst>
                <a:path extrusionOk="0" h="19196" w="56689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6859503" y="1813287"/>
              <a:ext cx="789971" cy="555800"/>
            </a:xfrm>
            <a:custGeom>
              <a:rect b="b" l="l" r="r" t="t"/>
              <a:pathLst>
                <a:path extrusionOk="0" h="19192" w="27278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7728138" y="1813287"/>
              <a:ext cx="559247" cy="258120"/>
            </a:xfrm>
            <a:custGeom>
              <a:rect b="b" l="l" r="r" t="t"/>
              <a:pathLst>
                <a:path extrusionOk="0" h="8913" w="19311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7728138" y="2131674"/>
              <a:ext cx="559247" cy="855073"/>
            </a:xfrm>
            <a:custGeom>
              <a:rect b="b" l="l" r="r" t="t"/>
              <a:pathLst>
                <a:path extrusionOk="0" h="29526" w="19311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30"/>
          <p:cNvSpPr/>
          <p:nvPr/>
        </p:nvSpPr>
        <p:spPr>
          <a:xfrm>
            <a:off x="1040525" y="1580625"/>
            <a:ext cx="1355700" cy="678900"/>
          </a:xfrm>
          <a:prstGeom prst="roundRect">
            <a:avLst>
              <a:gd fmla="val 8585" name="adj"/>
            </a:avLst>
          </a:prstGeom>
          <a:gradFill>
            <a:gsLst>
              <a:gs pos="0">
                <a:srgbClr val="8D90E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0"/>
          <p:cNvSpPr txBox="1"/>
          <p:nvPr>
            <p:ph idx="1" type="subTitle"/>
          </p:nvPr>
        </p:nvSpPr>
        <p:spPr>
          <a:xfrm>
            <a:off x="796200" y="109800"/>
            <a:ext cx="1150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01 - INTRODUCTION 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72" name="Google Shape;472;p3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73" name="Google Shape;473;p3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3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3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6" name="Google Shape;476;p3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7" name="Google Shape;477;p3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8" name="Google Shape;478;p3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9" name="Google Shape;479;p3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0" name="Google Shape;480;p3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81" name="Google Shape;481;p3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2" name="Google Shape;482;p3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83" name="Google Shape;483;p3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84" name="Google Shape;484;p3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6" name="Google Shape;486;p30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7" name="Google Shape;487;p30"/>
          <p:cNvSpPr txBox="1"/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TEXT CLASSIFICATION</a:t>
            </a:r>
            <a:endParaRPr sz="3000"/>
          </a:p>
        </p:txBody>
      </p:sp>
      <p:sp>
        <p:nvSpPr>
          <p:cNvPr id="488" name="Google Shape;488;p30"/>
          <p:cNvSpPr txBox="1"/>
          <p:nvPr>
            <p:ph idx="1" type="subTitle"/>
          </p:nvPr>
        </p:nvSpPr>
        <p:spPr>
          <a:xfrm>
            <a:off x="4437900" y="2183600"/>
            <a:ext cx="3617700" cy="13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Text classification is a task that assigns a set of predefined categories to open-ended text.</a:t>
            </a:r>
            <a:endParaRPr sz="1800"/>
          </a:p>
        </p:txBody>
      </p:sp>
      <p:cxnSp>
        <p:nvCxnSpPr>
          <p:cNvPr id="489" name="Google Shape;489;p30"/>
          <p:cNvCxnSpPr/>
          <p:nvPr/>
        </p:nvCxnSpPr>
        <p:spPr>
          <a:xfrm>
            <a:off x="3558000" y="1207138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90" name="Google Shape;490;p30"/>
          <p:cNvSpPr/>
          <p:nvPr/>
        </p:nvSpPr>
        <p:spPr>
          <a:xfrm>
            <a:off x="1214637" y="1670945"/>
            <a:ext cx="325435" cy="325864"/>
          </a:xfrm>
          <a:custGeom>
            <a:rect b="b" l="l" r="r" t="t"/>
            <a:pathLst>
              <a:path extrusionOk="0" h="7599" w="7589">
                <a:moveTo>
                  <a:pt x="3794" y="0"/>
                </a:moveTo>
                <a:cubicBezTo>
                  <a:pt x="1697" y="0"/>
                  <a:pt x="0" y="1703"/>
                  <a:pt x="0" y="3800"/>
                </a:cubicBezTo>
                <a:cubicBezTo>
                  <a:pt x="0" y="4884"/>
                  <a:pt x="449" y="5861"/>
                  <a:pt x="1176" y="6550"/>
                </a:cubicBezTo>
                <a:cubicBezTo>
                  <a:pt x="1861" y="7200"/>
                  <a:pt x="2781" y="7599"/>
                  <a:pt x="3794" y="7599"/>
                </a:cubicBezTo>
                <a:cubicBezTo>
                  <a:pt x="4812" y="7599"/>
                  <a:pt x="5733" y="7200"/>
                  <a:pt x="6413" y="6550"/>
                </a:cubicBezTo>
                <a:cubicBezTo>
                  <a:pt x="7138" y="5856"/>
                  <a:pt x="7589" y="4884"/>
                  <a:pt x="7589" y="3800"/>
                </a:cubicBezTo>
                <a:cubicBezTo>
                  <a:pt x="7589" y="1703"/>
                  <a:pt x="5896" y="0"/>
                  <a:pt x="37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0"/>
          <p:cNvSpPr/>
          <p:nvPr/>
        </p:nvSpPr>
        <p:spPr>
          <a:xfrm>
            <a:off x="1324030" y="1718502"/>
            <a:ext cx="106649" cy="106820"/>
          </a:xfrm>
          <a:custGeom>
            <a:rect b="b" l="l" r="r" t="t"/>
            <a:pathLst>
              <a:path extrusionOk="0" h="2491" w="2487">
                <a:moveTo>
                  <a:pt x="1243" y="1"/>
                </a:moveTo>
                <a:cubicBezTo>
                  <a:pt x="558" y="1"/>
                  <a:pt x="1" y="558"/>
                  <a:pt x="1" y="1243"/>
                </a:cubicBezTo>
                <a:cubicBezTo>
                  <a:pt x="1" y="1934"/>
                  <a:pt x="558" y="2491"/>
                  <a:pt x="1243" y="2491"/>
                </a:cubicBezTo>
                <a:cubicBezTo>
                  <a:pt x="1934" y="2491"/>
                  <a:pt x="2486" y="1934"/>
                  <a:pt x="2486" y="1243"/>
                </a:cubicBezTo>
                <a:cubicBezTo>
                  <a:pt x="2486" y="558"/>
                  <a:pt x="1934" y="1"/>
                  <a:pt x="1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0"/>
          <p:cNvSpPr/>
          <p:nvPr/>
        </p:nvSpPr>
        <p:spPr>
          <a:xfrm>
            <a:off x="1265024" y="1865463"/>
            <a:ext cx="224619" cy="131349"/>
          </a:xfrm>
          <a:custGeom>
            <a:rect b="b" l="l" r="r" t="t"/>
            <a:pathLst>
              <a:path extrusionOk="0" h="3063" w="5238">
                <a:moveTo>
                  <a:pt x="2619" y="0"/>
                </a:moveTo>
                <a:cubicBezTo>
                  <a:pt x="1367" y="0"/>
                  <a:pt x="308" y="853"/>
                  <a:pt x="1" y="2014"/>
                </a:cubicBezTo>
                <a:cubicBezTo>
                  <a:pt x="686" y="2664"/>
                  <a:pt x="1606" y="3063"/>
                  <a:pt x="2619" y="3063"/>
                </a:cubicBezTo>
                <a:cubicBezTo>
                  <a:pt x="3637" y="3063"/>
                  <a:pt x="4558" y="2664"/>
                  <a:pt x="5238" y="2014"/>
                </a:cubicBezTo>
                <a:cubicBezTo>
                  <a:pt x="4931" y="853"/>
                  <a:pt x="3872" y="0"/>
                  <a:pt x="26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Google Shape;493;p30"/>
          <p:cNvGrpSpPr/>
          <p:nvPr/>
        </p:nvGrpSpPr>
        <p:grpSpPr>
          <a:xfrm>
            <a:off x="1214633" y="2037681"/>
            <a:ext cx="1007698" cy="131347"/>
            <a:chOff x="1397158" y="2606681"/>
            <a:chExt cx="1007698" cy="131347"/>
          </a:xfrm>
        </p:grpSpPr>
        <p:sp>
          <p:nvSpPr>
            <p:cNvPr id="494" name="Google Shape;494;p30"/>
            <p:cNvSpPr/>
            <p:nvPr/>
          </p:nvSpPr>
          <p:spPr>
            <a:xfrm>
              <a:off x="1397158" y="2606681"/>
              <a:ext cx="144062" cy="131347"/>
            </a:xfrm>
            <a:custGeom>
              <a:rect b="b" l="l" r="r" t="t"/>
              <a:pathLst>
                <a:path extrusionOk="0" h="3577" w="3923">
                  <a:moveTo>
                    <a:pt x="1962" y="1"/>
                  </a:moveTo>
                  <a:cubicBezTo>
                    <a:pt x="1836" y="1"/>
                    <a:pt x="1711" y="66"/>
                    <a:pt x="1647" y="196"/>
                  </a:cubicBezTo>
                  <a:lnTo>
                    <a:pt x="1345" y="816"/>
                  </a:lnTo>
                  <a:cubicBezTo>
                    <a:pt x="1295" y="918"/>
                    <a:pt x="1192" y="989"/>
                    <a:pt x="1080" y="1005"/>
                  </a:cubicBezTo>
                  <a:lnTo>
                    <a:pt x="399" y="1102"/>
                  </a:lnTo>
                  <a:cubicBezTo>
                    <a:pt x="113" y="1147"/>
                    <a:pt x="0" y="1501"/>
                    <a:pt x="205" y="1699"/>
                  </a:cubicBezTo>
                  <a:lnTo>
                    <a:pt x="696" y="2181"/>
                  </a:lnTo>
                  <a:cubicBezTo>
                    <a:pt x="783" y="2263"/>
                    <a:pt x="819" y="2374"/>
                    <a:pt x="798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1" y="3576"/>
                    <a:pt x="1137" y="3563"/>
                    <a:pt x="1192" y="3535"/>
                  </a:cubicBezTo>
                  <a:lnTo>
                    <a:pt x="1801" y="3214"/>
                  </a:lnTo>
                  <a:cubicBezTo>
                    <a:pt x="1849" y="3188"/>
                    <a:pt x="1904" y="3175"/>
                    <a:pt x="1960" y="3175"/>
                  </a:cubicBezTo>
                  <a:cubicBezTo>
                    <a:pt x="2015" y="3175"/>
                    <a:pt x="2072" y="3188"/>
                    <a:pt x="2123" y="3214"/>
                  </a:cubicBezTo>
                  <a:lnTo>
                    <a:pt x="2731" y="3535"/>
                  </a:lnTo>
                  <a:cubicBezTo>
                    <a:pt x="2785" y="3563"/>
                    <a:pt x="2840" y="3576"/>
                    <a:pt x="2894" y="3576"/>
                  </a:cubicBezTo>
                  <a:cubicBezTo>
                    <a:pt x="3098" y="3576"/>
                    <a:pt x="3279" y="3394"/>
                    <a:pt x="3238" y="3167"/>
                  </a:cubicBezTo>
                  <a:lnTo>
                    <a:pt x="3125" y="2487"/>
                  </a:lnTo>
                  <a:cubicBezTo>
                    <a:pt x="3105" y="2374"/>
                    <a:pt x="3141" y="2263"/>
                    <a:pt x="3222" y="2181"/>
                  </a:cubicBezTo>
                  <a:lnTo>
                    <a:pt x="3713" y="1699"/>
                  </a:lnTo>
                  <a:cubicBezTo>
                    <a:pt x="3923" y="1501"/>
                    <a:pt x="3811" y="1147"/>
                    <a:pt x="3519" y="1102"/>
                  </a:cubicBezTo>
                  <a:lnTo>
                    <a:pt x="2844" y="1005"/>
                  </a:lnTo>
                  <a:cubicBezTo>
                    <a:pt x="2726" y="989"/>
                    <a:pt x="2629" y="918"/>
                    <a:pt x="2578" y="816"/>
                  </a:cubicBezTo>
                  <a:lnTo>
                    <a:pt x="2277" y="196"/>
                  </a:lnTo>
                  <a:cubicBezTo>
                    <a:pt x="2212" y="66"/>
                    <a:pt x="2087" y="1"/>
                    <a:pt x="1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1613003" y="2606681"/>
              <a:ext cx="144062" cy="131347"/>
            </a:xfrm>
            <a:custGeom>
              <a:rect b="b" l="l" r="r" t="t"/>
              <a:pathLst>
                <a:path extrusionOk="0" h="3577" w="3923">
                  <a:moveTo>
                    <a:pt x="1961" y="1"/>
                  </a:moveTo>
                  <a:cubicBezTo>
                    <a:pt x="1836" y="1"/>
                    <a:pt x="1711" y="66"/>
                    <a:pt x="1646" y="196"/>
                  </a:cubicBezTo>
                  <a:lnTo>
                    <a:pt x="1345" y="816"/>
                  </a:lnTo>
                  <a:cubicBezTo>
                    <a:pt x="1294" y="918"/>
                    <a:pt x="1192" y="989"/>
                    <a:pt x="1079" y="1005"/>
                  </a:cubicBezTo>
                  <a:lnTo>
                    <a:pt x="399" y="1102"/>
                  </a:lnTo>
                  <a:cubicBezTo>
                    <a:pt x="112" y="1147"/>
                    <a:pt x="0" y="1501"/>
                    <a:pt x="204" y="1699"/>
                  </a:cubicBezTo>
                  <a:lnTo>
                    <a:pt x="701" y="2181"/>
                  </a:lnTo>
                  <a:cubicBezTo>
                    <a:pt x="782" y="2263"/>
                    <a:pt x="818" y="2374"/>
                    <a:pt x="798" y="2487"/>
                  </a:cubicBezTo>
                  <a:lnTo>
                    <a:pt x="685" y="3167"/>
                  </a:lnTo>
                  <a:cubicBezTo>
                    <a:pt x="644" y="3394"/>
                    <a:pt x="825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0" y="3214"/>
                  </a:lnTo>
                  <a:cubicBezTo>
                    <a:pt x="1851" y="3188"/>
                    <a:pt x="1906" y="3175"/>
                    <a:pt x="1961" y="3175"/>
                  </a:cubicBezTo>
                  <a:cubicBezTo>
                    <a:pt x="2016" y="3175"/>
                    <a:pt x="2071" y="3188"/>
                    <a:pt x="2122" y="3214"/>
                  </a:cubicBezTo>
                  <a:lnTo>
                    <a:pt x="2731" y="3535"/>
                  </a:lnTo>
                  <a:cubicBezTo>
                    <a:pt x="2784" y="3563"/>
                    <a:pt x="2840" y="3576"/>
                    <a:pt x="2894" y="3576"/>
                  </a:cubicBezTo>
                  <a:cubicBezTo>
                    <a:pt x="3097" y="3576"/>
                    <a:pt x="3277" y="3394"/>
                    <a:pt x="3237" y="3167"/>
                  </a:cubicBezTo>
                  <a:lnTo>
                    <a:pt x="3125" y="2487"/>
                  </a:lnTo>
                  <a:cubicBezTo>
                    <a:pt x="3104" y="2374"/>
                    <a:pt x="3140" y="2263"/>
                    <a:pt x="3222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3" y="1005"/>
                  </a:lnTo>
                  <a:cubicBezTo>
                    <a:pt x="2726" y="989"/>
                    <a:pt x="2628" y="918"/>
                    <a:pt x="2578" y="816"/>
                  </a:cubicBezTo>
                  <a:lnTo>
                    <a:pt x="2276" y="196"/>
                  </a:lnTo>
                  <a:cubicBezTo>
                    <a:pt x="2212" y="66"/>
                    <a:pt x="2087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1828847" y="2606681"/>
              <a:ext cx="144062" cy="131347"/>
            </a:xfrm>
            <a:custGeom>
              <a:rect b="b" l="l" r="r" t="t"/>
              <a:pathLst>
                <a:path extrusionOk="0" h="3577" w="3923">
                  <a:moveTo>
                    <a:pt x="1963" y="1"/>
                  </a:moveTo>
                  <a:cubicBezTo>
                    <a:pt x="1839" y="1"/>
                    <a:pt x="1713" y="66"/>
                    <a:pt x="1647" y="196"/>
                  </a:cubicBezTo>
                  <a:lnTo>
                    <a:pt x="1345" y="816"/>
                  </a:lnTo>
                  <a:cubicBezTo>
                    <a:pt x="1294" y="918"/>
                    <a:pt x="1197" y="989"/>
                    <a:pt x="1084" y="1005"/>
                  </a:cubicBezTo>
                  <a:lnTo>
                    <a:pt x="404" y="1102"/>
                  </a:lnTo>
                  <a:cubicBezTo>
                    <a:pt x="118" y="1147"/>
                    <a:pt x="0" y="1501"/>
                    <a:pt x="210" y="1699"/>
                  </a:cubicBezTo>
                  <a:lnTo>
                    <a:pt x="701" y="2181"/>
                  </a:lnTo>
                  <a:cubicBezTo>
                    <a:pt x="783" y="2263"/>
                    <a:pt x="819" y="2374"/>
                    <a:pt x="803" y="2487"/>
                  </a:cubicBezTo>
                  <a:lnTo>
                    <a:pt x="685" y="3167"/>
                  </a:lnTo>
                  <a:cubicBezTo>
                    <a:pt x="645" y="3394"/>
                    <a:pt x="826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1" y="3214"/>
                  </a:lnTo>
                  <a:cubicBezTo>
                    <a:pt x="1852" y="3188"/>
                    <a:pt x="1908" y="3175"/>
                    <a:pt x="1964" y="3175"/>
                  </a:cubicBezTo>
                  <a:cubicBezTo>
                    <a:pt x="2020" y="3175"/>
                    <a:pt x="2076" y="3188"/>
                    <a:pt x="2127" y="3214"/>
                  </a:cubicBezTo>
                  <a:lnTo>
                    <a:pt x="2731" y="3535"/>
                  </a:lnTo>
                  <a:cubicBezTo>
                    <a:pt x="2786" y="3563"/>
                    <a:pt x="2842" y="3576"/>
                    <a:pt x="2896" y="3576"/>
                  </a:cubicBezTo>
                  <a:cubicBezTo>
                    <a:pt x="3101" y="3576"/>
                    <a:pt x="3279" y="3394"/>
                    <a:pt x="3243" y="3167"/>
                  </a:cubicBezTo>
                  <a:lnTo>
                    <a:pt x="3125" y="2487"/>
                  </a:lnTo>
                  <a:cubicBezTo>
                    <a:pt x="3104" y="2374"/>
                    <a:pt x="3146" y="2263"/>
                    <a:pt x="3227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4" y="1005"/>
                  </a:lnTo>
                  <a:cubicBezTo>
                    <a:pt x="2731" y="989"/>
                    <a:pt x="2634" y="918"/>
                    <a:pt x="2582" y="816"/>
                  </a:cubicBezTo>
                  <a:lnTo>
                    <a:pt x="2276" y="196"/>
                  </a:lnTo>
                  <a:cubicBezTo>
                    <a:pt x="2212" y="66"/>
                    <a:pt x="2088" y="1"/>
                    <a:pt x="19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2044692" y="2606681"/>
              <a:ext cx="144283" cy="131347"/>
            </a:xfrm>
            <a:custGeom>
              <a:rect b="b" l="l" r="r" t="t"/>
              <a:pathLst>
                <a:path extrusionOk="0" h="3577" w="3929">
                  <a:moveTo>
                    <a:pt x="1965" y="1"/>
                  </a:moveTo>
                  <a:cubicBezTo>
                    <a:pt x="1841" y="1"/>
                    <a:pt x="1717" y="66"/>
                    <a:pt x="1653" y="196"/>
                  </a:cubicBezTo>
                  <a:lnTo>
                    <a:pt x="1346" y="816"/>
                  </a:lnTo>
                  <a:cubicBezTo>
                    <a:pt x="1296" y="918"/>
                    <a:pt x="1198" y="989"/>
                    <a:pt x="1086" y="1005"/>
                  </a:cubicBezTo>
                  <a:lnTo>
                    <a:pt x="406" y="1102"/>
                  </a:lnTo>
                  <a:cubicBezTo>
                    <a:pt x="119" y="1147"/>
                    <a:pt x="1" y="1501"/>
                    <a:pt x="211" y="1699"/>
                  </a:cubicBezTo>
                  <a:lnTo>
                    <a:pt x="702" y="2181"/>
                  </a:lnTo>
                  <a:cubicBezTo>
                    <a:pt x="784" y="2263"/>
                    <a:pt x="820" y="2374"/>
                    <a:pt x="805" y="2487"/>
                  </a:cubicBezTo>
                  <a:lnTo>
                    <a:pt x="687" y="3167"/>
                  </a:lnTo>
                  <a:cubicBezTo>
                    <a:pt x="646" y="3394"/>
                    <a:pt x="827" y="3576"/>
                    <a:pt x="1030" y="3576"/>
                  </a:cubicBezTo>
                  <a:cubicBezTo>
                    <a:pt x="1084" y="3576"/>
                    <a:pt x="1139" y="3563"/>
                    <a:pt x="1193" y="3535"/>
                  </a:cubicBezTo>
                  <a:lnTo>
                    <a:pt x="1801" y="3214"/>
                  </a:lnTo>
                  <a:cubicBezTo>
                    <a:pt x="1852" y="3188"/>
                    <a:pt x="1909" y="3175"/>
                    <a:pt x="1965" y="3175"/>
                  </a:cubicBezTo>
                  <a:cubicBezTo>
                    <a:pt x="2021" y="3175"/>
                    <a:pt x="2078" y="3188"/>
                    <a:pt x="2129" y="3214"/>
                  </a:cubicBezTo>
                  <a:lnTo>
                    <a:pt x="2738" y="3535"/>
                  </a:lnTo>
                  <a:cubicBezTo>
                    <a:pt x="2791" y="3563"/>
                    <a:pt x="2847" y="3576"/>
                    <a:pt x="2900" y="3576"/>
                  </a:cubicBezTo>
                  <a:cubicBezTo>
                    <a:pt x="3102" y="3576"/>
                    <a:pt x="3280" y="3394"/>
                    <a:pt x="3244" y="3167"/>
                  </a:cubicBezTo>
                  <a:lnTo>
                    <a:pt x="3126" y="2487"/>
                  </a:lnTo>
                  <a:cubicBezTo>
                    <a:pt x="3106" y="2374"/>
                    <a:pt x="3147" y="2263"/>
                    <a:pt x="3229" y="2181"/>
                  </a:cubicBezTo>
                  <a:lnTo>
                    <a:pt x="3720" y="1699"/>
                  </a:lnTo>
                  <a:cubicBezTo>
                    <a:pt x="3928" y="1501"/>
                    <a:pt x="3812" y="1147"/>
                    <a:pt x="3525" y="1102"/>
                  </a:cubicBezTo>
                  <a:lnTo>
                    <a:pt x="2845" y="1005"/>
                  </a:lnTo>
                  <a:cubicBezTo>
                    <a:pt x="2732" y="989"/>
                    <a:pt x="2635" y="918"/>
                    <a:pt x="2585" y="816"/>
                  </a:cubicBezTo>
                  <a:lnTo>
                    <a:pt x="2278" y="196"/>
                  </a:lnTo>
                  <a:cubicBezTo>
                    <a:pt x="2213" y="66"/>
                    <a:pt x="2089" y="1"/>
                    <a:pt x="1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2260757" y="2606681"/>
              <a:ext cx="144099" cy="131347"/>
            </a:xfrm>
            <a:custGeom>
              <a:rect b="b" l="l" r="r" t="t"/>
              <a:pathLst>
                <a:path extrusionOk="0" h="3577" w="3924">
                  <a:moveTo>
                    <a:pt x="1960" y="1"/>
                  </a:moveTo>
                  <a:cubicBezTo>
                    <a:pt x="1835" y="1"/>
                    <a:pt x="1711" y="66"/>
                    <a:pt x="1647" y="196"/>
                  </a:cubicBezTo>
                  <a:lnTo>
                    <a:pt x="1340" y="816"/>
                  </a:lnTo>
                  <a:cubicBezTo>
                    <a:pt x="1290" y="918"/>
                    <a:pt x="1193" y="989"/>
                    <a:pt x="1080" y="1005"/>
                  </a:cubicBezTo>
                  <a:lnTo>
                    <a:pt x="400" y="1102"/>
                  </a:lnTo>
                  <a:cubicBezTo>
                    <a:pt x="113" y="1147"/>
                    <a:pt x="1" y="1501"/>
                    <a:pt x="205" y="1699"/>
                  </a:cubicBezTo>
                  <a:lnTo>
                    <a:pt x="696" y="2181"/>
                  </a:lnTo>
                  <a:cubicBezTo>
                    <a:pt x="778" y="2263"/>
                    <a:pt x="818" y="2374"/>
                    <a:pt x="799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2" y="3576"/>
                    <a:pt x="1138" y="3563"/>
                    <a:pt x="1193" y="3535"/>
                  </a:cubicBezTo>
                  <a:lnTo>
                    <a:pt x="1795" y="3214"/>
                  </a:lnTo>
                  <a:cubicBezTo>
                    <a:pt x="1847" y="3188"/>
                    <a:pt x="1903" y="3175"/>
                    <a:pt x="1960" y="3175"/>
                  </a:cubicBezTo>
                  <a:cubicBezTo>
                    <a:pt x="2016" y="3175"/>
                    <a:pt x="2072" y="3188"/>
                    <a:pt x="2123" y="3214"/>
                  </a:cubicBezTo>
                  <a:lnTo>
                    <a:pt x="2732" y="3535"/>
                  </a:lnTo>
                  <a:cubicBezTo>
                    <a:pt x="2785" y="3563"/>
                    <a:pt x="2841" y="3576"/>
                    <a:pt x="2894" y="3576"/>
                  </a:cubicBezTo>
                  <a:cubicBezTo>
                    <a:pt x="3098" y="3576"/>
                    <a:pt x="3278" y="3394"/>
                    <a:pt x="3237" y="3167"/>
                  </a:cubicBezTo>
                  <a:lnTo>
                    <a:pt x="3119" y="2487"/>
                  </a:lnTo>
                  <a:cubicBezTo>
                    <a:pt x="3105" y="2374"/>
                    <a:pt x="3140" y="2263"/>
                    <a:pt x="3223" y="2181"/>
                  </a:cubicBezTo>
                  <a:lnTo>
                    <a:pt x="3714" y="1699"/>
                  </a:lnTo>
                  <a:cubicBezTo>
                    <a:pt x="3923" y="1501"/>
                    <a:pt x="3806" y="1147"/>
                    <a:pt x="3518" y="1102"/>
                  </a:cubicBezTo>
                  <a:lnTo>
                    <a:pt x="2838" y="1005"/>
                  </a:lnTo>
                  <a:cubicBezTo>
                    <a:pt x="2727" y="989"/>
                    <a:pt x="2629" y="918"/>
                    <a:pt x="2578" y="816"/>
                  </a:cubicBezTo>
                  <a:lnTo>
                    <a:pt x="2276" y="196"/>
                  </a:lnTo>
                  <a:cubicBezTo>
                    <a:pt x="2210" y="66"/>
                    <a:pt x="2085" y="1"/>
                    <a:pt x="1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30"/>
          <p:cNvSpPr/>
          <p:nvPr/>
        </p:nvSpPr>
        <p:spPr>
          <a:xfrm>
            <a:off x="1646325" y="1726150"/>
            <a:ext cx="576015" cy="38928"/>
          </a:xfrm>
          <a:custGeom>
            <a:rect b="b" l="l" r="r" t="t"/>
            <a:pathLst>
              <a:path extrusionOk="0" h="1295" w="21856">
                <a:moveTo>
                  <a:pt x="647" y="1"/>
                </a:moveTo>
                <a:cubicBezTo>
                  <a:pt x="286" y="1"/>
                  <a:pt x="0" y="286"/>
                  <a:pt x="0" y="648"/>
                </a:cubicBezTo>
                <a:cubicBezTo>
                  <a:pt x="0" y="1002"/>
                  <a:pt x="286" y="1294"/>
                  <a:pt x="647" y="1294"/>
                </a:cubicBezTo>
                <a:lnTo>
                  <a:pt x="21209" y="1294"/>
                </a:lnTo>
                <a:cubicBezTo>
                  <a:pt x="21570" y="1294"/>
                  <a:pt x="21855" y="1002"/>
                  <a:pt x="21855" y="648"/>
                </a:cubicBezTo>
                <a:cubicBezTo>
                  <a:pt x="21855" y="286"/>
                  <a:pt x="21570" y="1"/>
                  <a:pt x="2120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0"/>
          <p:cNvSpPr/>
          <p:nvPr/>
        </p:nvSpPr>
        <p:spPr>
          <a:xfrm>
            <a:off x="1646325" y="1814558"/>
            <a:ext cx="576015" cy="38868"/>
          </a:xfrm>
          <a:custGeom>
            <a:rect b="b" l="l" r="r" t="t"/>
            <a:pathLst>
              <a:path extrusionOk="0" h="1293" w="21856">
                <a:moveTo>
                  <a:pt x="647" y="0"/>
                </a:moveTo>
                <a:cubicBezTo>
                  <a:pt x="286" y="0"/>
                  <a:pt x="0" y="291"/>
                  <a:pt x="0" y="646"/>
                </a:cubicBezTo>
                <a:cubicBezTo>
                  <a:pt x="0" y="1007"/>
                  <a:pt x="286" y="1292"/>
                  <a:pt x="647" y="1292"/>
                </a:cubicBezTo>
                <a:lnTo>
                  <a:pt x="21209" y="1292"/>
                </a:lnTo>
                <a:cubicBezTo>
                  <a:pt x="21570" y="1292"/>
                  <a:pt x="21855" y="1007"/>
                  <a:pt x="21855" y="646"/>
                </a:cubicBezTo>
                <a:cubicBezTo>
                  <a:pt x="21855" y="291"/>
                  <a:pt x="21570" y="0"/>
                  <a:pt x="21209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0"/>
          <p:cNvSpPr/>
          <p:nvPr/>
        </p:nvSpPr>
        <p:spPr>
          <a:xfrm>
            <a:off x="1646325" y="1902726"/>
            <a:ext cx="481479" cy="38898"/>
          </a:xfrm>
          <a:custGeom>
            <a:rect b="b" l="l" r="r" t="t"/>
            <a:pathLst>
              <a:path extrusionOk="0" h="1294" w="18269">
                <a:moveTo>
                  <a:pt x="647" y="1"/>
                </a:moveTo>
                <a:cubicBezTo>
                  <a:pt x="286" y="1"/>
                  <a:pt x="0" y="293"/>
                  <a:pt x="0" y="647"/>
                </a:cubicBezTo>
                <a:cubicBezTo>
                  <a:pt x="0" y="1007"/>
                  <a:pt x="286" y="1294"/>
                  <a:pt x="647" y="1294"/>
                </a:cubicBezTo>
                <a:lnTo>
                  <a:pt x="17623" y="1294"/>
                </a:lnTo>
                <a:cubicBezTo>
                  <a:pt x="17978" y="1294"/>
                  <a:pt x="18269" y="1007"/>
                  <a:pt x="18269" y="647"/>
                </a:cubicBezTo>
                <a:cubicBezTo>
                  <a:pt x="18269" y="293"/>
                  <a:pt x="17978" y="1"/>
                  <a:pt x="17623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2" name="Google Shape;502;p30"/>
          <p:cNvGrpSpPr/>
          <p:nvPr/>
        </p:nvGrpSpPr>
        <p:grpSpPr>
          <a:xfrm>
            <a:off x="1884725" y="2724775"/>
            <a:ext cx="1355700" cy="262500"/>
            <a:chOff x="1884725" y="2724775"/>
            <a:chExt cx="1355700" cy="262500"/>
          </a:xfrm>
        </p:grpSpPr>
        <p:sp>
          <p:nvSpPr>
            <p:cNvPr id="503" name="Google Shape;503;p30"/>
            <p:cNvSpPr/>
            <p:nvPr/>
          </p:nvSpPr>
          <p:spPr>
            <a:xfrm>
              <a:off x="1884725" y="2724775"/>
              <a:ext cx="1355700" cy="262500"/>
            </a:xfrm>
            <a:prstGeom prst="roundRect">
              <a:avLst>
                <a:gd fmla="val 23686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2176700" y="2836550"/>
              <a:ext cx="964615" cy="38924"/>
            </a:xfrm>
            <a:custGeom>
              <a:rect b="b" l="l" r="r" t="t"/>
              <a:pathLst>
                <a:path extrusionOk="0" h="1295" w="21856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solidFill>
              <a:srgbClr val="292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2176700" y="2836550"/>
              <a:ext cx="463839" cy="38924"/>
            </a:xfrm>
            <a:custGeom>
              <a:rect b="b" l="l" r="r" t="t"/>
              <a:pathLst>
                <a:path extrusionOk="0" h="1295" w="21856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1983825" y="2792040"/>
              <a:ext cx="133214" cy="127937"/>
            </a:xfrm>
            <a:custGeom>
              <a:rect b="b" l="l" r="r" t="t"/>
              <a:pathLst>
                <a:path extrusionOk="0" h="9140" w="9517">
                  <a:moveTo>
                    <a:pt x="2167" y="1"/>
                  </a:moveTo>
                  <a:lnTo>
                    <a:pt x="2167" y="4844"/>
                  </a:lnTo>
                  <a:lnTo>
                    <a:pt x="0" y="4844"/>
                  </a:lnTo>
                  <a:lnTo>
                    <a:pt x="2167" y="6803"/>
                  </a:lnTo>
                  <a:lnTo>
                    <a:pt x="4761" y="9139"/>
                  </a:lnTo>
                  <a:lnTo>
                    <a:pt x="9517" y="4844"/>
                  </a:lnTo>
                  <a:lnTo>
                    <a:pt x="7348" y="4844"/>
                  </a:lnTo>
                  <a:lnTo>
                    <a:pt x="7348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0"/>
          <p:cNvGrpSpPr/>
          <p:nvPr/>
        </p:nvGrpSpPr>
        <p:grpSpPr>
          <a:xfrm>
            <a:off x="1251920" y="3452543"/>
            <a:ext cx="694832" cy="494692"/>
            <a:chOff x="3336290" y="764021"/>
            <a:chExt cx="810300" cy="576900"/>
          </a:xfrm>
        </p:grpSpPr>
        <p:sp>
          <p:nvSpPr>
            <p:cNvPr id="508" name="Google Shape;508;p30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3414726" y="1013671"/>
              <a:ext cx="653730" cy="281110"/>
            </a:xfrm>
            <a:custGeom>
              <a:rect b="b" l="l" r="r" t="t"/>
              <a:pathLst>
                <a:path extrusionOk="0" h="14176" w="28015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3848871" y="832785"/>
              <a:ext cx="144823" cy="144867"/>
            </a:xfrm>
            <a:custGeom>
              <a:rect b="b" l="l" r="r" t="t"/>
              <a:pathLst>
                <a:path extrusionOk="0" h="4417" w="4416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30"/>
          <p:cNvGrpSpPr/>
          <p:nvPr/>
        </p:nvGrpSpPr>
        <p:grpSpPr>
          <a:xfrm>
            <a:off x="2895002" y="3452544"/>
            <a:ext cx="767672" cy="251306"/>
            <a:chOff x="6394925" y="2541508"/>
            <a:chExt cx="736800" cy="241200"/>
          </a:xfrm>
        </p:grpSpPr>
        <p:sp>
          <p:nvSpPr>
            <p:cNvPr id="512" name="Google Shape;512;p30"/>
            <p:cNvSpPr/>
            <p:nvPr/>
          </p:nvSpPr>
          <p:spPr>
            <a:xfrm rot="-5400000">
              <a:off x="6642725" y="2293708"/>
              <a:ext cx="241200" cy="736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 rot="-5400000">
              <a:off x="6465199" y="2584700"/>
              <a:ext cx="152700" cy="154800"/>
            </a:xfrm>
            <a:prstGeom prst="roundRect">
              <a:avLst>
                <a:gd fmla="val 7267" name="adj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 rot="-5400000">
              <a:off x="6686966" y="2584700"/>
              <a:ext cx="152700" cy="154800"/>
            </a:xfrm>
            <a:prstGeom prst="roundRect">
              <a:avLst>
                <a:gd fmla="val 7267" name="adj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 rot="-5400000">
              <a:off x="6908732" y="2584700"/>
              <a:ext cx="152700" cy="154800"/>
            </a:xfrm>
            <a:prstGeom prst="roundRect">
              <a:avLst>
                <a:gd fmla="val 7267" name="adj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30"/>
          <p:cNvSpPr/>
          <p:nvPr/>
        </p:nvSpPr>
        <p:spPr>
          <a:xfrm>
            <a:off x="3333299" y="1699552"/>
            <a:ext cx="440861" cy="441047"/>
          </a:xfrm>
          <a:custGeom>
            <a:rect b="b" l="l" r="r" t="t"/>
            <a:pathLst>
              <a:path extrusionOk="0" h="14209" w="14203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0"/>
          <p:cNvSpPr/>
          <p:nvPr/>
        </p:nvSpPr>
        <p:spPr>
          <a:xfrm>
            <a:off x="3435392" y="1812376"/>
            <a:ext cx="236675" cy="215400"/>
          </a:xfrm>
          <a:custGeom>
            <a:rect b="b" l="l" r="r" t="t"/>
            <a:pathLst>
              <a:path extrusionOk="0" h="8616" w="9467">
                <a:moveTo>
                  <a:pt x="4733" y="1"/>
                </a:moveTo>
                <a:cubicBezTo>
                  <a:pt x="4606" y="1"/>
                  <a:pt x="4480" y="48"/>
                  <a:pt x="4383" y="142"/>
                </a:cubicBezTo>
                <a:lnTo>
                  <a:pt x="210" y="4131"/>
                </a:lnTo>
                <a:cubicBezTo>
                  <a:pt x="10" y="4325"/>
                  <a:pt x="0" y="4648"/>
                  <a:pt x="194" y="4847"/>
                </a:cubicBezTo>
                <a:cubicBezTo>
                  <a:pt x="295" y="4952"/>
                  <a:pt x="429" y="5005"/>
                  <a:pt x="564" y="5005"/>
                </a:cubicBezTo>
                <a:cubicBezTo>
                  <a:pt x="690" y="5005"/>
                  <a:pt x="817" y="4959"/>
                  <a:pt x="916" y="4867"/>
                </a:cubicBezTo>
                <a:lnTo>
                  <a:pt x="4730" y="1211"/>
                </a:lnTo>
                <a:lnTo>
                  <a:pt x="8551" y="4867"/>
                </a:lnTo>
                <a:cubicBezTo>
                  <a:pt x="8648" y="4959"/>
                  <a:pt x="8776" y="5005"/>
                  <a:pt x="8903" y="5005"/>
                </a:cubicBezTo>
                <a:cubicBezTo>
                  <a:pt x="9037" y="5005"/>
                  <a:pt x="9170" y="4955"/>
                  <a:pt x="9271" y="4847"/>
                </a:cubicBezTo>
                <a:cubicBezTo>
                  <a:pt x="9467" y="4648"/>
                  <a:pt x="9456" y="4325"/>
                  <a:pt x="9257" y="4131"/>
                </a:cubicBezTo>
                <a:lnTo>
                  <a:pt x="5084" y="142"/>
                </a:lnTo>
                <a:cubicBezTo>
                  <a:pt x="4986" y="48"/>
                  <a:pt x="4860" y="1"/>
                  <a:pt x="4733" y="1"/>
                </a:cubicBezTo>
                <a:close/>
                <a:moveTo>
                  <a:pt x="4730" y="2203"/>
                </a:moveTo>
                <a:lnTo>
                  <a:pt x="1355" y="5434"/>
                </a:lnTo>
                <a:lnTo>
                  <a:pt x="1355" y="8616"/>
                </a:lnTo>
                <a:lnTo>
                  <a:pt x="3928" y="8616"/>
                </a:lnTo>
                <a:lnTo>
                  <a:pt x="3928" y="6529"/>
                </a:lnTo>
                <a:lnTo>
                  <a:pt x="5539" y="6529"/>
                </a:lnTo>
                <a:lnTo>
                  <a:pt x="5539" y="8616"/>
                </a:lnTo>
                <a:lnTo>
                  <a:pt x="8106" y="8616"/>
                </a:lnTo>
                <a:lnTo>
                  <a:pt x="8106" y="5434"/>
                </a:lnTo>
                <a:lnTo>
                  <a:pt x="4730" y="2203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0"/>
          <p:cNvSpPr/>
          <p:nvPr/>
        </p:nvSpPr>
        <p:spPr>
          <a:xfrm>
            <a:off x="3118883" y="1853125"/>
            <a:ext cx="133828" cy="133884"/>
          </a:xfrm>
          <a:custGeom>
            <a:rect b="b" l="l" r="r" t="t"/>
            <a:pathLst>
              <a:path extrusionOk="0" h="14209" w="14203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0"/>
          <p:cNvSpPr/>
          <p:nvPr/>
        </p:nvSpPr>
        <p:spPr>
          <a:xfrm>
            <a:off x="2904474" y="1853125"/>
            <a:ext cx="133828" cy="133884"/>
          </a:xfrm>
          <a:custGeom>
            <a:rect b="b" l="l" r="r" t="t"/>
            <a:pathLst>
              <a:path extrusionOk="0" h="14209" w="14203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0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0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0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1"/>
          <p:cNvSpPr txBox="1"/>
          <p:nvPr>
            <p:ph idx="1" type="subTitle"/>
          </p:nvPr>
        </p:nvSpPr>
        <p:spPr>
          <a:xfrm>
            <a:off x="796200" y="109800"/>
            <a:ext cx="1150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01 - INTRODUCTION 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29" name="Google Shape;52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30" name="Google Shape;53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33" name="Google Shape;533;p3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34" name="Google Shape;534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5" name="Google Shape;535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36" name="Google Shape;536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7" name="Google Shape;537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38" name="Google Shape;538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9" name="Google Shape;539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40" name="Google Shape;540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41" name="Google Shape;541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3" name="Google Shape;543;p31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4" name="Google Shape;544;p31"/>
          <p:cNvSpPr txBox="1"/>
          <p:nvPr>
            <p:ph type="title"/>
          </p:nvPr>
        </p:nvSpPr>
        <p:spPr>
          <a:xfrm>
            <a:off x="1049350" y="964850"/>
            <a:ext cx="6866700" cy="7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Fira Code"/>
                <a:ea typeface="Fira Code"/>
                <a:cs typeface="Fira Code"/>
                <a:sym typeface="Fira Code"/>
              </a:rPr>
              <a:t>Due to the categories, we can divide text classification into smaller subtasks.</a:t>
            </a:r>
            <a:endParaRPr b="0" sz="180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5" name="Google Shape;545;p31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1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1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49" name="Google Shape;549;p31"/>
          <p:cNvGraphicFramePr/>
          <p:nvPr/>
        </p:nvGraphicFramePr>
        <p:xfrm>
          <a:off x="1049350" y="209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{0C4A40DA-644E-4972-8C69-B5AE4707CC49}</a:tableStyleId>
              </a:tblPr>
              <a:tblGrid>
                <a:gridCol w="2508650"/>
                <a:gridCol w="4585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Sub-t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ask</a:t>
                      </a:r>
                      <a:endParaRPr b="1"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Categories</a:t>
                      </a:r>
                      <a:endParaRPr b="1"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Spam detection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[‘Spam’, ‘Not Spam’]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Intent detection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[‘Has intent’, ‘No intent’]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Sentiment analysis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[‘Like’, ‘Dislike’, ‘Neutral’]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Topic labeling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[‘Sports’, ‘Business’, ‘Travel’, ‘Culture’, ‘Tech’,...]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32"/>
          <p:cNvGrpSpPr/>
          <p:nvPr/>
        </p:nvGrpSpPr>
        <p:grpSpPr>
          <a:xfrm>
            <a:off x="966240" y="1638993"/>
            <a:ext cx="737100" cy="737100"/>
            <a:chOff x="991075" y="1881675"/>
            <a:chExt cx="737100" cy="737100"/>
          </a:xfrm>
        </p:grpSpPr>
        <p:sp>
          <p:nvSpPr>
            <p:cNvPr id="555" name="Google Shape;555;p3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32"/>
          <p:cNvGrpSpPr/>
          <p:nvPr/>
        </p:nvGrpSpPr>
        <p:grpSpPr>
          <a:xfrm>
            <a:off x="3547346" y="1638993"/>
            <a:ext cx="737100" cy="737100"/>
            <a:chOff x="991075" y="1881675"/>
            <a:chExt cx="737100" cy="737100"/>
          </a:xfrm>
        </p:grpSpPr>
        <p:sp>
          <p:nvSpPr>
            <p:cNvPr id="558" name="Google Shape;558;p3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32"/>
          <p:cNvGrpSpPr/>
          <p:nvPr/>
        </p:nvGrpSpPr>
        <p:grpSpPr>
          <a:xfrm>
            <a:off x="6149176" y="1639018"/>
            <a:ext cx="737100" cy="737100"/>
            <a:chOff x="991075" y="1881675"/>
            <a:chExt cx="737100" cy="737100"/>
          </a:xfrm>
        </p:grpSpPr>
        <p:sp>
          <p:nvSpPr>
            <p:cNvPr id="561" name="Google Shape;561;p3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32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01 - INTRODUCTION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64" name="Google Shape;564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65" name="Google Shape;565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8" name="Google Shape;568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69" name="Google Shape;569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0" name="Google Shape;570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71" name="Google Shape;571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2" name="Google Shape;572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73" name="Google Shape;573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74" name="Google Shape;574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75" name="Google Shape;575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76" name="Google Shape;576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8" name="Google Shape;578;p32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9" name="Google Shape;579;p32"/>
          <p:cNvSpPr txBox="1"/>
          <p:nvPr>
            <p:ph idx="6" type="title"/>
          </p:nvPr>
        </p:nvSpPr>
        <p:spPr>
          <a:xfrm>
            <a:off x="720000" y="540000"/>
            <a:ext cx="581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CLASSIFICATION APPROACHES</a:t>
            </a:r>
            <a:endParaRPr/>
          </a:p>
        </p:txBody>
      </p:sp>
      <p:sp>
        <p:nvSpPr>
          <p:cNvPr id="580" name="Google Shape;580;p32"/>
          <p:cNvSpPr txBox="1"/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RULE-BASED</a:t>
            </a:r>
            <a:endParaRPr/>
          </a:p>
        </p:txBody>
      </p:sp>
      <p:sp>
        <p:nvSpPr>
          <p:cNvPr id="581" name="Google Shape;581;p32"/>
          <p:cNvSpPr txBox="1"/>
          <p:nvPr>
            <p:ph idx="1" type="subTitle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set of handcrafted linguistic rules.</a:t>
            </a:r>
            <a:endParaRPr/>
          </a:p>
        </p:txBody>
      </p:sp>
      <p:sp>
        <p:nvSpPr>
          <p:cNvPr id="582" name="Google Shape;582;p32"/>
          <p:cNvSpPr txBox="1"/>
          <p:nvPr>
            <p:ph idx="2" type="title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ML-BASED</a:t>
            </a:r>
            <a:endParaRPr/>
          </a:p>
        </p:txBody>
      </p:sp>
      <p:sp>
        <p:nvSpPr>
          <p:cNvPr id="583" name="Google Shape;583;p32"/>
          <p:cNvSpPr txBox="1"/>
          <p:nvPr>
            <p:ph idx="3" type="subTitle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the machine learns to make classifications based on labeled samples.</a:t>
            </a:r>
            <a:endParaRPr/>
          </a:p>
        </p:txBody>
      </p:sp>
      <p:sp>
        <p:nvSpPr>
          <p:cNvPr id="584" name="Google Shape;584;p32"/>
          <p:cNvSpPr txBox="1"/>
          <p:nvPr>
            <p:ph idx="4" type="title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</a:t>
            </a:r>
            <a:endParaRPr/>
          </a:p>
        </p:txBody>
      </p:sp>
      <p:sp>
        <p:nvSpPr>
          <p:cNvPr id="585" name="Google Shape;585;p32"/>
          <p:cNvSpPr txBox="1"/>
          <p:nvPr>
            <p:ph idx="5" type="subTitle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 ML-based with rule-based to improve the results</a:t>
            </a:r>
            <a:endParaRPr/>
          </a:p>
        </p:txBody>
      </p:sp>
      <p:grpSp>
        <p:nvGrpSpPr>
          <p:cNvPr id="586" name="Google Shape;586;p32"/>
          <p:cNvGrpSpPr/>
          <p:nvPr/>
        </p:nvGrpSpPr>
        <p:grpSpPr>
          <a:xfrm>
            <a:off x="6313226" y="1832215"/>
            <a:ext cx="408999" cy="350681"/>
            <a:chOff x="3159447" y="1439568"/>
            <a:chExt cx="385957" cy="330924"/>
          </a:xfrm>
        </p:grpSpPr>
        <p:sp>
          <p:nvSpPr>
            <p:cNvPr id="587" name="Google Shape;587;p32"/>
            <p:cNvSpPr/>
            <p:nvPr/>
          </p:nvSpPr>
          <p:spPr>
            <a:xfrm>
              <a:off x="3336474" y="1439568"/>
              <a:ext cx="208930" cy="221453"/>
            </a:xfrm>
            <a:custGeom>
              <a:rect b="b" l="l" r="r" t="t"/>
              <a:pathLst>
                <a:path extrusionOk="0" h="8205" w="7741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3159447" y="1439568"/>
              <a:ext cx="192682" cy="221453"/>
            </a:xfrm>
            <a:custGeom>
              <a:rect b="b" l="l" r="r" t="t"/>
              <a:pathLst>
                <a:path extrusionOk="0" h="8205" w="7139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3336474" y="1694785"/>
              <a:ext cx="78190" cy="62563"/>
            </a:xfrm>
            <a:custGeom>
              <a:rect b="b" l="l" r="r" t="t"/>
              <a:pathLst>
                <a:path extrusionOk="0" h="2318" w="2897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3289538" y="1694785"/>
              <a:ext cx="62590" cy="62563"/>
            </a:xfrm>
            <a:custGeom>
              <a:rect b="b" l="l" r="r" t="t"/>
              <a:pathLst>
                <a:path extrusionOk="0" h="2318" w="2319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3344598" y="1746687"/>
              <a:ext cx="106988" cy="23805"/>
            </a:xfrm>
            <a:custGeom>
              <a:rect b="b" l="l" r="r" t="t"/>
              <a:pathLst>
                <a:path extrusionOk="0" h="882" w="3964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3253264" y="1746687"/>
              <a:ext cx="98864" cy="23805"/>
            </a:xfrm>
            <a:custGeom>
              <a:rect b="b" l="l" r="r" t="t"/>
              <a:pathLst>
                <a:path extrusionOk="0" h="882" w="3663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3336474" y="1647850"/>
              <a:ext cx="208930" cy="62590"/>
            </a:xfrm>
            <a:custGeom>
              <a:rect b="b" l="l" r="r" t="t"/>
              <a:pathLst>
                <a:path extrusionOk="0" h="2319" w="7741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3159447" y="1647850"/>
              <a:ext cx="192682" cy="62590"/>
            </a:xfrm>
            <a:custGeom>
              <a:rect b="b" l="l" r="r" t="t"/>
              <a:pathLst>
                <a:path extrusionOk="0" h="2319" w="7139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3365245" y="1533385"/>
              <a:ext cx="143263" cy="23184"/>
            </a:xfrm>
            <a:custGeom>
              <a:rect b="b" l="l" r="r" t="t"/>
              <a:pathLst>
                <a:path extrusionOk="0" h="859" w="5308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3195721" y="1533385"/>
              <a:ext cx="143263" cy="23184"/>
            </a:xfrm>
            <a:custGeom>
              <a:rect b="b" l="l" r="r" t="t"/>
              <a:pathLst>
                <a:path extrusionOk="0" h="859" w="5308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3195721" y="1486476"/>
              <a:ext cx="46936" cy="23184"/>
            </a:xfrm>
            <a:custGeom>
              <a:rect b="b" l="l" r="r" t="t"/>
              <a:pathLst>
                <a:path extrusionOk="0" h="859" w="1739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3461573" y="1486476"/>
              <a:ext cx="46936" cy="23184"/>
            </a:xfrm>
            <a:custGeom>
              <a:rect b="b" l="l" r="r" t="t"/>
              <a:pathLst>
                <a:path extrusionOk="0" h="859" w="1739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3195721" y="1582804"/>
              <a:ext cx="46936" cy="20674"/>
            </a:xfrm>
            <a:custGeom>
              <a:rect b="b" l="l" r="r" t="t"/>
              <a:pathLst>
                <a:path extrusionOk="0" h="766" w="1739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3461573" y="1582804"/>
              <a:ext cx="46936" cy="20674"/>
            </a:xfrm>
            <a:custGeom>
              <a:rect b="b" l="l" r="r" t="t"/>
              <a:pathLst>
                <a:path extrusionOk="0" h="766" w="1739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3344598" y="1486476"/>
              <a:ext cx="91334" cy="23184"/>
            </a:xfrm>
            <a:custGeom>
              <a:rect b="b" l="l" r="r" t="t"/>
              <a:pathLst>
                <a:path extrusionOk="0" h="859" w="3384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3344598" y="1582804"/>
              <a:ext cx="91334" cy="20674"/>
            </a:xfrm>
            <a:custGeom>
              <a:rect b="b" l="l" r="r" t="t"/>
              <a:pathLst>
                <a:path extrusionOk="0" h="766" w="3384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3268918" y="1486476"/>
              <a:ext cx="83210" cy="23184"/>
            </a:xfrm>
            <a:custGeom>
              <a:rect b="b" l="l" r="r" t="t"/>
              <a:pathLst>
                <a:path extrusionOk="0" h="859" w="3083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3268918" y="1582804"/>
              <a:ext cx="83210" cy="20674"/>
            </a:xfrm>
            <a:custGeom>
              <a:rect b="b" l="l" r="r" t="t"/>
              <a:pathLst>
                <a:path extrusionOk="0" h="766" w="3083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32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2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2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10" name="Google Shape;610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32"/>
          <p:cNvGrpSpPr/>
          <p:nvPr/>
        </p:nvGrpSpPr>
        <p:grpSpPr>
          <a:xfrm>
            <a:off x="3738351" y="1831177"/>
            <a:ext cx="355096" cy="352789"/>
            <a:chOff x="2213404" y="2545811"/>
            <a:chExt cx="409003" cy="406345"/>
          </a:xfrm>
        </p:grpSpPr>
        <p:sp>
          <p:nvSpPr>
            <p:cNvPr id="614" name="Google Shape;614;p32"/>
            <p:cNvSpPr/>
            <p:nvPr/>
          </p:nvSpPr>
          <p:spPr>
            <a:xfrm>
              <a:off x="2401001" y="2642570"/>
              <a:ext cx="124650" cy="259882"/>
            </a:xfrm>
            <a:custGeom>
              <a:rect b="b" l="l" r="r" t="t"/>
              <a:pathLst>
                <a:path extrusionOk="0" h="9086" w="4358">
                  <a:moveTo>
                    <a:pt x="580" y="1"/>
                  </a:moveTo>
                  <a:lnTo>
                    <a:pt x="0" y="9085"/>
                  </a:lnTo>
                  <a:lnTo>
                    <a:pt x="2805" y="8506"/>
                  </a:lnTo>
                  <a:lnTo>
                    <a:pt x="2805" y="7927"/>
                  </a:lnTo>
                  <a:cubicBezTo>
                    <a:pt x="2805" y="7347"/>
                    <a:pt x="2990" y="6768"/>
                    <a:pt x="3384" y="6281"/>
                  </a:cubicBezTo>
                  <a:cubicBezTo>
                    <a:pt x="4056" y="5609"/>
                    <a:pt x="4357" y="4729"/>
                    <a:pt x="4357" y="3755"/>
                  </a:cubicBezTo>
                  <a:cubicBezTo>
                    <a:pt x="4357" y="2805"/>
                    <a:pt x="3963" y="1832"/>
                    <a:pt x="3291" y="1067"/>
                  </a:cubicBezTo>
                  <a:cubicBezTo>
                    <a:pt x="2526" y="395"/>
                    <a:pt x="1553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2310191" y="2642570"/>
              <a:ext cx="107402" cy="259882"/>
            </a:xfrm>
            <a:custGeom>
              <a:rect b="b" l="l" r="r" t="t"/>
              <a:pathLst>
                <a:path extrusionOk="0" h="9086" w="3755">
                  <a:moveTo>
                    <a:pt x="3755" y="1"/>
                  </a:moveTo>
                  <a:cubicBezTo>
                    <a:pt x="1646" y="1"/>
                    <a:pt x="0" y="1739"/>
                    <a:pt x="0" y="3755"/>
                  </a:cubicBezTo>
                  <a:cubicBezTo>
                    <a:pt x="0" y="4729"/>
                    <a:pt x="278" y="5609"/>
                    <a:pt x="951" y="6281"/>
                  </a:cubicBezTo>
                  <a:cubicBezTo>
                    <a:pt x="1345" y="6768"/>
                    <a:pt x="1530" y="7347"/>
                    <a:pt x="1530" y="7927"/>
                  </a:cubicBezTo>
                  <a:lnTo>
                    <a:pt x="1530" y="8506"/>
                  </a:lnTo>
                  <a:lnTo>
                    <a:pt x="3755" y="9085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2406950" y="2545811"/>
              <a:ext cx="21910" cy="63669"/>
            </a:xfrm>
            <a:custGeom>
              <a:rect b="b" l="l" r="r" t="t"/>
              <a:pathLst>
                <a:path extrusionOk="0" h="2226" w="766">
                  <a:moveTo>
                    <a:pt x="1" y="0"/>
                  </a:moveTo>
                  <a:lnTo>
                    <a:pt x="1" y="2225"/>
                  </a:lnTo>
                  <a:lnTo>
                    <a:pt x="766" y="2225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2304213" y="2567691"/>
              <a:ext cx="53058" cy="66301"/>
            </a:xfrm>
            <a:custGeom>
              <a:rect b="b" l="l" r="r" t="t"/>
              <a:pathLst>
                <a:path extrusionOk="0" h="2318" w="1855">
                  <a:moveTo>
                    <a:pt x="789" y="0"/>
                  </a:moveTo>
                  <a:lnTo>
                    <a:pt x="1" y="394"/>
                  </a:lnTo>
                  <a:lnTo>
                    <a:pt x="1160" y="2318"/>
                  </a:lnTo>
                  <a:lnTo>
                    <a:pt x="1855" y="194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2235284" y="2639939"/>
              <a:ext cx="66329" cy="52371"/>
            </a:xfrm>
            <a:custGeom>
              <a:rect b="b" l="l" r="r" t="t"/>
              <a:pathLst>
                <a:path extrusionOk="0" h="1831" w="2319">
                  <a:moveTo>
                    <a:pt x="395" y="0"/>
                  </a:moveTo>
                  <a:lnTo>
                    <a:pt x="1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2213404" y="2739358"/>
              <a:ext cx="63669" cy="21910"/>
            </a:xfrm>
            <a:custGeom>
              <a:rect b="b" l="l" r="r" t="t"/>
              <a:pathLst>
                <a:path extrusionOk="0" h="766" w="2226">
                  <a:moveTo>
                    <a:pt x="1" y="0"/>
                  </a:moveTo>
                  <a:lnTo>
                    <a:pt x="1" y="765"/>
                  </a:lnTo>
                  <a:lnTo>
                    <a:pt x="2226" y="765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2235284" y="2810948"/>
              <a:ext cx="66329" cy="52400"/>
            </a:xfrm>
            <a:custGeom>
              <a:rect b="b" l="l" r="r" t="t"/>
              <a:pathLst>
                <a:path extrusionOk="0" h="1832" w="2319">
                  <a:moveTo>
                    <a:pt x="1947" y="0"/>
                  </a:moveTo>
                  <a:lnTo>
                    <a:pt x="1" y="1066"/>
                  </a:lnTo>
                  <a:lnTo>
                    <a:pt x="395" y="1831"/>
                  </a:lnTo>
                  <a:lnTo>
                    <a:pt x="2318" y="672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2533568" y="2810948"/>
              <a:ext cx="66301" cy="52400"/>
            </a:xfrm>
            <a:custGeom>
              <a:rect b="b" l="l" r="r" t="t"/>
              <a:pathLst>
                <a:path extrusionOk="0" h="1832" w="2318">
                  <a:moveTo>
                    <a:pt x="394" y="0"/>
                  </a:moveTo>
                  <a:lnTo>
                    <a:pt x="0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2558766" y="2739358"/>
              <a:ext cx="63641" cy="21910"/>
            </a:xfrm>
            <a:custGeom>
              <a:rect b="b" l="l" r="r" t="t"/>
              <a:pathLst>
                <a:path extrusionOk="0" h="766" w="2225">
                  <a:moveTo>
                    <a:pt x="0" y="0"/>
                  </a:moveTo>
                  <a:lnTo>
                    <a:pt x="0" y="765"/>
                  </a:lnTo>
                  <a:lnTo>
                    <a:pt x="2225" y="76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2533568" y="2637279"/>
              <a:ext cx="66301" cy="52400"/>
            </a:xfrm>
            <a:custGeom>
              <a:rect b="b" l="l" r="r" t="t"/>
              <a:pathLst>
                <a:path extrusionOk="0" h="1832" w="2318">
                  <a:moveTo>
                    <a:pt x="1947" y="0"/>
                  </a:moveTo>
                  <a:lnTo>
                    <a:pt x="0" y="1159"/>
                  </a:lnTo>
                  <a:lnTo>
                    <a:pt x="394" y="1831"/>
                  </a:lnTo>
                  <a:lnTo>
                    <a:pt x="2318" y="765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2478539" y="2567691"/>
              <a:ext cx="52400" cy="66301"/>
            </a:xfrm>
            <a:custGeom>
              <a:rect b="b" l="l" r="r" t="t"/>
              <a:pathLst>
                <a:path extrusionOk="0" h="2318" w="1832">
                  <a:moveTo>
                    <a:pt x="1067" y="0"/>
                  </a:moveTo>
                  <a:lnTo>
                    <a:pt x="1" y="1947"/>
                  </a:lnTo>
                  <a:lnTo>
                    <a:pt x="673" y="2318"/>
                  </a:lnTo>
                  <a:lnTo>
                    <a:pt x="1832" y="39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2381780" y="2714160"/>
              <a:ext cx="71621" cy="188290"/>
            </a:xfrm>
            <a:custGeom>
              <a:rect b="b" l="l" r="r" t="t"/>
              <a:pathLst>
                <a:path extrusionOk="0" h="6583" w="2504">
                  <a:moveTo>
                    <a:pt x="1252" y="881"/>
                  </a:moveTo>
                  <a:cubicBezTo>
                    <a:pt x="1460" y="881"/>
                    <a:pt x="1646" y="1067"/>
                    <a:pt x="1646" y="1252"/>
                  </a:cubicBezTo>
                  <a:cubicBezTo>
                    <a:pt x="1646" y="1553"/>
                    <a:pt x="1460" y="1646"/>
                    <a:pt x="1252" y="1646"/>
                  </a:cubicBezTo>
                  <a:cubicBezTo>
                    <a:pt x="1066" y="1646"/>
                    <a:pt x="881" y="1553"/>
                    <a:pt x="881" y="1252"/>
                  </a:cubicBezTo>
                  <a:cubicBezTo>
                    <a:pt x="881" y="1067"/>
                    <a:pt x="1066" y="881"/>
                    <a:pt x="1252" y="881"/>
                  </a:cubicBezTo>
                  <a:close/>
                  <a:moveTo>
                    <a:pt x="1252" y="1"/>
                  </a:moveTo>
                  <a:cubicBezTo>
                    <a:pt x="580" y="1"/>
                    <a:pt x="0" y="580"/>
                    <a:pt x="0" y="1252"/>
                  </a:cubicBezTo>
                  <a:cubicBezTo>
                    <a:pt x="0" y="1832"/>
                    <a:pt x="394" y="2318"/>
                    <a:pt x="881" y="2411"/>
                  </a:cubicBezTo>
                  <a:lnTo>
                    <a:pt x="881" y="6582"/>
                  </a:lnTo>
                  <a:lnTo>
                    <a:pt x="1646" y="6582"/>
                  </a:lnTo>
                  <a:lnTo>
                    <a:pt x="1646" y="2411"/>
                  </a:lnTo>
                  <a:cubicBezTo>
                    <a:pt x="2132" y="2318"/>
                    <a:pt x="2503" y="1832"/>
                    <a:pt x="2503" y="1252"/>
                  </a:cubicBezTo>
                  <a:cubicBezTo>
                    <a:pt x="2503" y="580"/>
                    <a:pt x="1924" y="1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2401001" y="2885856"/>
              <a:ext cx="80230" cy="66301"/>
            </a:xfrm>
            <a:custGeom>
              <a:rect b="b" l="l" r="r" t="t"/>
              <a:pathLst>
                <a:path extrusionOk="0" h="2318" w="2805">
                  <a:moveTo>
                    <a:pt x="580" y="0"/>
                  </a:moveTo>
                  <a:lnTo>
                    <a:pt x="0" y="1159"/>
                  </a:lnTo>
                  <a:lnTo>
                    <a:pt x="580" y="2318"/>
                  </a:lnTo>
                  <a:lnTo>
                    <a:pt x="2805" y="2318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2353923" y="2885856"/>
              <a:ext cx="63669" cy="66301"/>
            </a:xfrm>
            <a:custGeom>
              <a:rect b="b" l="l" r="r" t="t"/>
              <a:pathLst>
                <a:path extrusionOk="0" h="2318" w="2226">
                  <a:moveTo>
                    <a:pt x="1" y="0"/>
                  </a:moveTo>
                  <a:lnTo>
                    <a:pt x="1" y="2318"/>
                  </a:lnTo>
                  <a:lnTo>
                    <a:pt x="2226" y="2318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2"/>
          <p:cNvGrpSpPr/>
          <p:nvPr/>
        </p:nvGrpSpPr>
        <p:grpSpPr>
          <a:xfrm>
            <a:off x="1163482" y="1829989"/>
            <a:ext cx="355101" cy="355107"/>
            <a:chOff x="3075107" y="3758147"/>
            <a:chExt cx="409009" cy="409016"/>
          </a:xfrm>
        </p:grpSpPr>
        <p:sp>
          <p:nvSpPr>
            <p:cNvPr id="629" name="Google Shape;629;p32"/>
            <p:cNvSpPr/>
            <p:nvPr/>
          </p:nvSpPr>
          <p:spPr>
            <a:xfrm>
              <a:off x="3262704" y="3888056"/>
              <a:ext cx="91499" cy="146531"/>
            </a:xfrm>
            <a:custGeom>
              <a:rect b="b" l="l" r="r" t="t"/>
              <a:pathLst>
                <a:path extrusionOk="0" h="5123" w="3199">
                  <a:moveTo>
                    <a:pt x="579" y="1"/>
                  </a:moveTo>
                  <a:lnTo>
                    <a:pt x="0" y="2619"/>
                  </a:lnTo>
                  <a:lnTo>
                    <a:pt x="579" y="5122"/>
                  </a:lnTo>
                  <a:cubicBezTo>
                    <a:pt x="2040" y="5122"/>
                    <a:pt x="3198" y="4056"/>
                    <a:pt x="3198" y="2619"/>
                  </a:cubicBezTo>
                  <a:cubicBezTo>
                    <a:pt x="3198" y="1159"/>
                    <a:pt x="2040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3205015" y="3888056"/>
              <a:ext cx="74281" cy="146531"/>
            </a:xfrm>
            <a:custGeom>
              <a:rect b="b" l="l" r="r" t="t"/>
              <a:pathLst>
                <a:path extrusionOk="0" h="5123" w="2597">
                  <a:moveTo>
                    <a:pt x="2596" y="1"/>
                  </a:moveTo>
                  <a:cubicBezTo>
                    <a:pt x="1160" y="1"/>
                    <a:pt x="1" y="1159"/>
                    <a:pt x="1" y="2619"/>
                  </a:cubicBezTo>
                  <a:cubicBezTo>
                    <a:pt x="1" y="4056"/>
                    <a:pt x="1160" y="5122"/>
                    <a:pt x="2596" y="5122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3262704" y="3758147"/>
              <a:ext cx="221412" cy="409016"/>
            </a:xfrm>
            <a:custGeom>
              <a:rect b="b" l="l" r="r" t="t"/>
              <a:pathLst>
                <a:path extrusionOk="0" h="14300" w="7741">
                  <a:moveTo>
                    <a:pt x="579" y="0"/>
                  </a:moveTo>
                  <a:lnTo>
                    <a:pt x="0" y="2225"/>
                  </a:lnTo>
                  <a:lnTo>
                    <a:pt x="579" y="3778"/>
                  </a:lnTo>
                  <a:cubicBezTo>
                    <a:pt x="2410" y="3778"/>
                    <a:pt x="3963" y="5215"/>
                    <a:pt x="3963" y="7161"/>
                  </a:cubicBezTo>
                  <a:cubicBezTo>
                    <a:pt x="3963" y="8992"/>
                    <a:pt x="2410" y="10522"/>
                    <a:pt x="579" y="10522"/>
                  </a:cubicBezTo>
                  <a:lnTo>
                    <a:pt x="0" y="11982"/>
                  </a:lnTo>
                  <a:lnTo>
                    <a:pt x="579" y="14299"/>
                  </a:lnTo>
                  <a:lnTo>
                    <a:pt x="1738" y="14299"/>
                  </a:lnTo>
                  <a:lnTo>
                    <a:pt x="2132" y="12955"/>
                  </a:lnTo>
                  <a:cubicBezTo>
                    <a:pt x="2712" y="12839"/>
                    <a:pt x="3198" y="12654"/>
                    <a:pt x="3569" y="12376"/>
                  </a:cubicBezTo>
                  <a:lnTo>
                    <a:pt x="4728" y="13048"/>
                  </a:lnTo>
                  <a:lnTo>
                    <a:pt x="6466" y="11310"/>
                  </a:lnTo>
                  <a:lnTo>
                    <a:pt x="5794" y="10151"/>
                  </a:lnTo>
                  <a:cubicBezTo>
                    <a:pt x="6095" y="9664"/>
                    <a:pt x="6281" y="9178"/>
                    <a:pt x="6373" y="8691"/>
                  </a:cubicBezTo>
                  <a:lnTo>
                    <a:pt x="7741" y="8320"/>
                  </a:lnTo>
                  <a:lnTo>
                    <a:pt x="7741" y="6003"/>
                  </a:lnTo>
                  <a:lnTo>
                    <a:pt x="6373" y="5609"/>
                  </a:lnTo>
                  <a:cubicBezTo>
                    <a:pt x="6281" y="5029"/>
                    <a:pt x="6095" y="4543"/>
                    <a:pt x="5794" y="4149"/>
                  </a:cubicBezTo>
                  <a:lnTo>
                    <a:pt x="6466" y="2990"/>
                  </a:lnTo>
                  <a:lnTo>
                    <a:pt x="4728" y="1252"/>
                  </a:lnTo>
                  <a:lnTo>
                    <a:pt x="3569" y="1947"/>
                  </a:lnTo>
                  <a:cubicBezTo>
                    <a:pt x="3198" y="1646"/>
                    <a:pt x="2712" y="1460"/>
                    <a:pt x="2132" y="136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3075107" y="3758147"/>
              <a:ext cx="204193" cy="409016"/>
            </a:xfrm>
            <a:custGeom>
              <a:rect b="b" l="l" r="r" t="t"/>
              <a:pathLst>
                <a:path extrusionOk="0" h="14300" w="7139">
                  <a:moveTo>
                    <a:pt x="5980" y="0"/>
                  </a:moveTo>
                  <a:lnTo>
                    <a:pt x="5609" y="1368"/>
                  </a:lnTo>
                  <a:cubicBezTo>
                    <a:pt x="5030" y="1460"/>
                    <a:pt x="4636" y="1646"/>
                    <a:pt x="4149" y="1947"/>
                  </a:cubicBezTo>
                  <a:lnTo>
                    <a:pt x="2990" y="1252"/>
                  </a:lnTo>
                  <a:lnTo>
                    <a:pt x="1252" y="2990"/>
                  </a:lnTo>
                  <a:lnTo>
                    <a:pt x="1924" y="4149"/>
                  </a:lnTo>
                  <a:cubicBezTo>
                    <a:pt x="1646" y="4543"/>
                    <a:pt x="1437" y="5029"/>
                    <a:pt x="1345" y="5609"/>
                  </a:cubicBezTo>
                  <a:lnTo>
                    <a:pt x="1" y="6003"/>
                  </a:lnTo>
                  <a:lnTo>
                    <a:pt x="1" y="8320"/>
                  </a:lnTo>
                  <a:lnTo>
                    <a:pt x="1345" y="8691"/>
                  </a:lnTo>
                  <a:cubicBezTo>
                    <a:pt x="1437" y="9178"/>
                    <a:pt x="1646" y="9664"/>
                    <a:pt x="1924" y="10151"/>
                  </a:cubicBezTo>
                  <a:lnTo>
                    <a:pt x="1252" y="11310"/>
                  </a:lnTo>
                  <a:lnTo>
                    <a:pt x="2990" y="13048"/>
                  </a:lnTo>
                  <a:lnTo>
                    <a:pt x="4149" y="12376"/>
                  </a:lnTo>
                  <a:cubicBezTo>
                    <a:pt x="4636" y="12654"/>
                    <a:pt x="5030" y="12839"/>
                    <a:pt x="5609" y="12955"/>
                  </a:cubicBezTo>
                  <a:lnTo>
                    <a:pt x="5980" y="14299"/>
                  </a:lnTo>
                  <a:lnTo>
                    <a:pt x="7138" y="14299"/>
                  </a:lnTo>
                  <a:lnTo>
                    <a:pt x="7138" y="10522"/>
                  </a:lnTo>
                  <a:cubicBezTo>
                    <a:pt x="5308" y="10522"/>
                    <a:pt x="3755" y="8992"/>
                    <a:pt x="3755" y="7161"/>
                  </a:cubicBezTo>
                  <a:cubicBezTo>
                    <a:pt x="3755" y="5215"/>
                    <a:pt x="5308" y="3778"/>
                    <a:pt x="7138" y="3778"/>
                  </a:cubicBez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3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01 - INTRODUCTION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38" name="Google Shape;638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39" name="Google Shape;639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2" name="Google Shape;642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43" name="Google Shape;643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4" name="Google Shape;644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45" name="Google Shape;645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46" name="Google Shape;646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47" name="Google Shape;647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48" name="Google Shape;648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49" name="Google Shape;649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50" name="Google Shape;650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2" name="Google Shape;652;p33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3" name="Google Shape;653;p33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3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3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3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MY ASSIGNMENT APPLIED?</a:t>
            </a:r>
            <a:endParaRPr/>
          </a:p>
        </p:txBody>
      </p:sp>
      <p:graphicFrame>
        <p:nvGraphicFramePr>
          <p:cNvPr id="658" name="Google Shape;658;p33"/>
          <p:cNvGraphicFramePr/>
          <p:nvPr/>
        </p:nvGraphicFramePr>
        <p:xfrm>
          <a:off x="720000" y="165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{0C4A40DA-644E-4972-8C69-B5AE4707CC49}</a:tableStyleId>
              </a:tblPr>
              <a:tblGrid>
                <a:gridCol w="2568000"/>
                <a:gridCol w="2568000"/>
                <a:gridCol w="2568000"/>
              </a:tblGrid>
              <a:tr h="49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SUBTASK</a:t>
                      </a:r>
                      <a:endParaRPr b="1" sz="2000">
                        <a:solidFill>
                          <a:schemeClr val="lt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accent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APPROACH</a:t>
                      </a:r>
                      <a:endParaRPr b="1" sz="2000">
                        <a:solidFill>
                          <a:schemeClr val="accent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LANGUAGE</a:t>
                      </a:r>
                      <a:endParaRPr b="1" sz="2000">
                        <a:solidFill>
                          <a:schemeClr val="accent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03B5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Spam detection</a:t>
                      </a:r>
                      <a:endParaRPr b="1" sz="2200">
                        <a:solidFill>
                          <a:srgbClr val="203B56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03B5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Rule-based</a:t>
                      </a:r>
                      <a:endParaRPr sz="1500">
                        <a:solidFill>
                          <a:srgbClr val="203B5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Vietnamese</a:t>
                      </a:r>
                      <a:endParaRPr sz="150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03B5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Sentiment analysis</a:t>
                      </a:r>
                      <a:endParaRPr b="1" sz="2200">
                        <a:solidFill>
                          <a:srgbClr val="203B56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ML-based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03B5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English</a:t>
                      </a:r>
                      <a:endParaRPr sz="1500">
                        <a:solidFill>
                          <a:srgbClr val="203B5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Topic modeling</a:t>
                      </a:r>
                      <a:endParaRPr b="1" sz="2200">
                        <a:solidFill>
                          <a:schemeClr val="dk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03B5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Hybrid</a:t>
                      </a:r>
                      <a:endParaRPr sz="1500">
                        <a:solidFill>
                          <a:srgbClr val="203B5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03B5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Other</a:t>
                      </a:r>
                      <a:endParaRPr sz="1500">
                        <a:solidFill>
                          <a:srgbClr val="203B5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4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02 - ML PROCESS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64" name="Google Shape;664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65" name="Google Shape;665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8" name="Google Shape;668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69" name="Google Shape;669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0" name="Google Shape;670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71" name="Google Shape;671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2" name="Google Shape;672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73" name="Google Shape;673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74" name="Google Shape;674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75" name="Google Shape;675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76" name="Google Shape;676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8" name="Google Shape;678;p34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6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9" name="Google Shape;679;p34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4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4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4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84" name="Google Shape;684;p34"/>
          <p:cNvSpPr txBox="1"/>
          <p:nvPr/>
        </p:nvSpPr>
        <p:spPr>
          <a:xfrm>
            <a:off x="952150" y="1400225"/>
            <a:ext cx="715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From the paper: </a:t>
            </a:r>
            <a:r>
              <a:rPr b="1" lang="en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A Comparative Study on Vietnamese Text Classification Methods</a:t>
            </a:r>
            <a:endParaRPr b="1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Link: </a:t>
            </a:r>
            <a:r>
              <a:rPr lang="en" u="sng">
                <a:solidFill>
                  <a:schemeClr val="hlink"/>
                </a:solidFill>
                <a:latin typeface="Fira Code"/>
                <a:ea typeface="Fira Code"/>
                <a:cs typeface="Fira Code"/>
                <a:sym typeface="Fira Code"/>
                <a:hlinkClick r:id="rId6"/>
              </a:rPr>
              <a:t>https://github.com/duyvuleo/VNTC</a:t>
            </a:r>
            <a:endParaRPr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685" name="Google Shape;685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2300" y="2809275"/>
            <a:ext cx="2355075" cy="10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34"/>
          <p:cNvSpPr txBox="1"/>
          <p:nvPr/>
        </p:nvSpPr>
        <p:spPr>
          <a:xfrm>
            <a:off x="1007038" y="4079350"/>
            <a:ext cx="24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2 types of labeling</a:t>
            </a:r>
            <a:endParaRPr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687" name="Google Shape;687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00025" y="1829650"/>
            <a:ext cx="1661375" cy="2775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8" name="Google Shape;688;p34"/>
          <p:cNvCxnSpPr>
            <a:endCxn id="687" idx="1"/>
          </p:cNvCxnSpPr>
          <p:nvPr/>
        </p:nvCxnSpPr>
        <p:spPr>
          <a:xfrm>
            <a:off x="3257825" y="3080587"/>
            <a:ext cx="2242200" cy="136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5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02 - ML PROCESS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94" name="Google Shape;694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95" name="Google Shape;695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98" name="Google Shape;698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99" name="Google Shape;699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0" name="Google Shape;700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01" name="Google Shape;701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2" name="Google Shape;702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03" name="Google Shape;703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4" name="Google Shape;704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05" name="Google Shape;705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06" name="Google Shape;706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8" name="Google Shape;708;p35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7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9" name="Google Shape;709;p35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5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5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5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5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714" name="Google Shape;71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6950" y="1222925"/>
            <a:ext cx="2139275" cy="3397826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35"/>
          <p:cNvSpPr txBox="1"/>
          <p:nvPr/>
        </p:nvSpPr>
        <p:spPr>
          <a:xfrm>
            <a:off x="3593925" y="2314375"/>
            <a:ext cx="4854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STATISTICS</a:t>
            </a:r>
            <a:endParaRPr b="1" sz="21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Code"/>
              <a:buChar char="-"/>
            </a:pPr>
            <a:r>
              <a:rPr lang="en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Training set: </a:t>
            </a:r>
            <a:r>
              <a:rPr b="1" lang="en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33579 samples</a:t>
            </a:r>
            <a:endParaRPr b="1"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Code"/>
              <a:buChar char="-"/>
            </a:pPr>
            <a:r>
              <a:rPr lang="en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Test set: </a:t>
            </a:r>
            <a:r>
              <a:rPr b="1" lang="en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50373 samples</a:t>
            </a:r>
            <a:endParaRPr b="1"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6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02 - ML PROCESS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21" name="Google Shape;721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22" name="Google Shape;722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25" name="Google Shape;725;p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6" name="Google Shape;726;p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7" name="Google Shape;727;p3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28" name="Google Shape;728;p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9" name="Google Shape;729;p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30" name="Google Shape;730;p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1" name="Google Shape;731;p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32" name="Google Shape;732;p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33" name="Google Shape;733;p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5" name="Google Shape;735;p36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8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6" name="Google Shape;736;p36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6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6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36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6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741" name="Google Shape;741;p36"/>
          <p:cNvSpPr txBox="1"/>
          <p:nvPr/>
        </p:nvSpPr>
        <p:spPr>
          <a:xfrm>
            <a:off x="984525" y="1265100"/>
            <a:ext cx="7203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Converting all the files (in .txt) to 2 .csv files.</a:t>
            </a:r>
            <a:endParaRPr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(Code shown in: csv_generation.ipynb)</a:t>
            </a:r>
            <a:endParaRPr i="1" sz="1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742" name="Google Shape;74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7650" y="2125500"/>
            <a:ext cx="898675" cy="10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9900" y="2125500"/>
            <a:ext cx="978211" cy="151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40789" y="3308600"/>
            <a:ext cx="852400" cy="1145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