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60" autoAdjust="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60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7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9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359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05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610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8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48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8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319808" y="2204864"/>
            <a:ext cx="9552384" cy="2448272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bg1">
                    <a:alpha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66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2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8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9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2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6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2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2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21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Filitto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www.makeindiegames.com.br/" TargetMode="External"/><Relationship Id="rId4" Type="http://schemas.openxmlformats.org/officeDocument/2006/relationships/hyperlink" Target="http://www.dfilitto.com.b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keindiegames.com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Shigeru_Miyamot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en.wikipedia.org/wiki/Jordan_Mechner" TargetMode="Externa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Shigeru_Miyamoto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CODtTcd5M1JavPCOr_Uyd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9487" y="1058334"/>
            <a:ext cx="7956351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1" dirty="0" err="1">
                <a:solidFill>
                  <a:schemeClr val="tx1"/>
                </a:solidFill>
                <a:latin typeface="+mj-lt"/>
                <a:cs typeface="+mj-cs"/>
              </a:rPr>
              <a:t>Pessoas</a:t>
            </a:r>
            <a:r>
              <a:rPr lang="en-US" sz="3300" b="1" dirty="0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+mj-lt"/>
                <a:cs typeface="+mj-cs"/>
              </a:rPr>
              <a:t>Envolvidas</a:t>
            </a:r>
            <a:r>
              <a:rPr lang="en-US" sz="3300" b="1" dirty="0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+mj-lt"/>
                <a:cs typeface="+mj-cs"/>
              </a:rPr>
              <a:t>na</a:t>
            </a:r>
            <a:r>
              <a:rPr lang="en-US" sz="3300" b="1" dirty="0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+mj-lt"/>
                <a:cs typeface="+mj-cs"/>
              </a:rPr>
              <a:t>Criação</a:t>
            </a:r>
            <a:r>
              <a:rPr lang="en-US" sz="3300" b="1" dirty="0">
                <a:solidFill>
                  <a:schemeClr val="tx1"/>
                </a:solidFill>
                <a:latin typeface="+mj-lt"/>
                <a:cs typeface="+mj-cs"/>
              </a:rPr>
              <a:t> de </a:t>
            </a:r>
            <a:r>
              <a:rPr lang="en-US" sz="3300" b="1" dirty="0" err="1">
                <a:solidFill>
                  <a:schemeClr val="tx1"/>
                </a:solidFill>
                <a:latin typeface="+mj-lt"/>
                <a:cs typeface="+mj-cs"/>
              </a:rPr>
              <a:t>Jogos</a:t>
            </a:r>
            <a:r>
              <a:rPr lang="en-US" sz="3300" b="1" dirty="0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en-US" sz="3300" b="1" dirty="0" err="1">
                <a:solidFill>
                  <a:schemeClr val="tx1"/>
                </a:solidFill>
                <a:latin typeface="+mj-lt"/>
                <a:cs typeface="+mj-cs"/>
              </a:rPr>
              <a:t>Digitais</a:t>
            </a:r>
            <a:endParaRPr lang="en-US" sz="3300" b="1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pic>
        <p:nvPicPr>
          <p:cNvPr id="6" name="Picture 5" descr="Gadgets em uma mesa">
            <a:extLst>
              <a:ext uri="{FF2B5EF4-FFF2-40B4-BE49-F238E27FC236}">
                <a16:creationId xmlns:a16="http://schemas.microsoft.com/office/drawing/2014/main" id="{D0FFA8CB-B687-DF17-0F5B-7F86D1537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0" r="39962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Subtítulo 2"/>
          <p:cNvSpPr txBox="1">
            <a:spLocks/>
          </p:cNvSpPr>
          <p:nvPr/>
        </p:nvSpPr>
        <p:spPr>
          <a:xfrm>
            <a:off x="3979487" y="2873638"/>
            <a:ext cx="6626072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Danilo Filitto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01/02/2017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hlinkClick r:id="rId3"/>
              </a:rPr>
              <a:t>danilo.dilitto@gmail.com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hlinkClick r:id="rId4"/>
              </a:rPr>
              <a:t>www.dfilitto.com.br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hlinkClick r:id="rId5"/>
              </a:rPr>
              <a:t>www.makeindiegames.com.br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325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8547" y="4536363"/>
            <a:ext cx="8534400" cy="1507067"/>
          </a:xfrm>
        </p:spPr>
        <p:txBody>
          <a:bodyPr/>
          <a:lstStyle/>
          <a:p>
            <a:r>
              <a:rPr lang="pt-BR" dirty="0"/>
              <a:t>Testador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83672" y="295937"/>
            <a:ext cx="7170233" cy="4351338"/>
          </a:xfrm>
        </p:spPr>
        <p:txBody>
          <a:bodyPr/>
          <a:lstStyle/>
          <a:p>
            <a:pPr algn="just"/>
            <a:r>
              <a:rPr lang="pt-BR" sz="2800" dirty="0"/>
              <a:t>O testador é a pessoa responsável por identificar os erros (“bugs”) no jogo e relatar os mesmos para a equipe de desenvolvimento. </a:t>
            </a:r>
          </a:p>
          <a:p>
            <a:pPr algn="just"/>
            <a:r>
              <a:rPr lang="pt-BR" sz="2800" dirty="0"/>
              <a:t>Para isso, o testador deve jogar o jogo diversas vezes a fim de identificar os erros presentes no mesmo.</a:t>
            </a:r>
          </a:p>
        </p:txBody>
      </p:sp>
      <p:pic>
        <p:nvPicPr>
          <p:cNvPr id="5122" name="Picture 2" descr="http://www.1pgames.com.br/wp-content/uploads/2014/02/meu-ps4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86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2.bp.blogspot.com/-xOs81wi6r2o/UIXfLMVDVGI/AAAAAAAABDw/s8GxSbyQrQE/s1600/testador+de+videoga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9000"/>
            <a:ext cx="35586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58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321515B3-D7DF-4C4F-A467-045381880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dirty="0"/>
              <a:t>Compositor</a:t>
            </a:r>
          </a:p>
        </p:txBody>
      </p:sp>
      <p:pic>
        <p:nvPicPr>
          <p:cNvPr id="6148" name="Picture 4" descr="http://cdns2.freepik.com/fotos-gratis/digite-man-compositor-lider-patrao-musica-orchestre_121-7333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09"/>
          <a:stretch/>
        </p:blipFill>
        <p:spPr bwMode="auto">
          <a:xfrm>
            <a:off x="831" y="10"/>
            <a:ext cx="3502025" cy="420623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2.bp.blogspot.com/-OQEYz21Qpm4/To85hGtSb8I/AAAAAAAAAJI/fYktGgOj-O0/s1600/montagem_dia_do_composito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3" r="2" b="2"/>
          <a:stretch/>
        </p:blipFill>
        <p:spPr bwMode="auto">
          <a:xfrm>
            <a:off x="-2343" y="4206240"/>
            <a:ext cx="3505199" cy="265176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r>
              <a:rPr lang="pt-BR" sz="2800" dirty="0"/>
              <a:t>O compositor é o responsável por criar as músicas utilizadas nos jogos utilizando desde softwares para mixar melodias já existentes como também criar músicas com o auxílio de orquestras.</a:t>
            </a:r>
          </a:p>
          <a:p>
            <a:endParaRPr lang="pt-BR" sz="2800" dirty="0"/>
          </a:p>
        </p:txBody>
      </p:sp>
      <p:grpSp>
        <p:nvGrpSpPr>
          <p:cNvPr id="6155" name="Group 6154">
            <a:extLst>
              <a:ext uri="{FF2B5EF4-FFF2-40B4-BE49-F238E27FC236}">
                <a16:creationId xmlns:a16="http://schemas.microsoft.com/office/drawing/2014/main" id="{1D0D9B5C-0C7A-4DB1-BD34-5F267130C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6156" name="Straight Connector 6155">
              <a:extLst>
                <a:ext uri="{FF2B5EF4-FFF2-40B4-BE49-F238E27FC236}">
                  <a16:creationId xmlns:a16="http://schemas.microsoft.com/office/drawing/2014/main" id="{B9667085-F7BD-4A03-92CF-22ED6F2B4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7" name="Straight Connector 6156">
              <a:extLst>
                <a:ext uri="{FF2B5EF4-FFF2-40B4-BE49-F238E27FC236}">
                  <a16:creationId xmlns:a16="http://schemas.microsoft.com/office/drawing/2014/main" id="{54411341-4997-4B9D-BB9B-4BF14574A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8" name="Straight Connector 6157">
              <a:extLst>
                <a:ext uri="{FF2B5EF4-FFF2-40B4-BE49-F238E27FC236}">
                  <a16:creationId xmlns:a16="http://schemas.microsoft.com/office/drawing/2014/main" id="{F868991E-A4D1-4796-86E1-C2DC1C97E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9" name="Straight Connector 6158">
              <a:extLst>
                <a:ext uri="{FF2B5EF4-FFF2-40B4-BE49-F238E27FC236}">
                  <a16:creationId xmlns:a16="http://schemas.microsoft.com/office/drawing/2014/main" id="{CC468045-48FC-43D1-9CAC-BB8A5598B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0" name="Straight Connector 6159">
              <a:extLst>
                <a:ext uri="{FF2B5EF4-FFF2-40B4-BE49-F238E27FC236}">
                  <a16:creationId xmlns:a16="http://schemas.microsoft.com/office/drawing/2014/main" id="{8E9FBD81-3F27-4C7D-8DEA-3E15112C5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720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dirty="0" err="1"/>
              <a:t>Sound</a:t>
            </a:r>
            <a:r>
              <a:rPr lang="pt-BR" dirty="0"/>
              <a:t> Designer</a:t>
            </a:r>
          </a:p>
        </p:txBody>
      </p:sp>
      <p:pic>
        <p:nvPicPr>
          <p:cNvPr id="7170" name="Picture 2" descr="http://www.amsvans.com/blog/wp-content/uploads/2012/11/jim-lebrecht-sound-designer-spina-bifid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3" r="26933" b="-1"/>
          <a:stretch/>
        </p:blipFill>
        <p:spPr bwMode="auto">
          <a:xfrm>
            <a:off x="831" y="10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6300" y="1018646"/>
            <a:ext cx="6626072" cy="3615267"/>
          </a:xfrm>
        </p:spPr>
        <p:txBody>
          <a:bodyPr>
            <a:noAutofit/>
          </a:bodyPr>
          <a:lstStyle/>
          <a:p>
            <a:r>
              <a:rPr lang="pt-BR" sz="2800" dirty="0"/>
              <a:t>O </a:t>
            </a:r>
            <a:r>
              <a:rPr lang="pt-BR" sz="2800" dirty="0" err="1"/>
              <a:t>sound</a:t>
            </a:r>
            <a:r>
              <a:rPr lang="pt-BR" sz="2800" dirty="0"/>
              <a:t> designer é o responsável por criar os efeitos sonoros presentes no jogo. </a:t>
            </a:r>
          </a:p>
          <a:p>
            <a:r>
              <a:rPr lang="pt-BR" sz="2800" dirty="0"/>
              <a:t>Exemplo: </a:t>
            </a:r>
          </a:p>
          <a:p>
            <a:pPr lvl="1"/>
            <a:r>
              <a:rPr lang="pt-BR" sz="2800" dirty="0"/>
              <a:t>o som executado após a coleta de itens em um cenário </a:t>
            </a:r>
          </a:p>
          <a:p>
            <a:pPr lvl="1"/>
            <a:r>
              <a:rPr lang="pt-BR" sz="2800" dirty="0"/>
              <a:t>o som emitido no momento em que o jogador acerta um golpe no inimigo.</a:t>
            </a:r>
          </a:p>
          <a:p>
            <a:endParaRPr lang="pt-BR" sz="2800" dirty="0"/>
          </a:p>
        </p:txBody>
      </p:sp>
      <p:grpSp>
        <p:nvGrpSpPr>
          <p:cNvPr id="7177" name="Group 7176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178" name="Straight Connector 7177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9" name="Straight Connector 7178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0" name="Straight Connector 7179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1" name="Straight Connector 7180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2" name="Straight Connector 7181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72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/>
              <a:t>Bibliografia</a:t>
            </a:r>
            <a:endParaRPr lang="pt-BR" dirty="0"/>
          </a:p>
        </p:txBody>
      </p:sp>
      <p:pic>
        <p:nvPicPr>
          <p:cNvPr id="5" name="Picture 4" descr="Close de linhas de quadra de basquete">
            <a:extLst>
              <a:ext uri="{FF2B5EF4-FFF2-40B4-BE49-F238E27FC236}">
                <a16:creationId xmlns:a16="http://schemas.microsoft.com/office/drawing/2014/main" id="{F7E639E5-FE96-C205-3C01-6C4A02040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44" r="30970" b="-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r>
              <a:rPr lang="pt-BR"/>
              <a:t>ROGERS, Scott; </a:t>
            </a:r>
            <a:r>
              <a:rPr lang="pt-BR" b="1"/>
              <a:t>LevelUp: </a:t>
            </a:r>
            <a:r>
              <a:rPr lang="pt-BR"/>
              <a:t>Um Guia para o Design de Grandes Jogos. São Paulo: Blucher, 2012. ISBN 978-85-212-0700-9.</a:t>
            </a:r>
          </a:p>
          <a:p>
            <a:r>
              <a:rPr lang="pt-BR"/>
              <a:t>SCHUYTEMA, Paul. </a:t>
            </a:r>
            <a:r>
              <a:rPr lang="pt-BR" b="1"/>
              <a:t>DESIGN DE GAMES UMA ABORDAGEM PRATICA</a:t>
            </a:r>
            <a:r>
              <a:rPr lang="pt-BR"/>
              <a:t>. CENGAGE, 2008. ISBN 8522106150.</a:t>
            </a:r>
          </a:p>
          <a:p>
            <a:r>
              <a:rPr lang="pt-BR">
                <a:hlinkClick r:id="rId3"/>
              </a:rPr>
              <a:t>www.makeindiegames.com</a:t>
            </a:r>
            <a:endParaRPr lang="pt-BR"/>
          </a:p>
          <a:p>
            <a:r>
              <a:rPr lang="pt-BR">
                <a:hlinkClick r:id="rId4"/>
              </a:rPr>
              <a:t>https://pt.wikipedia.org/wiki/Shigeru_Miyamoto</a:t>
            </a:r>
            <a:endParaRPr lang="pt-BR"/>
          </a:p>
          <a:p>
            <a:endParaRPr lang="pt-BR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137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D6F9AEB3-20BE-4906-8A66-9E27BEED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300"/>
              <a:t>Pessoas Envolvidas na Criação de Jogos Digitais</a:t>
            </a:r>
          </a:p>
        </p:txBody>
      </p:sp>
      <p:pic>
        <p:nvPicPr>
          <p:cNvPr id="1028" name="Picture 4" descr="http://3.bp.blogspot.com/-TPNVgyJ_OEc/UB700VRcoEI/AAAAAAAAFoI/KWuWAkm-gvc/s1600/Prince+of+Persia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r="4" b="4"/>
          <a:stretch/>
        </p:blipFill>
        <p:spPr bwMode="auto">
          <a:xfrm>
            <a:off x="4" y="10"/>
            <a:ext cx="3371397" cy="1719062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hepeoplesmovies.files.wordpress.com/2010/01/755012-1197316255_00_sup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4" r="-6" b="5444"/>
          <a:stretch/>
        </p:blipFill>
        <p:spPr bwMode="auto">
          <a:xfrm>
            <a:off x="4" y="1712976"/>
            <a:ext cx="3371397" cy="1719072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retromedia.ign.com/retro/image/article/877/877923/ign-presents-the-history-of-prince-of-persia-20080530042316507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15012"/>
          <a:stretch/>
        </p:blipFill>
        <p:spPr bwMode="auto">
          <a:xfrm>
            <a:off x="4" y="3425952"/>
            <a:ext cx="3371397" cy="1719072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r>
              <a:rPr lang="pt-BR" sz="2800" dirty="0"/>
              <a:t>Antigamente todo o processo de criação de um jogo digital era feito unicamente por uma pessoa.</a:t>
            </a:r>
          </a:p>
          <a:p>
            <a:r>
              <a:rPr lang="pt-BR" sz="2800" dirty="0"/>
              <a:t>Como por exemplo, o jogo Prince </a:t>
            </a:r>
            <a:r>
              <a:rPr lang="pt-BR" sz="2800" dirty="0" err="1"/>
              <a:t>of</a:t>
            </a:r>
            <a:r>
              <a:rPr lang="pt-BR" sz="2800" dirty="0"/>
              <a:t> </a:t>
            </a:r>
            <a:r>
              <a:rPr lang="pt-BR" sz="2800" dirty="0" err="1"/>
              <a:t>Percia</a:t>
            </a:r>
            <a:r>
              <a:rPr lang="pt-BR" sz="2800" dirty="0"/>
              <a:t> criado por </a:t>
            </a:r>
            <a:r>
              <a:rPr lang="pt-BR" sz="2800" dirty="0" err="1">
                <a:hlinkClick r:id="rId5"/>
              </a:rPr>
              <a:t>Jordam</a:t>
            </a:r>
            <a:r>
              <a:rPr lang="pt-BR" sz="2800" dirty="0">
                <a:hlinkClick r:id="rId5"/>
              </a:rPr>
              <a:t> </a:t>
            </a:r>
            <a:r>
              <a:rPr lang="pt-BR" sz="2800" dirty="0" err="1">
                <a:hlinkClick r:id="rId5"/>
              </a:rPr>
              <a:t>Mechner</a:t>
            </a:r>
            <a:r>
              <a:rPr lang="pt-BR" sz="2800" dirty="0"/>
              <a:t>.</a:t>
            </a:r>
          </a:p>
        </p:txBody>
      </p:sp>
      <p:pic>
        <p:nvPicPr>
          <p:cNvPr id="1034" name="Picture 10" descr="https://encrypted-tbn0.gstatic.com/images?q=tbn:ANd9GcToiNvfLnFdthkvjYakuKHEIa6R5TYjgdtM3bSQQZcbyMjhDcDo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0" r="1" b="7707"/>
          <a:stretch/>
        </p:blipFill>
        <p:spPr bwMode="auto">
          <a:xfrm>
            <a:off x="4" y="5138928"/>
            <a:ext cx="3371397" cy="1719072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19BD18D0-91F2-4B90-9A99-4DAD649C9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ABB74FD2-4026-4F5E-BCCE-A8A1D6997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ECE05B0F-8E37-4638-982D-5F5D327B9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9C60C6ED-9E6D-4F2C-A408-90A533CF3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F1277051-517F-4795-8B19-004DA5A5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865D4C8F-0183-43E9-850A-EE295C540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079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327" y="258556"/>
            <a:ext cx="11786839" cy="1325563"/>
          </a:xfrm>
        </p:spPr>
        <p:txBody>
          <a:bodyPr/>
          <a:lstStyle/>
          <a:p>
            <a:pPr algn="just"/>
            <a:r>
              <a:rPr lang="pt-BR" dirty="0"/>
              <a:t>Pessoas Envolvidas na Criação de Jogos Digitais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1653" y="2176079"/>
            <a:ext cx="5941741" cy="2050233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Agora imagine desenvolver o jogo </a:t>
            </a:r>
            <a:r>
              <a:rPr lang="pt-BR" sz="2800" dirty="0" err="1"/>
              <a:t>God</a:t>
            </a:r>
            <a:r>
              <a:rPr lang="pt-BR" sz="2800" dirty="0"/>
              <a:t> </a:t>
            </a:r>
            <a:r>
              <a:rPr lang="pt-BR" sz="2800" dirty="0" err="1"/>
              <a:t>Of</a:t>
            </a:r>
            <a:r>
              <a:rPr lang="pt-BR" sz="2800" dirty="0"/>
              <a:t> War sem o auxílio de uma equipe.</a:t>
            </a:r>
          </a:p>
        </p:txBody>
      </p:sp>
      <p:pic>
        <p:nvPicPr>
          <p:cNvPr id="2050" name="Picture 2" descr="http://3.bp.blogspot.com/-4hvo1uWwrvo/UiI9SlJNbiI/AAAAAAAAAzs/UsMxt-eyuCk/s1600/render+do+kratos+god+of+w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207" y="2176079"/>
            <a:ext cx="3302508" cy="293121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26680" y="4351748"/>
            <a:ext cx="6948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Que tal uma equipe?</a:t>
            </a:r>
          </a:p>
        </p:txBody>
      </p:sp>
    </p:spTree>
    <p:extLst>
      <p:ext uri="{BB962C8B-B14F-4D97-AF65-F5344CB8AC3E}">
        <p14:creationId xmlns:p14="http://schemas.microsoft.com/office/powerpoint/2010/main" val="7353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42141" y="5008033"/>
            <a:ext cx="5627158" cy="1507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300" dirty="0"/>
              <a:t>Pessoas Envolvidas na Criação de Jogos Digitais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19CFA-CC4F-1937-8170-8977BC6A5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38" r="33338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Autofit/>
          </a:bodyPr>
          <a:lstStyle/>
          <a:p>
            <a:r>
              <a:rPr lang="pt-BR" sz="2200" dirty="0"/>
              <a:t>Dentre os principais membros de uma equipe de desenvolvimento de jogos digitais, pode-se citar:</a:t>
            </a:r>
          </a:p>
          <a:p>
            <a:pPr lvl="1"/>
            <a:r>
              <a:rPr lang="pt-BR" sz="2200" dirty="0"/>
              <a:t>Programador</a:t>
            </a:r>
          </a:p>
          <a:p>
            <a:pPr lvl="1"/>
            <a:r>
              <a:rPr lang="pt-BR" sz="2200" dirty="0"/>
              <a:t>Artista</a:t>
            </a:r>
          </a:p>
          <a:p>
            <a:pPr lvl="1"/>
            <a:r>
              <a:rPr lang="pt-BR" sz="2200" dirty="0"/>
              <a:t>Designer</a:t>
            </a:r>
          </a:p>
          <a:p>
            <a:pPr lvl="1"/>
            <a:r>
              <a:rPr lang="pt-BR" sz="2200" dirty="0"/>
              <a:t>Produtor</a:t>
            </a:r>
          </a:p>
          <a:p>
            <a:pPr lvl="1"/>
            <a:r>
              <a:rPr lang="pt-BR" sz="2200" dirty="0"/>
              <a:t>Testador</a:t>
            </a:r>
          </a:p>
          <a:p>
            <a:pPr lvl="1"/>
            <a:r>
              <a:rPr lang="pt-BR" sz="2200" dirty="0"/>
              <a:t>Compositor</a:t>
            </a:r>
          </a:p>
          <a:p>
            <a:pPr lvl="1"/>
            <a:r>
              <a:rPr lang="pt-BR" sz="2200" dirty="0" err="1"/>
              <a:t>Sound</a:t>
            </a:r>
            <a:r>
              <a:rPr lang="pt-BR" sz="2200" dirty="0"/>
              <a:t> designer.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26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dirty="0"/>
              <a:t>Programador</a:t>
            </a:r>
          </a:p>
        </p:txBody>
      </p:sp>
      <p:pic>
        <p:nvPicPr>
          <p:cNvPr id="1026" name="Picture 2" descr="http://www.tocadigital.com.br/wp-content/uploads/2011/06/computer_nerd-287x3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8" r="21354"/>
          <a:stretch/>
        </p:blipFill>
        <p:spPr bwMode="auto">
          <a:xfrm>
            <a:off x="831" y="10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Autofit/>
          </a:bodyPr>
          <a:lstStyle/>
          <a:p>
            <a:r>
              <a:rPr lang="pt-BR" sz="2800" dirty="0"/>
              <a:t>O programador é a pessoa responsável por escrever os códigos que possibilitam que os textos e gráficos sejam mostrados na tela. </a:t>
            </a:r>
          </a:p>
          <a:p>
            <a:r>
              <a:rPr lang="pt-BR" sz="2800" dirty="0"/>
              <a:t>Em uma equipe de programadores cada um pode ficar responsável por um determinado item presente no jogo. 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1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98635" y="5418666"/>
            <a:ext cx="5627158" cy="1507067"/>
          </a:xfrm>
        </p:spPr>
        <p:txBody>
          <a:bodyPr>
            <a:normAutofit/>
          </a:bodyPr>
          <a:lstStyle/>
          <a:p>
            <a:r>
              <a:rPr lang="pt-BR" dirty="0"/>
              <a:t>Artista</a:t>
            </a:r>
          </a:p>
        </p:txBody>
      </p:sp>
      <p:pic>
        <p:nvPicPr>
          <p:cNvPr id="2050" name="Picture 2" descr="http://www.mariowiki.com/images/thumb/b/be/Miyamoto.jpg/180px-Miyamot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r="17772" b="1"/>
          <a:stretch/>
        </p:blipFill>
        <p:spPr bwMode="auto">
          <a:xfrm>
            <a:off x="831" y="10"/>
            <a:ext cx="3502025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08739" y="672739"/>
            <a:ext cx="7102606" cy="474592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O artista é o responsável por criar a arte do jogo, isto é, desenhar o herói, inimigos, cenários, etc. </a:t>
            </a:r>
          </a:p>
          <a:p>
            <a:pPr>
              <a:lnSpc>
                <a:spcPct val="90000"/>
              </a:lnSpc>
            </a:pPr>
            <a:r>
              <a:rPr lang="pt-BR" dirty="0"/>
              <a:t>Assim como a programação, a arte se tornou um trabalho especializado, na qual 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artistas conceituais trabalham para desenhar personagens, mundos e inimigos; 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artistas de </a:t>
            </a:r>
            <a:r>
              <a:rPr lang="pt-BR" sz="2000" dirty="0" err="1"/>
              <a:t>storyboard</a:t>
            </a:r>
            <a:r>
              <a:rPr lang="pt-BR" sz="2000" dirty="0"/>
              <a:t> ilustram a cinemática do jogo;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modeladores 3D e artistas de ambiente constroem personagens e ambientes utilizando programas como Blender ou Maya; 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artistas de texturas criam texturas para os modelos 3D; animadores animam os personagens 3D. </a:t>
            </a:r>
          </a:p>
          <a:p>
            <a:pPr>
              <a:lnSpc>
                <a:spcPct val="90000"/>
              </a:lnSpc>
            </a:pPr>
            <a:r>
              <a:rPr lang="pt-BR" dirty="0"/>
              <a:t>Quando existem vários artistas trabalhando em conjunto, entra em cena um diretor de arte que supervisiona o trabalho de todos os artistas.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58" name="Straight Connector 2057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Straight Connector 2058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0" name="Straight Connector 2059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Straight Connector 2060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2" name="Straight Connector 2061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tângulo 3"/>
          <p:cNvSpPr/>
          <p:nvPr/>
        </p:nvSpPr>
        <p:spPr>
          <a:xfrm>
            <a:off x="831" y="6172201"/>
            <a:ext cx="3502025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Shigeru Miyamoto</a:t>
            </a:r>
            <a:endParaRPr lang="pt-BR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pt-BR" dirty="0"/>
              <a:t>Designer</a:t>
            </a:r>
          </a:p>
        </p:txBody>
      </p:sp>
      <p:pic>
        <p:nvPicPr>
          <p:cNvPr id="3074" name="Picture 2" descr="http://a.images.blip.tv/Extracredits-SoYouWantToBeAGameDesigner70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2" r="35847"/>
          <a:stretch/>
        </p:blipFill>
        <p:spPr bwMode="auto">
          <a:xfrm>
            <a:off x="0" y="10"/>
            <a:ext cx="3198056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Autofit/>
          </a:bodyPr>
          <a:lstStyle/>
          <a:p>
            <a:r>
              <a:rPr lang="pt-BR" sz="2400" dirty="0"/>
              <a:t>O papel do designer é:</a:t>
            </a:r>
          </a:p>
          <a:p>
            <a:pPr lvl="1"/>
            <a:r>
              <a:rPr lang="pt-BR" sz="2400" dirty="0"/>
              <a:t>Imaginar um jogo em sua essência;</a:t>
            </a:r>
          </a:p>
          <a:p>
            <a:pPr lvl="1"/>
            <a:r>
              <a:rPr lang="pt-BR" sz="2400" dirty="0"/>
              <a:t>Definir como ele funciona (regras e mecânicas);</a:t>
            </a:r>
          </a:p>
          <a:p>
            <a:pPr lvl="1"/>
            <a:r>
              <a:rPr lang="pt-BR" sz="2400" dirty="0"/>
              <a:t>Descrever os elementos ou componentes que farão parte do game;</a:t>
            </a:r>
          </a:p>
          <a:p>
            <a:pPr lvl="1"/>
            <a:r>
              <a:rPr lang="pt-BR" sz="2400" dirty="0"/>
              <a:t>Passar estes dados as pessoas envolvidas no seu desenvolvimento. </a:t>
            </a:r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82" name="Straight Connector 308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3" name="Straight Connector 308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4" name="Straight Connector 308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5" name="Straight Connector 308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6" name="Straight Connector 308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DeTexto 3"/>
          <p:cNvSpPr txBox="1"/>
          <p:nvPr/>
        </p:nvSpPr>
        <p:spPr>
          <a:xfrm>
            <a:off x="831" y="6172201"/>
            <a:ext cx="3502025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3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Extra Credits</a:t>
            </a:r>
            <a:endParaRPr lang="pt-BR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6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42141" y="5350933"/>
            <a:ext cx="5627158" cy="1507067"/>
          </a:xfrm>
        </p:spPr>
        <p:txBody>
          <a:bodyPr>
            <a:normAutofit/>
          </a:bodyPr>
          <a:lstStyle/>
          <a:p>
            <a:r>
              <a:rPr lang="pt-BR" dirty="0"/>
              <a:t>Designer</a:t>
            </a:r>
          </a:p>
        </p:txBody>
      </p:sp>
      <p:pic>
        <p:nvPicPr>
          <p:cNvPr id="5" name="Picture 4" descr="Gadgets em uma mesa">
            <a:extLst>
              <a:ext uri="{FF2B5EF4-FFF2-40B4-BE49-F238E27FC236}">
                <a16:creationId xmlns:a16="http://schemas.microsoft.com/office/drawing/2014/main" id="{05A8FEF2-9A77-7B0B-DFEE-56726B6C6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0" r="39962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6723" y="1382710"/>
            <a:ext cx="6626072" cy="3615267"/>
          </a:xfrm>
        </p:spPr>
        <p:txBody>
          <a:bodyPr>
            <a:noAutofit/>
          </a:bodyPr>
          <a:lstStyle/>
          <a:p>
            <a:pPr marL="342900" indent="-342900">
              <a:lnSpc>
                <a:spcPct val="90000"/>
              </a:lnSpc>
            </a:pPr>
            <a:r>
              <a:rPr lang="pt-BR" dirty="0"/>
              <a:t>Assim como com os programadores e artistas, o designer está se tornado uma profissão especializada, na qual podemos encontrar:</a:t>
            </a:r>
          </a:p>
          <a:p>
            <a:pPr marL="800100" lvl="1" indent="-342900">
              <a:lnSpc>
                <a:spcPct val="90000"/>
              </a:lnSpc>
            </a:pPr>
            <a:r>
              <a:rPr lang="pt-BR" sz="2000" dirty="0"/>
              <a:t>Os </a:t>
            </a:r>
            <a:r>
              <a:rPr lang="pt-BR" sz="2000" b="1" dirty="0"/>
              <a:t>designers de níveis</a:t>
            </a:r>
            <a:r>
              <a:rPr lang="pt-BR" sz="2000" dirty="0"/>
              <a:t>, responsáveis por criarem os níveis dos jogos, povoando-o os mesmos com inimigos, obstáculos, tesouros, etc. 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Os </a:t>
            </a:r>
            <a:r>
              <a:rPr lang="pt-BR" sz="2000" b="1" dirty="0"/>
              <a:t>designers de sistemas, </a:t>
            </a:r>
            <a:r>
              <a:rPr lang="pt-BR" sz="2000" dirty="0"/>
              <a:t>que tem como objetivo desenvolver a relação entre os elementos do jogo. 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Os </a:t>
            </a:r>
            <a:r>
              <a:rPr lang="pt-BR" sz="2000" b="1" dirty="0"/>
              <a:t>designers de script, </a:t>
            </a:r>
            <a:r>
              <a:rPr lang="pt-BR" sz="2000" dirty="0"/>
              <a:t>que escrevem o código que faz com que as coisas aconteçam dentro do jogo. 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O </a:t>
            </a:r>
            <a:r>
              <a:rPr lang="pt-BR" sz="2000" b="1" dirty="0"/>
              <a:t>designer diretor de criação, </a:t>
            </a:r>
            <a:r>
              <a:rPr lang="pt-BR" sz="2000" dirty="0"/>
              <a:t>que mantém a visão do jogo enquanto supervisiona outros designers garantindo a finalização do trabalho.</a:t>
            </a:r>
          </a:p>
          <a:p>
            <a:pPr>
              <a:lnSpc>
                <a:spcPct val="90000"/>
              </a:lnSpc>
            </a:pPr>
            <a:endParaRPr lang="pt-BR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23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1" name="Rectangle 4102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4612" y="5477930"/>
            <a:ext cx="5627158" cy="1507067"/>
          </a:xfrm>
        </p:spPr>
        <p:txBody>
          <a:bodyPr>
            <a:normAutofit/>
          </a:bodyPr>
          <a:lstStyle/>
          <a:p>
            <a:r>
              <a:rPr lang="pt-BR" dirty="0"/>
              <a:t>Produtor</a:t>
            </a:r>
          </a:p>
        </p:txBody>
      </p:sp>
      <p:pic>
        <p:nvPicPr>
          <p:cNvPr id="4098" name="Picture 2" descr="http://publicifique.com/wp-content/uploads/StanLe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r="53976"/>
          <a:stretch/>
        </p:blipFill>
        <p:spPr bwMode="auto">
          <a:xfrm>
            <a:off x="832" y="10"/>
            <a:ext cx="3291192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6300" y="1209941"/>
            <a:ext cx="6626072" cy="361526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O produtor tem como objetivo supervisionar a equipe inteira de desenvolvimento de um jogo.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 As responsabilidades do produtor incluem: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Contratar e montar equipes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Escrever contratos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Contribuir com o design do jogo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Gerenciar o cronograma da equipe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Controlar o orçamento do jogo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Agir como representante da equipe para gerência superior e para o distribuidor.</a:t>
            </a:r>
          </a:p>
        </p:txBody>
      </p: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106" name="Straight Connector 4105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7" name="Straight Connector 4106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8" name="Straight Connector 4107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9" name="Straight Connector 4108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0" name="Straight Connector 4109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529930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469</TotalTime>
  <Words>686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Fatia</vt:lpstr>
      <vt:lpstr>Pessoas Envolvidas na Criação de Jogos Digitais</vt:lpstr>
      <vt:lpstr>Pessoas Envolvidas na Criação de Jogos Digitais</vt:lpstr>
      <vt:lpstr>Pessoas Envolvidas na Criação de Jogos Digitais</vt:lpstr>
      <vt:lpstr>Pessoas Envolvidas na Criação de Jogos Digitais</vt:lpstr>
      <vt:lpstr>Programador</vt:lpstr>
      <vt:lpstr>Artista</vt:lpstr>
      <vt:lpstr>Designer</vt:lpstr>
      <vt:lpstr>Designer</vt:lpstr>
      <vt:lpstr>Produtor</vt:lpstr>
      <vt:lpstr>Testador</vt:lpstr>
      <vt:lpstr>Compositor</vt:lpstr>
      <vt:lpstr>Sound Designer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Pessoas envolvidas na criação de jogos digitais</dc:title>
  <dc:creator>Danilo Filitto</dc:creator>
  <cp:lastModifiedBy>Danilo Filitto</cp:lastModifiedBy>
  <cp:revision>31</cp:revision>
  <dcterms:created xsi:type="dcterms:W3CDTF">2015-01-30T17:26:31Z</dcterms:created>
  <dcterms:modified xsi:type="dcterms:W3CDTF">2023-02-10T17:01:49Z</dcterms:modified>
</cp:coreProperties>
</file>