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7" r:id="rId2"/>
    <p:sldId id="334" r:id="rId3"/>
    <p:sldId id="335" r:id="rId4"/>
    <p:sldId id="336" r:id="rId5"/>
    <p:sldId id="337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60" r:id="rId16"/>
    <p:sldId id="361" r:id="rId17"/>
    <p:sldId id="348" r:id="rId18"/>
    <p:sldId id="349" r:id="rId19"/>
    <p:sldId id="362" r:id="rId20"/>
    <p:sldId id="363" r:id="rId21"/>
    <p:sldId id="367" r:id="rId22"/>
    <p:sldId id="368" r:id="rId23"/>
    <p:sldId id="350" r:id="rId24"/>
    <p:sldId id="364" r:id="rId25"/>
    <p:sldId id="365" r:id="rId26"/>
    <p:sldId id="366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9" r:id="rId37"/>
    <p:sldId id="370" r:id="rId38"/>
    <p:sldId id="28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3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0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6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3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177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8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36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19808" y="2204864"/>
            <a:ext cx="9552384" cy="244827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>
                    <a:alpha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0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3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7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2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0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Filitt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makeindiegames.com.br/" TargetMode="External"/><Relationship Id="rId4" Type="http://schemas.openxmlformats.org/officeDocument/2006/relationships/hyperlink" Target="http://www.dfilitto.com.b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bhPZEKrSEw" TargetMode="External"/><Relationship Id="rId4" Type="http://schemas.openxmlformats.org/officeDocument/2006/relationships/slide" Target="slide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ricadejogos.net/" TargetMode="External"/><Relationship Id="rId2" Type="http://schemas.openxmlformats.org/officeDocument/2006/relationships/hyperlink" Target="http://www.makeindiega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igrando.wordpress.com/2013/07/02/seis-chapeus-para-pensar-melhor/" TargetMode="External"/><Relationship Id="rId4" Type="http://schemas.openxmlformats.org/officeDocument/2006/relationships/hyperlink" Target="https://www.portal-gestao.com/artigos/6700-como-utilizar-a-tC3A9cnica-dos-seis-chapC3A9us-do-pensamento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amaislonge.com.br/12-tecnicas-para-liberar-o-processo-criativ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b="1">
                <a:solidFill>
                  <a:schemeClr val="tx1"/>
                </a:solidFill>
                <a:latin typeface="+mj-lt"/>
                <a:cs typeface="+mj-cs"/>
              </a:rPr>
              <a:t>Técnicas para o desenvolvimento de Jogos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02F59-0B33-9FB9-A881-D0706FA47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88" r="35754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884612" y="685800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Danilo Filitto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01/02/2017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5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hlinkClick r:id="rId3"/>
              </a:rPr>
              <a:t>Danilo.Filitto@gmail.com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hlinkClick r:id="rId4"/>
              </a:rPr>
              <a:t>www.dfilitto.com.br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hlinkClick r:id="rId5"/>
              </a:rPr>
              <a:t>www.makeindiegames.com.br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23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Brainstorming - Tempestade Cerebral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09" b="4609"/>
          <a:stretch/>
        </p:blipFill>
        <p:spPr bwMode="auto">
          <a:xfrm rot="5400000">
            <a:off x="-1677156" y="1677987"/>
            <a:ext cx="6858000" cy="350202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1" y="685800"/>
            <a:ext cx="7777505" cy="3615267"/>
          </a:xfrm>
        </p:spPr>
        <p:txBody>
          <a:bodyPr>
            <a:noAutofit/>
          </a:bodyPr>
          <a:lstStyle/>
          <a:p>
            <a:pPr fontAlgn="base"/>
            <a:r>
              <a:rPr lang="pt-BR" sz="2400" dirty="0"/>
              <a:t>O ideal é montar equipes de no mínimo 4 pessoas para participar do Brainstorming. </a:t>
            </a:r>
          </a:p>
          <a:p>
            <a:pPr fontAlgn="base"/>
            <a:r>
              <a:rPr lang="pt-BR" sz="2400" dirty="0"/>
              <a:t>O tempo da atividade deverá ser de 15 minutos a no máximo 1 hora para que o Brainstorming não se torne improdutivo.</a:t>
            </a:r>
          </a:p>
          <a:p>
            <a:pPr fontAlgn="base"/>
            <a:r>
              <a:rPr lang="pt-BR" sz="2400" dirty="0"/>
              <a:t>Defina etapas para a realização do Brainstorming, como por exemplo:</a:t>
            </a:r>
          </a:p>
          <a:p>
            <a:pPr lvl="1" fontAlgn="base"/>
            <a:r>
              <a:rPr lang="pt-BR" sz="2400" b="1" dirty="0"/>
              <a:t>Definição do tema:</a:t>
            </a:r>
            <a:r>
              <a:rPr lang="pt-BR" sz="2400" dirty="0"/>
              <a:t> qual será o ponto de partida?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2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Brainstorming - Tempestade Cerebral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09" b="4609"/>
          <a:stretch/>
        </p:blipFill>
        <p:spPr bwMode="auto">
          <a:xfrm rot="5400000">
            <a:off x="-1677156" y="1677987"/>
            <a:ext cx="6858000" cy="350202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31873" y="914399"/>
            <a:ext cx="7461432" cy="3615267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</a:pPr>
            <a:r>
              <a:rPr lang="pt-BR" sz="2200" dirty="0"/>
              <a:t>Defina etapas para a realização do Brainstorming, como por exemplo:</a:t>
            </a:r>
          </a:p>
          <a:p>
            <a:pPr lvl="1" fontAlgn="base">
              <a:lnSpc>
                <a:spcPct val="90000"/>
              </a:lnSpc>
            </a:pPr>
            <a:r>
              <a:rPr lang="pt-BR" sz="2200" b="1" dirty="0"/>
              <a:t>Levantamento de ideias:</a:t>
            </a:r>
            <a:r>
              <a:rPr lang="pt-BR" sz="2200" dirty="0"/>
              <a:t> todos participam, dizendo ideias sobre o que remete aquele tema/foco escolhido. 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Nesse momento não se preocupe se a ideia é boa ou ruim, pois, se ficarmos julgando já de imediato a ideia, não teremos nada. 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O objetivo nesse momento é levantar todas as ideias sem julgar, afinal livrando-se de tanta ideia ruim, logo vem uma boa;</a:t>
            </a:r>
          </a:p>
          <a:p>
            <a:pPr fontAlgn="base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69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Brainstorming - Tempestade Cerebral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2513" y="1578144"/>
            <a:ext cx="11210307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pt-BR" sz="2400" dirty="0"/>
              <a:t>Defina etapas para a realização do Brainstorming, como por exemplo:</a:t>
            </a:r>
          </a:p>
          <a:p>
            <a:pPr lvl="1" algn="just"/>
            <a:r>
              <a:rPr lang="pt-BR" sz="2400" b="1" dirty="0"/>
              <a:t>Seleção das ideias:</a:t>
            </a:r>
            <a:r>
              <a:rPr lang="pt-BR" sz="2400" dirty="0"/>
              <a:t> agora sim você vai filtrar e relacionar as melhores ideias para criar o seu personagem, jogo ou o que quer que seja.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86" t="7172" r="55169" b="7570"/>
          <a:stretch/>
        </p:blipFill>
        <p:spPr bwMode="auto">
          <a:xfrm rot="5400000">
            <a:off x="7689400" y="-869240"/>
            <a:ext cx="2536749" cy="47727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571413" y="248746"/>
            <a:ext cx="4690947" cy="7582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32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Atividade - Brainstorming</a:t>
            </a:r>
          </a:p>
        </p:txBody>
      </p:sp>
      <p:pic>
        <p:nvPicPr>
          <p:cNvPr id="5" name="Picture 4" descr="Percorrendo o labirinto">
            <a:extLst>
              <a:ext uri="{FF2B5EF4-FFF2-40B4-BE49-F238E27FC236}">
                <a16:creationId xmlns:a16="http://schemas.microsoft.com/office/drawing/2014/main" id="{D3590899-3AA8-8C3B-CE4D-B97ECD97F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7" r="45477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0042" y="963613"/>
            <a:ext cx="7707166" cy="36152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Definir o jogo a ser desenvolvido por sua equipe. </a:t>
            </a:r>
          </a:p>
          <a:p>
            <a:pPr>
              <a:lnSpc>
                <a:spcPct val="90000"/>
              </a:lnSpc>
            </a:pPr>
            <a:r>
              <a:rPr lang="pt-BR" dirty="0"/>
              <a:t>Grupo no máximo 5 pessoas.</a:t>
            </a:r>
          </a:p>
          <a:p>
            <a:pPr>
              <a:lnSpc>
                <a:spcPct val="90000"/>
              </a:lnSpc>
            </a:pPr>
            <a:r>
              <a:rPr lang="pt-BR" dirty="0"/>
              <a:t>Possíveis elementos do jogo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Estilo do jogo;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Plataforma;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Itens do jogo, cenários, mundos;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Personagens;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Objetivo;</a:t>
            </a:r>
          </a:p>
          <a:p>
            <a:pPr>
              <a:lnSpc>
                <a:spcPct val="90000"/>
              </a:lnSpc>
            </a:pPr>
            <a:r>
              <a:rPr lang="pt-BR" dirty="0"/>
              <a:t>Ao termino da atividade o grupo deverá apresentar todo o material desenvolvido para a classe.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53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Atividade - Brainstorming</a:t>
            </a:r>
          </a:p>
        </p:txBody>
      </p:sp>
      <p:pic>
        <p:nvPicPr>
          <p:cNvPr id="5" name="Picture 4" descr="Percorrendo o labirinto">
            <a:extLst>
              <a:ext uri="{FF2B5EF4-FFF2-40B4-BE49-F238E27FC236}">
                <a16:creationId xmlns:a16="http://schemas.microsoft.com/office/drawing/2014/main" id="{C5B0CCE3-3010-6DE3-C0C7-AE0C88647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7" r="45477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896815"/>
            <a:ext cx="7988520" cy="36152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Definir o jogo a ser desenvolvido por sua equipe. </a:t>
            </a:r>
          </a:p>
          <a:p>
            <a:pPr>
              <a:lnSpc>
                <a:spcPct val="90000"/>
              </a:lnSpc>
            </a:pPr>
            <a:r>
              <a:rPr lang="pt-BR" dirty="0"/>
              <a:t>Grupo no máximo 5 pessoas.</a:t>
            </a:r>
          </a:p>
          <a:p>
            <a:pPr>
              <a:lnSpc>
                <a:spcPct val="90000"/>
              </a:lnSpc>
            </a:pPr>
            <a:r>
              <a:rPr lang="pt-BR" dirty="0"/>
              <a:t>Possíveis elementos do jogo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Estilo do jogo;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Plataforma;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Itens do jogo, cenários, mundos;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Personagens;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Objetivo;</a:t>
            </a:r>
          </a:p>
          <a:p>
            <a:pPr>
              <a:lnSpc>
                <a:spcPct val="90000"/>
              </a:lnSpc>
            </a:pPr>
            <a:r>
              <a:rPr lang="pt-BR" dirty="0"/>
              <a:t>Ao termino da atividade o grupo deverá apresentar todo o material desenvolvido para a classe.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45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Caixa Morfológica</a:t>
            </a:r>
            <a:endParaRPr lang="en-US" sz="480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CAixa morfológica j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560" y="1016001"/>
            <a:ext cx="4049247" cy="302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Aixa morfológica jog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t="13644" r="2160"/>
          <a:stretch/>
        </p:blipFill>
        <p:spPr bwMode="auto">
          <a:xfrm>
            <a:off x="5791076" y="995767"/>
            <a:ext cx="3857047" cy="30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6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t-BR" sz="4800" b="1"/>
              <a:t>Caixa Morfológica</a:t>
            </a:r>
            <a:endParaRPr lang="pt-BR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5651" y="685800"/>
            <a:ext cx="5177143" cy="4603750"/>
          </a:xfrm>
        </p:spPr>
        <p:txBody>
          <a:bodyPr>
            <a:no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Desenvolvida por Fritz </a:t>
            </a:r>
            <a:r>
              <a:rPr lang="pt-BR" sz="2200" dirty="0" err="1">
                <a:solidFill>
                  <a:schemeClr val="tx1"/>
                </a:solidFill>
              </a:rPr>
              <a:t>Zwicky</a:t>
            </a:r>
            <a:r>
              <a:rPr lang="pt-BR" sz="2200" dirty="0">
                <a:solidFill>
                  <a:schemeClr val="tx1"/>
                </a:solidFill>
              </a:rPr>
              <a:t>, a caixa morfológica é uma técnica na qual são realizadas combinações entre os elementos de uma tabela. </a:t>
            </a:r>
          </a:p>
          <a:p>
            <a:r>
              <a:rPr lang="pt-BR" sz="2200" dirty="0">
                <a:solidFill>
                  <a:schemeClr val="tx1"/>
                </a:solidFill>
              </a:rPr>
              <a:t>Estes elementos quando combinados geram uma grande quantidade de alternativas, possibilitando muitas possibilidades de escolha.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tx1"/>
                </a:solidFill>
              </a:rPr>
              <a:t> </a:t>
            </a:r>
            <a:br>
              <a:rPr lang="pt-BR" sz="2200" dirty="0">
                <a:solidFill>
                  <a:schemeClr val="tx1"/>
                </a:solidFill>
              </a:rPr>
            </a:b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4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t-BR" sz="4800" b="1"/>
              <a:t>Caixa Morfológica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 fontAlgn="base"/>
            <a:r>
              <a:rPr lang="pt-BR" sz="2200" dirty="0">
                <a:solidFill>
                  <a:schemeClr val="tx1"/>
                </a:solidFill>
              </a:rPr>
              <a:t>Na área de jogos é possível utilizar a caixa morfológica para criar conceitos de jogos, personagens, fases, golpes e muito mais.</a:t>
            </a:r>
          </a:p>
          <a:p>
            <a:pPr fontAlgn="base"/>
            <a:r>
              <a:rPr lang="pt-BR" sz="2200" dirty="0">
                <a:solidFill>
                  <a:schemeClr val="tx1"/>
                </a:solidFill>
              </a:rPr>
              <a:t>O exemplo do próximo slide ilustra uma matriz que será utilizada na técnica da caixa morfológica para criar um jogo de </a:t>
            </a:r>
            <a:r>
              <a:rPr lang="pt-BR" sz="2200" dirty="0" err="1">
                <a:solidFill>
                  <a:schemeClr val="tx1"/>
                </a:solidFill>
              </a:rPr>
              <a:t>pong</a:t>
            </a:r>
            <a:r>
              <a:rPr lang="pt-BR" sz="2200" dirty="0">
                <a:solidFill>
                  <a:schemeClr val="tx1"/>
                </a:solidFill>
              </a:rPr>
              <a:t>. </a:t>
            </a:r>
          </a:p>
          <a:p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3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Caixa Morfológica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813965"/>
            <a:ext cx="10515600" cy="117883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200" dirty="0"/>
              <a:t>Combinando um item de cada linha é possível gerar várias alternativas para o jogo estilo </a:t>
            </a:r>
            <a:r>
              <a:rPr lang="pt-BR" sz="2200" dirty="0" err="1"/>
              <a:t>pong</a:t>
            </a:r>
            <a:r>
              <a:rPr lang="pt-BR" sz="2200" dirty="0"/>
              <a:t>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0" y="863601"/>
            <a:ext cx="10827597" cy="293629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4212" y="281756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JOGO PONG</a:t>
            </a:r>
          </a:p>
        </p:txBody>
      </p:sp>
    </p:spTree>
    <p:extLst>
      <p:ext uri="{BB962C8B-B14F-4D97-AF65-F5344CB8AC3E}">
        <p14:creationId xmlns:p14="http://schemas.microsoft.com/office/powerpoint/2010/main" val="422415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7949" y="4913949"/>
            <a:ext cx="8534400" cy="1507067"/>
          </a:xfrm>
        </p:spPr>
        <p:txBody>
          <a:bodyPr/>
          <a:lstStyle/>
          <a:p>
            <a:r>
              <a:rPr lang="pt-BR" b="1" dirty="0"/>
              <a:t>Caixa Morfológica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514220"/>
            <a:ext cx="10515600" cy="19275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Em um cenário na </a:t>
            </a:r>
            <a:r>
              <a:rPr lang="pt-BR" sz="2400" b="1" dirty="0"/>
              <a:t>superfície do mar</a:t>
            </a:r>
            <a:r>
              <a:rPr lang="pt-BR" sz="2400" dirty="0"/>
              <a:t>, um </a:t>
            </a:r>
            <a:r>
              <a:rPr lang="pt-BR" sz="2400" b="1" dirty="0"/>
              <a:t>tubarão</a:t>
            </a:r>
            <a:r>
              <a:rPr lang="pt-BR" sz="2400" dirty="0"/>
              <a:t> é a bola. </a:t>
            </a:r>
            <a:r>
              <a:rPr lang="pt-BR" sz="2400" b="1" dirty="0"/>
              <a:t>Surfistas</a:t>
            </a:r>
            <a:r>
              <a:rPr lang="pt-BR" sz="2400" dirty="0"/>
              <a:t> estão em perigo e precisam rebatê-lo com a </a:t>
            </a:r>
            <a:r>
              <a:rPr lang="pt-BR" sz="2400" b="1" dirty="0"/>
              <a:t>prancha</a:t>
            </a:r>
            <a:r>
              <a:rPr lang="pt-BR" sz="2400" dirty="0"/>
              <a:t> para o seu adversário. </a:t>
            </a:r>
            <a:r>
              <a:rPr lang="pt-BR" sz="2400" b="1" dirty="0"/>
              <a:t>Um maremoto</a:t>
            </a:r>
            <a:r>
              <a:rPr lang="pt-BR" sz="2400" dirty="0"/>
              <a:t> pode proteger o surfista do tubarão com uma barreira que não deixa o animal marinho passar de jeito nenhum.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421"/>
            <a:ext cx="10827597" cy="29362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673634" y="878952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53351" y="1338094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03692" y="1816792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83088" y="2271821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11127" y="2731186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Técnicas criativas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1" y="685800"/>
            <a:ext cx="10429265" cy="4097215"/>
          </a:xfrm>
        </p:spPr>
        <p:txBody>
          <a:bodyPr>
            <a:normAutofit/>
          </a:bodyPr>
          <a:lstStyle/>
          <a:p>
            <a:pPr algn="just"/>
            <a:endParaRPr lang="pt-BR" sz="4000" dirty="0"/>
          </a:p>
          <a:p>
            <a:pPr algn="just"/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Todo jogo começa com uma ideia.</a:t>
            </a:r>
          </a:p>
          <a:p>
            <a:pPr marL="0" indent="0" algn="just">
              <a:buNone/>
            </a:pPr>
            <a:r>
              <a:rPr lang="pt-BR" sz="4000" dirty="0"/>
              <a:t>O que posso fazer para ter uma ideia?</a:t>
            </a:r>
          </a:p>
        </p:txBody>
      </p:sp>
    </p:spTree>
    <p:extLst>
      <p:ext uri="{BB962C8B-B14F-4D97-AF65-F5344CB8AC3E}">
        <p14:creationId xmlns:p14="http://schemas.microsoft.com/office/powerpoint/2010/main" val="386939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271"/>
            <a:ext cx="8534400" cy="1507067"/>
          </a:xfrm>
        </p:spPr>
        <p:txBody>
          <a:bodyPr/>
          <a:lstStyle/>
          <a:p>
            <a:r>
              <a:rPr lang="pt-BR" b="1" dirty="0"/>
              <a:t>Caixa Morfológica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658393"/>
            <a:ext cx="10744200" cy="19833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Em um </a:t>
            </a:r>
            <a:r>
              <a:rPr lang="pt-BR" sz="2400" b="1" dirty="0"/>
              <a:t>cenário no fundo do mar</a:t>
            </a:r>
            <a:r>
              <a:rPr lang="pt-BR" sz="2400" dirty="0"/>
              <a:t>, um </a:t>
            </a:r>
            <a:r>
              <a:rPr lang="pt-BR" sz="2400" b="1" dirty="0"/>
              <a:t>tubarão</a:t>
            </a:r>
            <a:r>
              <a:rPr lang="pt-BR" sz="2400" dirty="0"/>
              <a:t> tenta atacar </a:t>
            </a:r>
            <a:r>
              <a:rPr lang="pt-BR" sz="2400" b="1" dirty="0"/>
              <a:t>mergulhadores</a:t>
            </a:r>
            <a:r>
              <a:rPr lang="pt-BR" sz="2400" dirty="0"/>
              <a:t>. Eles se protegem com </a:t>
            </a:r>
            <a:r>
              <a:rPr lang="pt-BR" sz="2400" b="1" dirty="0"/>
              <a:t>grades</a:t>
            </a:r>
            <a:r>
              <a:rPr lang="pt-BR" sz="2400" dirty="0"/>
              <a:t> e o rebatem até que um deles deixe o animal passar e seja morto. Um </a:t>
            </a:r>
            <a:r>
              <a:rPr lang="pt-BR" sz="2400" dirty="0" err="1"/>
              <a:t>power</a:t>
            </a:r>
            <a:r>
              <a:rPr lang="pt-BR" sz="2400" dirty="0"/>
              <a:t> </a:t>
            </a:r>
            <a:r>
              <a:rPr lang="pt-BR" sz="2400" dirty="0" err="1"/>
              <a:t>up</a:t>
            </a:r>
            <a:r>
              <a:rPr lang="pt-BR" sz="2400" dirty="0"/>
              <a:t> </a:t>
            </a:r>
            <a:r>
              <a:rPr lang="pt-BR" sz="2400" b="1" dirty="0"/>
              <a:t>sereia</a:t>
            </a:r>
            <a:r>
              <a:rPr lang="pt-BR" sz="2400" dirty="0"/>
              <a:t> pode deixá-los paralisados temporariamente ao serem encantados pela canção dela.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786"/>
            <a:ext cx="10827597" cy="29362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34444" y="965195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53351" y="1396459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83088" y="1889624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119253" y="2347271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183088" y="2804918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84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t-BR" sz="4800" b="1"/>
              <a:t>Atividade – Caixa Morfológica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Utilize a técnica da caixa morfológica para auxiliar na criação dos personagens, cenários, fases, mecânicas de seu jogo.</a:t>
            </a:r>
          </a:p>
          <a:p>
            <a:r>
              <a:rPr lang="pt-BR" sz="2400" dirty="0">
                <a:solidFill>
                  <a:schemeClr val="tx1"/>
                </a:solidFill>
              </a:rPr>
              <a:t>Ao termino da atividade o grupo deverá apresentar todo o material desenvolvido para a classe.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4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/>
              <a:t>Atividade – Caixa Morfológica</a:t>
            </a:r>
            <a:endParaRPr lang="pt-BR" b="1" dirty="0"/>
          </a:p>
        </p:txBody>
      </p:sp>
      <p:pic>
        <p:nvPicPr>
          <p:cNvPr id="5" name="Picture 4" descr="Cubo de blocos 3D desenhado em um quadro negro">
            <a:extLst>
              <a:ext uri="{FF2B5EF4-FFF2-40B4-BE49-F238E27FC236}">
                <a16:creationId xmlns:a16="http://schemas.microsoft.com/office/drawing/2014/main" id="{3A57FC7A-44D3-399D-6C4C-B5BFBA097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6" r="50408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r>
              <a:rPr lang="pt-BR" sz="2800" dirty="0"/>
              <a:t>Utilize a técnica da caixa morfológica para auxiliar na criação dos personagens, cenários, fases, mecânicas de seu jogo.</a:t>
            </a:r>
          </a:p>
          <a:p>
            <a:r>
              <a:rPr lang="pt-BR" sz="2800" dirty="0"/>
              <a:t>Ao termino da atividade o grupo deverá apresentar todo o material desenvolvido para a classe.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75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1026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73" y="2571279"/>
            <a:ext cx="7663647" cy="222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4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395" y="5226634"/>
            <a:ext cx="8534400" cy="1507067"/>
          </a:xfrm>
        </p:spPr>
        <p:txBody>
          <a:bodyPr/>
          <a:lstStyle/>
          <a:p>
            <a:r>
              <a:rPr lang="pt-BR" b="1" dirty="0"/>
              <a:t>“Seis Chapéus”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584932"/>
            <a:ext cx="10515600" cy="2195835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Edward de Bono apresentou esta técnica no seu livro "6 </a:t>
            </a:r>
            <a:r>
              <a:rPr lang="pt-BR" sz="2400" b="1" dirty="0" err="1">
                <a:solidFill>
                  <a:schemeClr val="tx1"/>
                </a:solidFill>
              </a:rPr>
              <a:t>Thinking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Hats</a:t>
            </a:r>
            <a:r>
              <a:rPr lang="pt-BR" sz="2400" b="1" dirty="0">
                <a:solidFill>
                  <a:schemeClr val="tx1"/>
                </a:solidFill>
              </a:rPr>
              <a:t>“.</a:t>
            </a:r>
          </a:p>
          <a:p>
            <a:pPr algn="just"/>
            <a:r>
              <a:rPr lang="pt-BR" sz="2400" b="1" dirty="0">
                <a:solidFill>
                  <a:schemeClr val="tx1"/>
                </a:solidFill>
              </a:rPr>
              <a:t>Cada Chapéu do Pensamento corresponde a um diferente estilo de pensamento.</a:t>
            </a:r>
          </a:p>
          <a:p>
            <a:pPr algn="just"/>
            <a:r>
              <a:rPr lang="pt-BR" sz="2400" b="1" dirty="0">
                <a:solidFill>
                  <a:schemeClr val="tx1"/>
                </a:solidFill>
              </a:rPr>
              <a:t>Esta técnica permite analisar várias perspectivas de um problema, tomar decisões e ajudar nos processos de inovação.</a:t>
            </a:r>
          </a:p>
          <a:p>
            <a:pPr marL="0" indent="0">
              <a:buNone/>
            </a:pPr>
            <a:endParaRPr lang="pt-BR" sz="2400" b="1" dirty="0">
              <a:solidFill>
                <a:schemeClr val="tx1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86" y="666963"/>
            <a:ext cx="5448428" cy="15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1026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99" y="357780"/>
            <a:ext cx="5448428" cy="15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hlinkClick r:id="rId3" action="ppaction://hlinksldjump"/>
          </p:cNvPr>
          <p:cNvSpPr txBox="1"/>
          <p:nvPr/>
        </p:nvSpPr>
        <p:spPr>
          <a:xfrm>
            <a:off x="2033555" y="2151727"/>
            <a:ext cx="3456878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</a:rPr>
              <a:t>Modo Fácil</a:t>
            </a:r>
          </a:p>
        </p:txBody>
      </p:sp>
      <p:sp>
        <p:nvSpPr>
          <p:cNvPr id="7" name="CaixaDeTexto 6">
            <a:hlinkClick r:id="rId4" action="ppaction://hlinksldjump"/>
          </p:cNvPr>
          <p:cNvSpPr txBox="1"/>
          <p:nvPr/>
        </p:nvSpPr>
        <p:spPr>
          <a:xfrm>
            <a:off x="6096000" y="2151727"/>
            <a:ext cx="3456878" cy="2554545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</a:rPr>
              <a:t>Modo Difícil</a:t>
            </a:r>
          </a:p>
        </p:txBody>
      </p:sp>
    </p:spTree>
    <p:extLst>
      <p:ext uri="{BB962C8B-B14F-4D97-AF65-F5344CB8AC3E}">
        <p14:creationId xmlns:p14="http://schemas.microsoft.com/office/powerpoint/2010/main" val="2620529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5" name="ubhPZEKrSE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9627" y="372556"/>
            <a:ext cx="7607300" cy="4279900"/>
          </a:xfrm>
          <a:prstGeom prst="rect">
            <a:avLst/>
          </a:prstGeom>
        </p:spPr>
      </p:pic>
      <p:sp>
        <p:nvSpPr>
          <p:cNvPr id="6" name="CaixaDeTexto 5">
            <a:hlinkClick r:id="rId4" action="ppaction://hlinksldjump"/>
          </p:cNvPr>
          <p:cNvSpPr txBox="1"/>
          <p:nvPr/>
        </p:nvSpPr>
        <p:spPr>
          <a:xfrm>
            <a:off x="8776010" y="5920642"/>
            <a:ext cx="102688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4" action="ppaction://hlinksldjump"/>
              </a:rPr>
              <a:t>Avançar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0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797" y="4245315"/>
            <a:ext cx="3641484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r="63551"/>
          <a:stretch/>
        </p:blipFill>
        <p:spPr bwMode="auto">
          <a:xfrm>
            <a:off x="494797" y="415440"/>
            <a:ext cx="2778187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5696" y="1422965"/>
            <a:ext cx="7266082" cy="35758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b="1" dirty="0">
                <a:solidFill>
                  <a:schemeClr val="bg1"/>
                </a:solidFill>
              </a:rPr>
              <a:t>Chapéu Branco: </a:t>
            </a:r>
            <a:r>
              <a:rPr lang="pt-BR" dirty="0">
                <a:solidFill>
                  <a:schemeClr val="bg1"/>
                </a:solidFill>
              </a:rPr>
              <a:t>Com este chapéu do pensamento vai focar-se nos dados/informações disponíveis. 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chemeClr val="bg1"/>
                </a:solidFill>
              </a:rPr>
              <a:t>Olhe para a informação de que dispõe e veja o que pode aprender com ela.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chemeClr val="bg1"/>
                </a:solidFill>
              </a:rPr>
              <a:t>Verifique que falhas há no seu conhecimento e tente preenchê-las ou tê-las em conta. 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chemeClr val="bg1"/>
                </a:solidFill>
              </a:rPr>
              <a:t>É neste momento que analisa as tendências passadas e tenta extrapolar sobre dados históricos.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</a:rPr>
              <a:t>Questões chave:</a:t>
            </a:r>
          </a:p>
          <a:p>
            <a:pPr lvl="1" fontAlgn="base">
              <a:lnSpc>
                <a:spcPct val="90000"/>
              </a:lnSpc>
            </a:pPr>
            <a:r>
              <a:rPr lang="pt-BR" sz="2000" dirty="0">
                <a:solidFill>
                  <a:schemeClr val="bg1"/>
                </a:solidFill>
              </a:rPr>
              <a:t>Que informações nós temos aqui? Quais são os fatos?</a:t>
            </a:r>
          </a:p>
          <a:p>
            <a:pPr lvl="1" fontAlgn="base">
              <a:lnSpc>
                <a:spcPct val="90000"/>
              </a:lnSpc>
            </a:pPr>
            <a:r>
              <a:rPr lang="pt-BR" sz="2000" dirty="0">
                <a:solidFill>
                  <a:schemeClr val="bg1"/>
                </a:solidFill>
              </a:rPr>
              <a:t>Que informações necessárias estão faltando?</a:t>
            </a:r>
          </a:p>
          <a:p>
            <a:pPr lvl="1" fontAlgn="base">
              <a:lnSpc>
                <a:spcPct val="90000"/>
              </a:lnSpc>
            </a:pPr>
            <a:r>
              <a:rPr lang="pt-BR" sz="2000" dirty="0">
                <a:solidFill>
                  <a:schemeClr val="bg1"/>
                </a:solidFill>
              </a:rPr>
              <a:t>Que informações nós gostaríamos de ter?</a:t>
            </a:r>
          </a:p>
          <a:p>
            <a:pPr lvl="1" fontAlgn="base">
              <a:lnSpc>
                <a:spcPct val="90000"/>
              </a:lnSpc>
            </a:pPr>
            <a:r>
              <a:rPr lang="pt-BR" sz="2000" dirty="0">
                <a:solidFill>
                  <a:schemeClr val="bg1"/>
                </a:solidFill>
              </a:rPr>
              <a:t>Como podemos obter as informações?</a:t>
            </a:r>
          </a:p>
        </p:txBody>
      </p:sp>
    </p:spTree>
    <p:extLst>
      <p:ext uri="{BB962C8B-B14F-4D97-AF65-F5344CB8AC3E}">
        <p14:creationId xmlns:p14="http://schemas.microsoft.com/office/powerpoint/2010/main" val="1641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7881" y="3998217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62" r="16055"/>
          <a:stretch/>
        </p:blipFill>
        <p:spPr bwMode="auto">
          <a:xfrm>
            <a:off x="517881" y="413616"/>
            <a:ext cx="2073294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5696" y="1929400"/>
            <a:ext cx="6593129" cy="3575884"/>
          </a:xfrm>
        </p:spPr>
        <p:txBody>
          <a:bodyPr>
            <a:noAutofit/>
          </a:bodyPr>
          <a:lstStyle/>
          <a:p>
            <a:r>
              <a:rPr lang="pt-BR" sz="2400" b="1" dirty="0"/>
              <a:t>Chapéu Vermelho: </a:t>
            </a:r>
            <a:r>
              <a:rPr lang="pt-BR" sz="2400" dirty="0"/>
              <a:t>Colocar o chapéu Vermelho, vai fazê-lo olhar para os problemas utilizando a intuição, a reação instintiva e a emoção. </a:t>
            </a:r>
          </a:p>
          <a:p>
            <a:r>
              <a:rPr lang="pt-BR" sz="2400" dirty="0"/>
              <a:t>Exemplos de expressões:</a:t>
            </a:r>
          </a:p>
          <a:p>
            <a:pPr lvl="1" fontAlgn="base"/>
            <a:r>
              <a:rPr lang="pt-BR" sz="2400" dirty="0"/>
              <a:t>Meu pressentimento é que isto não vai funcionar.</a:t>
            </a:r>
          </a:p>
          <a:p>
            <a:pPr lvl="1" fontAlgn="base"/>
            <a:r>
              <a:rPr lang="pt-BR" sz="2400" dirty="0"/>
              <a:t>Não gosto da maneira como isto está sendo feito.</a:t>
            </a:r>
          </a:p>
          <a:p>
            <a:pPr lvl="1" fontAlgn="base"/>
            <a:r>
              <a:rPr lang="pt-BR" sz="2400" dirty="0"/>
              <a:t>Esta proposta é terrível.</a:t>
            </a:r>
          </a:p>
          <a:p>
            <a:pPr lvl="1" fontAlgn="base"/>
            <a:r>
              <a:rPr lang="pt-BR" sz="2400" dirty="0"/>
              <a:t>Minha intuição me diz que os preços vão cair em breve.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831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079" y="3857541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84698"/>
          <a:stretch/>
        </p:blipFill>
        <p:spPr bwMode="auto">
          <a:xfrm>
            <a:off x="526079" y="415442"/>
            <a:ext cx="1886631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30275" y="2238411"/>
            <a:ext cx="7885061" cy="35758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200" b="1" dirty="0"/>
              <a:t>Chapéu Preto: </a:t>
            </a:r>
            <a:r>
              <a:rPr lang="pt-BR" sz="2200" dirty="0"/>
              <a:t>Com este chapéu tem de olhar para todos os pontos negativos da decisão. Tente ver onde é que pode não funcionar, o que pode correr mal. </a:t>
            </a:r>
          </a:p>
          <a:p>
            <a:pPr lvl="1">
              <a:lnSpc>
                <a:spcPct val="90000"/>
              </a:lnSpc>
            </a:pPr>
            <a:r>
              <a:rPr lang="pt-BR" sz="2200" dirty="0"/>
              <a:t>Isto é importante porque destaca os pontos fracos de um plano, permitindo eliminá-los, alterá-los ou preparar planos de contingência para combate-los. </a:t>
            </a:r>
          </a:p>
          <a:p>
            <a:pPr fontAlgn="base">
              <a:lnSpc>
                <a:spcPct val="90000"/>
              </a:lnSpc>
            </a:pPr>
            <a:r>
              <a:rPr lang="pt-BR" sz="2200" dirty="0"/>
              <a:t>O uso do chapéu preto deve considerar: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Custos (se a proposta será muito cara).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Normas, regulamentos e aspectos legais.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Materiais (se este “objeto” exigirá muita manutenção).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Questões sobre segurança.</a:t>
            </a:r>
          </a:p>
          <a:p>
            <a:pPr fontAlgn="base">
              <a:lnSpc>
                <a:spcPct val="90000"/>
              </a:lnSpc>
            </a:pPr>
            <a:r>
              <a:rPr lang="pt-BR" sz="2200" dirty="0"/>
              <a:t>Erros podem ser desastrosos. Por isso o chapéu preto é muito útil e tem muito valor. Mas é necessário tomar cuidado para não eliminar ideias criativas com excessos e negatividade.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06770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Como Ter Ideias?</a:t>
            </a:r>
          </a:p>
        </p:txBody>
      </p:sp>
      <p:pic>
        <p:nvPicPr>
          <p:cNvPr id="4" name="Picture 2" descr="http://founderfuel.com/wp-content/uploads/2012/04/DSC_6988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25401" b="2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0042" y="795865"/>
            <a:ext cx="6626072" cy="3615267"/>
          </a:xfrm>
        </p:spPr>
        <p:txBody>
          <a:bodyPr>
            <a:noAutofit/>
          </a:bodyPr>
          <a:lstStyle/>
          <a:p>
            <a:pPr lvl="1"/>
            <a:r>
              <a:rPr lang="pt-BR" sz="2400" dirty="0"/>
              <a:t>Leia algo que normalmente você não leria.</a:t>
            </a:r>
          </a:p>
          <a:p>
            <a:pPr lvl="1"/>
            <a:r>
              <a:rPr lang="pt-BR" sz="2400" dirty="0"/>
              <a:t>Caminhe, dirija ou tome um banho, pois quando seu cérebro está ocupado com uma atividade familiar seu subconsciente fica livre para começar a devanear e fazer conexão que ele normalmente não faria.</a:t>
            </a:r>
          </a:p>
          <a:p>
            <a:pPr lvl="1"/>
            <a:r>
              <a:rPr lang="pt-BR" sz="2400" dirty="0"/>
              <a:t>Assista a uma palestra e fique atento as discussões e ideias que podem aparecer.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27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3929" y="4054489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4" r="110"/>
          <a:stretch/>
        </p:blipFill>
        <p:spPr bwMode="auto">
          <a:xfrm>
            <a:off x="473929" y="424160"/>
            <a:ext cx="1944155" cy="3575884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76577" y="325684"/>
            <a:ext cx="7441493" cy="52358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200" b="1" dirty="0"/>
              <a:t>Chapéu Amarelo: </a:t>
            </a:r>
            <a:r>
              <a:rPr lang="pt-BR" sz="2200" dirty="0"/>
              <a:t>O chapéu amarelo ajuda-o a pensar positivamente. É o ponto de vista optimista que o ajuda a ver os benefícios da decisão e o valor da mesma. 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Questões chave: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Quais são os benefícios desta opção?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Qual é a proposta preferida?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Quais são os elementos positivos deste design?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Como podemos fazer isto funcionar?</a:t>
            </a:r>
          </a:p>
          <a:p>
            <a:pPr fontAlgn="base">
              <a:lnSpc>
                <a:spcPct val="90000"/>
              </a:lnSpc>
            </a:pPr>
            <a:r>
              <a:rPr lang="pt-BR" sz="2200" dirty="0"/>
              <a:t>Este chapéu nos conduz a busca deliberada pelo positivo. Os benefícios nem sempre são imediatamente óbvios e precisam ser buscados. Toda ideia criativa merece uma atenção deste chapéu amarelo.</a:t>
            </a:r>
          </a:p>
        </p:txBody>
      </p:sp>
    </p:spTree>
    <p:extLst>
      <p:ext uri="{BB962C8B-B14F-4D97-AF65-F5344CB8AC3E}">
        <p14:creationId xmlns:p14="http://schemas.microsoft.com/office/powerpoint/2010/main" val="184242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2" r="32335"/>
          <a:stretch/>
        </p:blipFill>
        <p:spPr bwMode="auto">
          <a:xfrm>
            <a:off x="1253877" y="724930"/>
            <a:ext cx="2259835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55358" y="1465167"/>
            <a:ext cx="7420827" cy="35758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b="1" dirty="0"/>
              <a:t>Chapéu Verde: </a:t>
            </a:r>
            <a:r>
              <a:rPr lang="pt-BR" sz="2200" dirty="0"/>
              <a:t>Este chapéu destina-se à criatividade. É aqui que pode desenvolver soluções criativas para um problema. É uma maneira exuberante de pensar, onde há poucas críticas às ideias apresentadas. 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Questões típicas incluem: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Temos alguma outra ideia aqui?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Temos alternativas adicionais?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Podemos fazer isto de outra forma?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Pode haver outra explicação?</a:t>
            </a:r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661424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5" r="50460"/>
          <a:stretch/>
        </p:blipFill>
        <p:spPr bwMode="auto">
          <a:xfrm>
            <a:off x="684212" y="578367"/>
            <a:ext cx="1762232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15096" y="2041943"/>
            <a:ext cx="7392692" cy="35758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b="1" dirty="0"/>
              <a:t>Chapéu Azul: </a:t>
            </a:r>
            <a:r>
              <a:rPr lang="pt-BR" sz="2200" dirty="0"/>
              <a:t>Este chapéu representa o controle do processo. Habitualmente este chapéu é utilizado pela pessoa que preside à reunião. Quando se depara com dificuldades devido à falta de ideias, ele pode dirigir a atividade para o Chapéu do Pensamento Verde. Quando são necessários planos de contingência, ele pode pedir opinião ao Chapéu do Pensamento Preto, etc.</a:t>
            </a:r>
          </a:p>
          <a:p>
            <a:pPr fontAlgn="base">
              <a:lnSpc>
                <a:spcPct val="90000"/>
              </a:lnSpc>
            </a:pPr>
            <a:r>
              <a:rPr lang="pt-BR" sz="2200" dirty="0"/>
              <a:t>Ao usá-lo devemos: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Não pensar diretamente sobre o assunto, mas sobre o “pensar” sobre o assunto.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Definir a agenda para pensar.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Sugerir o próximo passo na sequência de chapéus/pensar.</a:t>
            </a:r>
          </a:p>
          <a:p>
            <a:pPr lvl="1" fontAlgn="base">
              <a:lnSpc>
                <a:spcPct val="90000"/>
              </a:lnSpc>
            </a:pPr>
            <a:r>
              <a:rPr lang="pt-BR" sz="2200" dirty="0"/>
              <a:t>Solicitar resumo, conclusão ou decisão.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93918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t-BR" b="1"/>
              <a:t>“Seis Chapéus” – Como utilizar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57801" y="982980"/>
            <a:ext cx="6288260" cy="48920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Normalmente o facilitador, que usa o chapéu azul – de controle, abre a discussão solicitando que todos utilizem o chapéu branco – de informação. 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Isto faz com que toda a equipe compartilhe as informações objetivas existentes que incluem fatos e números, obtendo assim uma visão comum do tema em questão. </a:t>
            </a:r>
          </a:p>
          <a:p>
            <a:pPr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Isto feito, o facilitador escolhe o próximo chapéu, por exemplo, o vermelho – para que os participantes possam expressar seus sentimentos sobre a questão. </a:t>
            </a:r>
          </a:p>
          <a:p>
            <a:pPr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O chapéu verde, então pode ser usado para geração de ideias criativas para a resolução do problema em questão, e a seguir o chapéu amarelo, para mostrar as vantagens e os benefícios. </a:t>
            </a:r>
          </a:p>
          <a:p>
            <a:pPr>
              <a:lnSpc>
                <a:spcPct val="90000"/>
              </a:lnSpc>
            </a:pP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50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t-BR" b="1" dirty="0"/>
              <a:t>“Seis Chapéus” – Como utilizar</a:t>
            </a:r>
            <a:endParaRPr lang="pt-BR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57801" y="1164101"/>
            <a:ext cx="6288260" cy="48920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Na sequência, o chapéu preto é usado para obter foco nas fragilidades, riscos e aspectos negativos do que foi proposto; assim como o chapéu branco é usado para identificar os aspectos positivos e benefícios. </a:t>
            </a:r>
          </a:p>
          <a:p>
            <a:pPr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O chapéu verde pode voltar a ser usado para gerar sugestões de soluções que resolvam pontos relevantes levantados pelo chapéu preto. </a:t>
            </a:r>
          </a:p>
          <a:p>
            <a:pPr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Se necessário, o chapéu vermelho pode ser usado novamente, e assim por diante. </a:t>
            </a:r>
          </a:p>
          <a:p>
            <a:pPr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Para encerrar, o facilitador, com o chapéu azul, promove a conclusão, considerando as decisões tomadas pelo grupo e demais informações importantes.</a:t>
            </a:r>
          </a:p>
          <a:p>
            <a:pPr lvl="1">
              <a:lnSpc>
                <a:spcPct val="90000"/>
              </a:lnSpc>
            </a:pPr>
            <a:endParaRPr lang="pt-BR" sz="2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44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t-BR" b="1" dirty="0"/>
              <a:t>“Seis Chapéus” – Como utilizar</a:t>
            </a:r>
            <a:endParaRPr lang="pt-BR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15535" y="1390943"/>
            <a:ext cx="6716855" cy="48920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Dependendo da natureza do assunto / problema / decisão, os chapéus podem ser utilizados numa sequência estruturada deferente. </a:t>
            </a:r>
          </a:p>
          <a:p>
            <a:pPr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Aqui fica o exemplo de uma organização para uso da técnica: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Passo 1: apresentar os factos do caso (Chapéu Branco)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Passo 2: gerar ideias sobre como o caso poderia ser resolvido (Chapéu Verde)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Passo 3: avaliar os méritos das ideias – listar os benefícios (Chapéu Amarelo), listar as desvantagens (Chapéu Preto)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Passo 4: obter os sentimentos de todos sobre as alternativas (Chapéu Vermelho)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solidFill>
                  <a:schemeClr val="tx1"/>
                </a:solidFill>
              </a:rPr>
              <a:t>Passo 5: resumir e terminar a reunião (Chapéu Azul).</a:t>
            </a:r>
          </a:p>
          <a:p>
            <a:pPr>
              <a:lnSpc>
                <a:spcPct val="90000"/>
              </a:lnSpc>
            </a:pPr>
            <a:endParaRPr lang="pt-BR" sz="2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94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t-BR" b="1" dirty="0"/>
              <a:t>Atividade – Seis chapéus</a:t>
            </a:r>
            <a:endParaRPr lang="pt-BR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Utilize a técnica dos seis chapéus para validar as ideias relacionadas com personagens, cenários, fases, mecânicas de seu jogo.</a:t>
            </a:r>
          </a:p>
          <a:p>
            <a:r>
              <a:rPr lang="pt-BR" sz="2200" dirty="0">
                <a:solidFill>
                  <a:schemeClr val="tx1"/>
                </a:solidFill>
              </a:rPr>
              <a:t>Ao termino da atividade o grupo deverá apresentar todo o material desenvolvido para a classe.</a:t>
            </a:r>
          </a:p>
          <a:p>
            <a:endParaRPr lang="pt-BR" sz="2200" dirty="0">
              <a:solidFill>
                <a:schemeClr val="tx1"/>
              </a:solidFill>
            </a:endParaRPr>
          </a:p>
          <a:p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12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 – Seis chapéus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Utilize a técnica dos seis chapéus para validar as ideias relacionadas com personagens, cenários, fases, mecânicas de seu jogo.</a:t>
            </a:r>
          </a:p>
          <a:p>
            <a:r>
              <a:rPr lang="pt-BR" sz="2200" dirty="0"/>
              <a:t>Ao termino da atividade o grupo deverá apresentar todo o material desenvolvido para a classe.</a:t>
            </a:r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60642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867156"/>
            <a:ext cx="8534400" cy="1507067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065624"/>
            <a:ext cx="8534400" cy="3615267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ROGERS, Scott; </a:t>
            </a:r>
            <a:r>
              <a:rPr lang="pt-BR" b="1" dirty="0" err="1"/>
              <a:t>LevelUp</a:t>
            </a:r>
            <a:r>
              <a:rPr lang="pt-BR" b="1" dirty="0"/>
              <a:t>: </a:t>
            </a:r>
            <a:r>
              <a:rPr lang="pt-BR" dirty="0"/>
              <a:t>Um Guia para o Design de Grandes Jogos. São Paulo: </a:t>
            </a:r>
            <a:r>
              <a:rPr lang="pt-BR" dirty="0" err="1"/>
              <a:t>Blucher</a:t>
            </a:r>
            <a:r>
              <a:rPr lang="pt-BR" dirty="0"/>
              <a:t>, 2012. ISBN 978-85-212-0700-9.</a:t>
            </a:r>
          </a:p>
          <a:p>
            <a:r>
              <a:rPr lang="pt-BR" dirty="0"/>
              <a:t>SCHUYTEMA, Paul. </a:t>
            </a:r>
            <a:r>
              <a:rPr lang="pt-BR" b="1" dirty="0"/>
              <a:t>DESIGN DE GAMES UMA ABORDAGEM PRATICA</a:t>
            </a:r>
            <a:r>
              <a:rPr lang="pt-BR" dirty="0"/>
              <a:t>. CENGAGE, 2008. ISBN 8522106150.</a:t>
            </a:r>
          </a:p>
          <a:p>
            <a:r>
              <a:rPr lang="pt-BR" i="1" dirty="0" err="1"/>
              <a:t>Tschappeler</a:t>
            </a:r>
            <a:r>
              <a:rPr lang="pt-BR" i="1" dirty="0"/>
              <a:t>, Roman &amp; </a:t>
            </a:r>
            <a:r>
              <a:rPr lang="pt-BR" i="1" dirty="0" err="1"/>
              <a:t>Krogerus</a:t>
            </a:r>
            <a:r>
              <a:rPr lang="pt-BR" i="1" dirty="0"/>
              <a:t>, </a:t>
            </a:r>
            <a:r>
              <a:rPr lang="pt-BR" i="1" dirty="0" err="1"/>
              <a:t>Mikael</a:t>
            </a:r>
            <a:r>
              <a:rPr lang="pt-BR" i="1" dirty="0"/>
              <a:t>. O Livro das Decisões. Marcador Editora, 2012</a:t>
            </a:r>
            <a:endParaRPr lang="pt-BR" dirty="0"/>
          </a:p>
          <a:p>
            <a:r>
              <a:rPr lang="pt-BR" dirty="0">
                <a:hlinkClick r:id="rId2"/>
              </a:rPr>
              <a:t>www.makeindiegames.com</a:t>
            </a:r>
            <a:endParaRPr lang="pt-BR" dirty="0"/>
          </a:p>
          <a:p>
            <a:r>
              <a:rPr lang="pt-BR" dirty="0">
                <a:hlinkClick r:id="rId3"/>
              </a:rPr>
              <a:t>www.fabricadejogos.net</a:t>
            </a:r>
            <a:endParaRPr lang="pt-BR" dirty="0"/>
          </a:p>
          <a:p>
            <a:r>
              <a:rPr lang="pt-BR" dirty="0">
                <a:hlinkClick r:id="rId4"/>
              </a:rPr>
              <a:t>https://www.portal-gestao.com/artigos/6700-como-utilizar-a-tC3A9cnica-dos-seis-chapC3A9us-do-pensamento.html</a:t>
            </a:r>
            <a:endParaRPr lang="pt-BR" dirty="0"/>
          </a:p>
          <a:p>
            <a:r>
              <a:rPr lang="pt-BR" dirty="0">
                <a:hlinkClick r:id="rId5"/>
              </a:rPr>
              <a:t>https://neigrando.wordpress.com/2013/07/02/seis-chapeus-para-pensar-melhor/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61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Como Ter Ideias?</a:t>
            </a:r>
          </a:p>
        </p:txBody>
      </p:sp>
      <p:pic>
        <p:nvPicPr>
          <p:cNvPr id="4" name="Picture 2" descr="http://founderfuel.com/wp-content/uploads/2012/04/DSC_6988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25401" b="2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pPr lvl="1"/>
            <a:r>
              <a:rPr lang="pt-BR" sz="2400" dirty="0"/>
              <a:t>Jogue um jogo de preferência ruim e observe as coisas que foram feitas de maneira pobre. Então pense no que você poderia fazer para melhorá-las.</a:t>
            </a:r>
          </a:p>
          <a:p>
            <a:pPr lvl="1"/>
            <a:r>
              <a:rPr lang="pt-BR" sz="2400" dirty="0"/>
              <a:t>Independentemente do que estiver acima, siga sua paixão.</a:t>
            </a:r>
          </a:p>
          <a:p>
            <a:pPr lvl="1"/>
            <a:r>
              <a:rPr lang="pt-BR" sz="2400" dirty="0"/>
              <a:t>Mantenha um caderno de recorte de quaisquer reportagens, imagens, histórias, qualquer coisa que chame sua atenção e lhe inspire.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0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Como Ter Ideias?</a:t>
            </a:r>
          </a:p>
        </p:txBody>
      </p:sp>
      <p:pic>
        <p:nvPicPr>
          <p:cNvPr id="4" name="Picture 2" descr="http://founderfuel.com/wp-content/uploads/2012/04/DSC_6988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25401" b="2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Quer mais técnicas para liberar o processo criativo?</a:t>
            </a:r>
          </a:p>
          <a:p>
            <a:pPr lvl="1"/>
            <a:r>
              <a:rPr lang="pt-BR" sz="2400" dirty="0"/>
              <a:t>Acesse: </a:t>
            </a:r>
            <a:r>
              <a:rPr lang="pt-BR" sz="2400" dirty="0">
                <a:hlinkClick r:id="rId3"/>
              </a:rPr>
              <a:t>Vamos mais longe</a:t>
            </a:r>
            <a:r>
              <a:rPr lang="pt-BR" sz="2400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8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Técnicas Criativas</a:t>
            </a:r>
          </a:p>
        </p:txBody>
      </p:sp>
      <p:pic>
        <p:nvPicPr>
          <p:cNvPr id="5" name="Picture 4" descr="Gadgets em uma mesa">
            <a:extLst>
              <a:ext uri="{FF2B5EF4-FFF2-40B4-BE49-F238E27FC236}">
                <a16:creationId xmlns:a16="http://schemas.microsoft.com/office/drawing/2014/main" id="{EC53D9CA-021F-2F89-37B3-07C0E0F04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39962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pPr fontAlgn="base"/>
            <a:r>
              <a:rPr lang="pt-BR" sz="2400" dirty="0"/>
              <a:t>A principal utilidade das técnicas criativas é coletar ideias.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dirty="0"/>
              <a:t>Você conhece alguma técnica criativa?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dirty="0"/>
              <a:t>Existem diversas técnicas criativas que podem ser utilizadas para trabalhar no processo de criação de jogos.</a:t>
            </a:r>
          </a:p>
          <a:p>
            <a:endParaRPr lang="pt-BR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23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Brainstorming - Tempestade Cerebral</a:t>
            </a:r>
            <a:endParaRPr lang="pt-BR" dirty="0"/>
          </a:p>
        </p:txBody>
      </p:sp>
      <p:pic>
        <p:nvPicPr>
          <p:cNvPr id="2050" name="Picture 2" descr="http://projetodraft.com/draft/wp-content/uploads/2015/01/brainstor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1" r="25362" b="1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r>
              <a:rPr lang="pt-BR" sz="2400" b="1" dirty="0"/>
              <a:t>Brainstorming</a:t>
            </a:r>
            <a:r>
              <a:rPr lang="pt-BR" sz="2400" dirty="0"/>
              <a:t> significa tempestade cerebral ou tempestade de ideias. É uma expressão inglesa formada pela junção das palavras "</a:t>
            </a:r>
            <a:r>
              <a:rPr lang="pt-BR" sz="2400" dirty="0" err="1"/>
              <a:t>brain</a:t>
            </a:r>
            <a:r>
              <a:rPr lang="pt-BR" sz="2400" dirty="0"/>
              <a:t>", que significa cérebro, intelecto e "</a:t>
            </a:r>
            <a:r>
              <a:rPr lang="pt-BR" sz="2400" dirty="0" err="1"/>
              <a:t>storm</a:t>
            </a:r>
            <a:r>
              <a:rPr lang="pt-BR" sz="2400" dirty="0"/>
              <a:t>", que significa tempestade</a:t>
            </a:r>
          </a:p>
          <a:p>
            <a:r>
              <a:rPr lang="pt-BR" sz="2400" dirty="0"/>
              <a:t>É uma atividade desenvolvida para explorar a potencialidade criativa de um indivíduo ou de um grupo a serviço de objetivos pré-determinados.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5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t-BR" sz="4400" b="1"/>
              <a:t>Brainstorming - Tempestade Cerebral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Neste estágio as ideias não precisam ser originais e o mais importante é coletar ideias e conceitos. </a:t>
            </a:r>
          </a:p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Pense sobre todas as coisas que você quer que o seu jogo seja e escreva-as.</a:t>
            </a:r>
          </a:p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Sua meta é fazer associações livremente com suas ideias até onde puder. </a:t>
            </a:r>
          </a:p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Certifique-se que tenha a colaboração de pessoas de outras disciplinas além do design de jogos. </a:t>
            </a:r>
          </a:p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Não descarte qualquer ideia, pois não existem ideias ruins.</a:t>
            </a:r>
          </a:p>
        </p:txBody>
      </p:sp>
    </p:spTree>
    <p:extLst>
      <p:ext uri="{BB962C8B-B14F-4D97-AF65-F5344CB8AC3E}">
        <p14:creationId xmlns:p14="http://schemas.microsoft.com/office/powerpoint/2010/main" val="61648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1515B3-D7DF-4C4F-A467-045381880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Brainstorming - Tempestade Cerebral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441" b="3"/>
          <a:stretch/>
        </p:blipFill>
        <p:spPr bwMode="auto">
          <a:xfrm rot="5400000">
            <a:off x="-351276" y="352107"/>
            <a:ext cx="4206240" cy="350202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7" r="55349" b="2"/>
          <a:stretch/>
        </p:blipFill>
        <p:spPr bwMode="auto">
          <a:xfrm rot="5400000">
            <a:off x="424376" y="3779520"/>
            <a:ext cx="2651760" cy="350519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pt-BR" dirty="0"/>
              <a:t>Exemplo de um brainstorming (ROGERS, 2009):</a:t>
            </a:r>
          </a:p>
          <a:p>
            <a:endParaRPr lang="pt-B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0D9B5C-0C7A-4DB1-BD34-5F267130C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667085-F7BD-4A03-92CF-22ED6F2B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11341-4997-4B9D-BB9B-4BF14574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68991E-A4D1-4796-86E1-C2DC1C97E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468045-48FC-43D1-9CAC-BB8A5598B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9FBD81-3F27-4C7D-8DEA-3E15112C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59622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1541</TotalTime>
  <Words>2170</Words>
  <Application>Microsoft Office PowerPoint</Application>
  <PresentationFormat>Widescreen</PresentationFormat>
  <Paragraphs>189</Paragraphs>
  <Slides>38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Fatia</vt:lpstr>
      <vt:lpstr>Técnicas para o desenvolvimento de Jogos</vt:lpstr>
      <vt:lpstr>Técnicas criativas</vt:lpstr>
      <vt:lpstr>Como Ter Ideias?</vt:lpstr>
      <vt:lpstr>Como Ter Ideias?</vt:lpstr>
      <vt:lpstr>Como Ter Ideias?</vt:lpstr>
      <vt:lpstr>Técnicas Criativas</vt:lpstr>
      <vt:lpstr>Brainstorming - Tempestade Cerebral</vt:lpstr>
      <vt:lpstr>Brainstorming - Tempestade Cerebral</vt:lpstr>
      <vt:lpstr>Brainstorming - Tempestade Cerebral</vt:lpstr>
      <vt:lpstr>Brainstorming - Tempestade Cerebral</vt:lpstr>
      <vt:lpstr>Brainstorming - Tempestade Cerebral</vt:lpstr>
      <vt:lpstr>Brainstorming - Tempestade Cerebral</vt:lpstr>
      <vt:lpstr>Atividade - Brainstorming</vt:lpstr>
      <vt:lpstr>Atividade - Brainstorming</vt:lpstr>
      <vt:lpstr>Caixa Morfológica</vt:lpstr>
      <vt:lpstr>Caixa Morfológica</vt:lpstr>
      <vt:lpstr>Caixa Morfológica</vt:lpstr>
      <vt:lpstr>Caixa Morfológica</vt:lpstr>
      <vt:lpstr>Caixa Morfológica</vt:lpstr>
      <vt:lpstr>Caixa Morfológica</vt:lpstr>
      <vt:lpstr>Atividade – Caixa Morfológica</vt:lpstr>
      <vt:lpstr>Atividade – Caixa Morfológica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 – Como utilizar</vt:lpstr>
      <vt:lpstr>“Seis Chapéus” – Como utilizar</vt:lpstr>
      <vt:lpstr>“Seis Chapéus” – Como utilizar</vt:lpstr>
      <vt:lpstr>Atividade – Seis chapéus</vt:lpstr>
      <vt:lpstr>Atividade – Seis chapéus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para a criação de jogos</dc:title>
  <dc:creator>Danilo Filitto</dc:creator>
  <cp:lastModifiedBy>DANILO FILITTO</cp:lastModifiedBy>
  <cp:revision>96</cp:revision>
  <dcterms:created xsi:type="dcterms:W3CDTF">2015-02-27T16:33:36Z</dcterms:created>
  <dcterms:modified xsi:type="dcterms:W3CDTF">2023-02-15T17:03:06Z</dcterms:modified>
</cp:coreProperties>
</file>