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73" r:id="rId8"/>
    <p:sldId id="279" r:id="rId9"/>
    <p:sldId id="283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274" r:id="rId18"/>
    <p:sldId id="275" r:id="rId19"/>
    <p:sldId id="277" r:id="rId20"/>
    <p:sldId id="276" r:id="rId21"/>
    <p:sldId id="278" r:id="rId22"/>
    <p:sldId id="266" r:id="rId23"/>
    <p:sldId id="267" r:id="rId24"/>
    <p:sldId id="268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701"/>
  </p:normalViewPr>
  <p:slideViewPr>
    <p:cSldViewPr snapToGrid="0" snapToObjects="1">
      <p:cViewPr varScale="1">
        <p:scale>
          <a:sx n="66" d="100"/>
          <a:sy n="66" d="100"/>
        </p:scale>
        <p:origin x="-876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9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93B867F-EEA2-CF43-82FF-C518D4DE8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HTML</a:t>
            </a:r>
            <a:r>
              <a:rPr kumimoji="1" lang="zh-CN" altLang="en-US" dirty="0"/>
              <a:t>零基础入门</a:t>
            </a:r>
          </a:p>
        </p:txBody>
      </p:sp>
    </p:spTree>
    <p:extLst>
      <p:ext uri="{BB962C8B-B14F-4D97-AF65-F5344CB8AC3E}">
        <p14:creationId xmlns:p14="http://schemas.microsoft.com/office/powerpoint/2010/main" val="341222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946559-D806-2D42-9107-4A268F47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标题标签： </a:t>
            </a:r>
            <a:r>
              <a:rPr kumimoji="1" lang="en-US" altLang="zh-CN" dirty="0"/>
              <a:t>&lt;</a:t>
            </a:r>
            <a:r>
              <a:rPr kumimoji="1" lang="en-US" altLang="zh-CN" cap="none" dirty="0"/>
              <a:t>h</a:t>
            </a:r>
            <a:r>
              <a:rPr kumimoji="1" lang="en-US" altLang="zh-CN" dirty="0"/>
              <a:t>1&gt;~&lt;</a:t>
            </a:r>
            <a:r>
              <a:rPr kumimoji="1" lang="en-US" altLang="zh-CN" cap="none" dirty="0"/>
              <a:t>h</a:t>
            </a:r>
            <a:r>
              <a:rPr kumimoji="1" lang="en-US" altLang="zh-CN" dirty="0"/>
              <a:t>6&gt;</a:t>
            </a:r>
            <a:r>
              <a:rPr kumimoji="1" lang="zh-CN" altLang="en-US" dirty="0"/>
              <a:t>，水平线</a:t>
            </a:r>
            <a:r>
              <a:rPr kumimoji="1" lang="en-US" altLang="zh-CN" dirty="0"/>
              <a:t>&lt;</a:t>
            </a:r>
            <a:r>
              <a:rPr kumimoji="1" lang="en-US" altLang="zh-CN" cap="none" dirty="0" err="1"/>
              <a:t>hr</a:t>
            </a:r>
            <a:r>
              <a:rPr kumimoji="1" lang="en-US" altLang="zh-CN" dirty="0"/>
              <a:t>&gt;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A69317C-7447-1344-88E4-87CB169E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/>
              <a:t>用户可以通过标题快速浏览</a:t>
            </a:r>
            <a:r>
              <a:rPr kumimoji="1" lang="zh-CN" altLang="en-US" dirty="0" smtClean="0"/>
              <a:t>网页</a:t>
            </a:r>
            <a:endParaRPr kumimoji="1" lang="en-US" altLang="zh-CN" dirty="0" smtClean="0"/>
          </a:p>
          <a:p>
            <a:r>
              <a:rPr kumimoji="1" lang="zh-CN" altLang="en-US" dirty="0" smtClean="0"/>
              <a:t>确保</a:t>
            </a:r>
            <a:r>
              <a:rPr kumimoji="1" lang="zh-CN" altLang="en-US" dirty="0"/>
              <a:t>将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标题标签只用于标题，而不是为了省事生成粗体或者大号文本</a:t>
            </a:r>
            <a:endParaRPr kumimoji="1" lang="en-US" altLang="zh-CN" dirty="0"/>
          </a:p>
          <a:p>
            <a:r>
              <a:rPr kumimoji="1" lang="zh-CN" altLang="en-US" dirty="0"/>
              <a:t>搜索引擎使用标题为网页的结构和内容编制索引</a:t>
            </a:r>
            <a:endParaRPr kumimoji="1" lang="en-US" altLang="zh-CN" dirty="0"/>
          </a:p>
          <a:p>
            <a:r>
              <a:rPr kumimoji="1" lang="zh-CN" altLang="en-US" dirty="0" smtClean="0"/>
              <a:t>应该</a:t>
            </a:r>
            <a:r>
              <a:rPr kumimoji="1" lang="zh-CN" altLang="en-US" dirty="0"/>
              <a:t>将</a:t>
            </a:r>
            <a:r>
              <a:rPr kumimoji="1" lang="en-US" altLang="zh-CN" dirty="0"/>
              <a:t>&lt;h1&gt;</a:t>
            </a:r>
            <a:r>
              <a:rPr kumimoji="1" lang="zh-CN" altLang="en-US" dirty="0"/>
              <a:t>用做主标题（最重要的），其后是</a:t>
            </a:r>
            <a:r>
              <a:rPr kumimoji="1" lang="en-US" altLang="zh-CN" dirty="0"/>
              <a:t>&lt;h2&gt;……</a:t>
            </a:r>
            <a:r>
              <a:rPr kumimoji="1" lang="zh-CN" altLang="en-US" dirty="0"/>
              <a:t>以此类推</a:t>
            </a:r>
            <a:endParaRPr kumimoji="1" lang="en-US" altLang="zh-CN" dirty="0"/>
          </a:p>
          <a:p>
            <a:r>
              <a:rPr kumimoji="1" lang="en-US" altLang="zh-CN" dirty="0"/>
              <a:t>&lt;</a:t>
            </a:r>
            <a:r>
              <a:rPr kumimoji="1" lang="en-US" altLang="zh-CN" dirty="0" err="1"/>
              <a:t>hr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标签在页面中创建水平线，可用于分割内容</a:t>
            </a:r>
            <a:endParaRPr kumimoji="1" lang="en-US" altLang="zh-CN" dirty="0"/>
          </a:p>
          <a:p>
            <a:r>
              <a:rPr kumimoji="1" lang="zh-CN" altLang="en-US" dirty="0"/>
              <a:t>例</a:t>
            </a:r>
            <a:r>
              <a:rPr kumimoji="1" lang="en-US" altLang="zh-CN" dirty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63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E128FB-BA31-9042-A588-71E51DA2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段落标签</a:t>
            </a:r>
            <a:r>
              <a:rPr kumimoji="1" lang="en-US" altLang="zh-CN" dirty="0"/>
              <a:t>&lt;</a:t>
            </a:r>
            <a:r>
              <a:rPr kumimoji="1" lang="en-US" altLang="zh-CN" cap="none" dirty="0"/>
              <a:t>p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，换行标签</a:t>
            </a:r>
            <a:r>
              <a:rPr kumimoji="1" lang="en-US" altLang="zh-CN" dirty="0"/>
              <a:t>&lt;</a:t>
            </a:r>
            <a:r>
              <a:rPr kumimoji="1" lang="en-US" altLang="zh-CN" cap="none" dirty="0" err="1"/>
              <a:t>br</a:t>
            </a:r>
            <a:r>
              <a:rPr kumimoji="1" lang="en-US" altLang="zh-CN" dirty="0"/>
              <a:t>&gt;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4FAE74C-6BDF-1745-B3BA-9DBF7BDC2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浏览器会自动在段落前后添加空行</a:t>
            </a:r>
            <a:endParaRPr kumimoji="1" lang="en-US" altLang="zh-CN" dirty="0"/>
          </a:p>
          <a:p>
            <a:r>
              <a:rPr kumimoji="1" lang="zh-CN" altLang="en-US" dirty="0"/>
              <a:t>如果希望在不产生一个新段落的情况下进行换行，使用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br</a:t>
            </a:r>
            <a:r>
              <a:rPr kumimoji="1" lang="en-US" altLang="zh-CN" dirty="0"/>
              <a:t>&gt;</a:t>
            </a:r>
          </a:p>
          <a:p>
            <a:r>
              <a:rPr kumimoji="1" lang="zh-CN" altLang="en-US" dirty="0"/>
              <a:t>例</a:t>
            </a:r>
            <a:r>
              <a:rPr kumimoji="1" lang="en-US" altLang="zh-CN" dirty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930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34A016-D5A9-4F42-96C5-A97FCB92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文本格式化标签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211134E5-B98C-094E-BD4D-BB59EDD7C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947959"/>
              </p:ext>
            </p:extLst>
          </p:nvPr>
        </p:nvGraphicFramePr>
        <p:xfrm>
          <a:off x="1141413" y="2249488"/>
          <a:ext cx="990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xmlns="" val="3192133458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xmlns="" val="1019433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967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&lt;b&gt;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定义粗体文本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239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</a:t>
                      </a:r>
                      <a:r>
                        <a:rPr lang="en-US" altLang="zh-CN" dirty="0" err="1"/>
                        <a:t>em</a:t>
                      </a:r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定义着重文字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628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定义斜体字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791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&lt;small&gt;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定义小号字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649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&lt;strong&gt;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定义加重语气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026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&lt;sub&gt;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定义下标字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461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&lt;ins&gt;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定义上标字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100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&lt;del&gt;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定义删除线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248188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77E5063-EA2D-1A4C-BFCE-539D622CC5FB}"/>
              </a:ext>
            </a:extLst>
          </p:cNvPr>
          <p:cNvSpPr txBox="1"/>
          <p:nvPr/>
        </p:nvSpPr>
        <p:spPr>
          <a:xfrm>
            <a:off x="7846541" y="2693773"/>
            <a:ext cx="3101545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&lt;b&gt;&lt;strong&gt;,&lt;</a:t>
            </a:r>
            <a:r>
              <a:rPr kumimoji="1" lang="en-US" altLang="zh-CN" dirty="0" err="1">
                <a:solidFill>
                  <a:schemeClr val="bg1"/>
                </a:solidFill>
              </a:rPr>
              <a:t>em</a:t>
            </a:r>
            <a:r>
              <a:rPr kumimoji="1" lang="en-US" altLang="zh-CN" dirty="0">
                <a:solidFill>
                  <a:schemeClr val="bg1"/>
                </a:solidFill>
              </a:rPr>
              <a:t>&gt;&lt;</a:t>
            </a:r>
            <a:r>
              <a:rPr kumimoji="1" lang="en-US" altLang="zh-CN" dirty="0" err="1">
                <a:solidFill>
                  <a:schemeClr val="bg1"/>
                </a:solidFill>
              </a:rPr>
              <a:t>i</a:t>
            </a:r>
            <a:r>
              <a:rPr kumimoji="1" lang="en-US" altLang="zh-CN" dirty="0">
                <a:solidFill>
                  <a:schemeClr val="bg1"/>
                </a:solidFill>
              </a:rPr>
              <a:t>&gt;</a:t>
            </a:r>
            <a:r>
              <a:rPr kumimoji="1" lang="zh-CN" altLang="en-US" dirty="0">
                <a:solidFill>
                  <a:schemeClr val="bg1"/>
                </a:solidFill>
              </a:rPr>
              <a:t>在页面展示内容是一样的，但标签含义不同：</a:t>
            </a:r>
            <a:r>
              <a:rPr kumimoji="1" lang="en-US" altLang="zh-CN" dirty="0">
                <a:solidFill>
                  <a:schemeClr val="bg1"/>
                </a:solidFill>
              </a:rPr>
              <a:t>&lt;strong&gt;&lt;</a:t>
            </a:r>
            <a:r>
              <a:rPr kumimoji="1" lang="en-US" altLang="zh-CN" dirty="0" err="1">
                <a:solidFill>
                  <a:schemeClr val="bg1"/>
                </a:solidFill>
              </a:rPr>
              <a:t>em</a:t>
            </a:r>
            <a:r>
              <a:rPr kumimoji="1" lang="en-US" altLang="zh-CN" dirty="0">
                <a:solidFill>
                  <a:schemeClr val="bg1"/>
                </a:solidFill>
              </a:rPr>
              <a:t>&gt;</a:t>
            </a:r>
            <a:r>
              <a:rPr kumimoji="1" lang="zh-CN" altLang="en-US" dirty="0">
                <a:solidFill>
                  <a:schemeClr val="bg1"/>
                </a:solidFill>
              </a:rPr>
              <a:t>表示要呈现的文本是重要的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05B8AF8-5EB4-7145-BBB9-EEBFC0C6A29A}"/>
              </a:ext>
            </a:extLst>
          </p:cNvPr>
          <p:cNvSpPr txBox="1"/>
          <p:nvPr/>
        </p:nvSpPr>
        <p:spPr>
          <a:xfrm>
            <a:off x="1210962" y="579531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41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7F0524-9635-FE44-B479-E3801DE54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链接</a:t>
            </a:r>
            <a:r>
              <a:rPr kumimoji="1" lang="en-US" altLang="zh-CN" dirty="0"/>
              <a:t>&lt;</a:t>
            </a:r>
            <a:r>
              <a:rPr kumimoji="1" lang="en-US" altLang="zh-CN" cap="none" dirty="0"/>
              <a:t>a</a:t>
            </a:r>
            <a:r>
              <a:rPr kumimoji="1" lang="en-US" altLang="zh-CN" dirty="0"/>
              <a:t>&gt;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CF8EAFB-8E55-6441-A09B-4DCEC2B8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HTML</a:t>
            </a:r>
            <a:r>
              <a:rPr kumimoji="1" lang="zh-CN" altLang="en-US" dirty="0"/>
              <a:t>使用标签</a:t>
            </a:r>
            <a:r>
              <a:rPr kumimoji="1" lang="en-US" altLang="zh-CN" dirty="0"/>
              <a:t>&lt;a&gt;</a:t>
            </a:r>
            <a:r>
              <a:rPr kumimoji="1" lang="zh-CN" altLang="en-US" dirty="0"/>
              <a:t>来设置超文本链接</a:t>
            </a:r>
            <a:endParaRPr kumimoji="1" lang="en-US" altLang="zh-CN" dirty="0"/>
          </a:p>
          <a:p>
            <a:r>
              <a:rPr kumimoji="1" lang="zh-CN" altLang="en-US" dirty="0"/>
              <a:t>超链接可以是一组词，或者一幅图像，通过点击内容实现跳转等操作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831259C1-0F0E-1544-885B-1C80ECC22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44144"/>
              </p:ext>
            </p:extLst>
          </p:nvPr>
        </p:nvGraphicFramePr>
        <p:xfrm>
          <a:off x="1315308" y="3561720"/>
          <a:ext cx="89037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865">
                  <a:extLst>
                    <a:ext uri="{9D8B030D-6E8A-4147-A177-3AD203B41FA5}">
                      <a16:colId xmlns:a16="http://schemas.microsoft.com/office/drawing/2014/main" xmlns="" val="3094313645"/>
                    </a:ext>
                  </a:extLst>
                </a:gridCol>
                <a:gridCol w="4451865">
                  <a:extLst>
                    <a:ext uri="{9D8B030D-6E8A-4147-A177-3AD203B41FA5}">
                      <a16:colId xmlns:a16="http://schemas.microsoft.com/office/drawing/2014/main" xmlns="" val="1138522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73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href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dirty="0"/>
                        <a:t>描述链接的地址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629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target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规定在何处打开链接文档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689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_blank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在新窗口中打开被链接文档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960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_self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默认。在相同的框架中打开被链接文档。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681756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C341C65-44B0-9E4B-B82E-E4F08C91B00B}"/>
              </a:ext>
            </a:extLst>
          </p:cNvPr>
          <p:cNvSpPr txBox="1"/>
          <p:nvPr/>
        </p:nvSpPr>
        <p:spPr>
          <a:xfrm>
            <a:off x="1569308" y="606716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06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727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02B4BF-C80B-5545-9B83-28C2A51F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图像标签</a:t>
            </a:r>
            <a:r>
              <a:rPr kumimoji="1" lang="en-US" altLang="zh-CN" dirty="0"/>
              <a:t>&lt;</a:t>
            </a:r>
            <a:r>
              <a:rPr kumimoji="1" lang="en-US" altLang="zh-CN" cap="none" dirty="0" err="1" smtClean="0"/>
              <a:t>img</a:t>
            </a:r>
            <a:r>
              <a:rPr kumimoji="1" lang="en-US" altLang="zh-CN" cap="none" dirty="0" smtClean="0"/>
              <a:t>/</a:t>
            </a:r>
            <a:r>
              <a:rPr kumimoji="1" lang="en-US" altLang="zh-CN" dirty="0" smtClean="0"/>
              <a:t>&gt;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465E6DF-76AD-7B40-85A8-B070D01E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中，图像由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img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标签定义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AC33EEA0-1411-744B-8462-19A063A84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552562"/>
              </p:ext>
            </p:extLst>
          </p:nvPr>
        </p:nvGraphicFramePr>
        <p:xfrm>
          <a:off x="1377092" y="3018023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11697819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507217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606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图像的</a:t>
                      </a:r>
                      <a:r>
                        <a:rPr lang="en-US" altLang="zh-CN" dirty="0" err="1"/>
                        <a:t>url</a:t>
                      </a:r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746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可替换文本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641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设置图像的高度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默认单位为像素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582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设置图像的宽度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323247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8285AF0-C6FE-E143-975F-084EB5239261}"/>
              </a:ext>
            </a:extLst>
          </p:cNvPr>
          <p:cNvSpPr txBox="1"/>
          <p:nvPr/>
        </p:nvSpPr>
        <p:spPr>
          <a:xfrm>
            <a:off x="1383957" y="512805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07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98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EBD955-529A-D740-8F78-8AA32233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表格标签</a:t>
            </a:r>
            <a:r>
              <a:rPr kumimoji="1" lang="en-US" altLang="zh-CN" dirty="0"/>
              <a:t>&lt;</a:t>
            </a:r>
            <a:r>
              <a:rPr kumimoji="1" lang="en-US" altLang="zh-CN" cap="none" dirty="0"/>
              <a:t>table</a:t>
            </a:r>
            <a:r>
              <a:rPr kumimoji="1" lang="en-US" altLang="zh-CN" dirty="0"/>
              <a:t>&gt;&lt;</a:t>
            </a:r>
            <a:r>
              <a:rPr kumimoji="1" lang="en-US" altLang="zh-CN" cap="none" dirty="0"/>
              <a:t>tr</a:t>
            </a:r>
            <a:r>
              <a:rPr kumimoji="1" lang="en-US" altLang="zh-CN" dirty="0"/>
              <a:t>&gt;&lt;</a:t>
            </a:r>
            <a:r>
              <a:rPr kumimoji="1" lang="en-US" altLang="zh-CN" cap="none" dirty="0"/>
              <a:t>td</a:t>
            </a:r>
            <a:r>
              <a:rPr kumimoji="1" lang="en-US" altLang="zh-CN" dirty="0"/>
              <a:t>&gt;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1A8F510-A5BF-934B-9FCB-A21D917DF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表格是由</a:t>
            </a:r>
            <a:r>
              <a:rPr kumimoji="1" lang="en-US" altLang="zh-CN" dirty="0"/>
              <a:t>&lt;table&gt;</a:t>
            </a:r>
            <a:r>
              <a:rPr kumimoji="1" lang="zh-CN" altLang="en-US" dirty="0"/>
              <a:t>标签定义的，表头用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th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标签定义，大多数浏览器会把表头显示为粗体居中</a:t>
            </a:r>
            <a:endParaRPr kumimoji="1" lang="en-US" altLang="zh-CN" dirty="0"/>
          </a:p>
          <a:p>
            <a:r>
              <a:rPr kumimoji="1" lang="zh-CN" altLang="en-US" dirty="0"/>
              <a:t>每个表格有若干行</a:t>
            </a:r>
            <a:r>
              <a:rPr kumimoji="1" lang="en-US" altLang="zh-CN" dirty="0"/>
              <a:t>&lt;tr&gt;</a:t>
            </a:r>
            <a:r>
              <a:rPr kumimoji="1" lang="zh-CN" altLang="en-US" dirty="0"/>
              <a:t>，每行被分割为若干单元格</a:t>
            </a:r>
            <a:r>
              <a:rPr kumimoji="1" lang="en-US" altLang="zh-CN" dirty="0"/>
              <a:t>&lt;td&gt;</a:t>
            </a:r>
            <a:r>
              <a:rPr kumimoji="1" lang="zh-CN" altLang="en-US" dirty="0"/>
              <a:t>，单元格可以包含文本，图片，列表，段落等等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405A8B1B-48DA-7C44-B866-82755C2FA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8370"/>
              </p:ext>
            </p:extLst>
          </p:nvPr>
        </p:nvGraphicFramePr>
        <p:xfrm>
          <a:off x="1513016" y="423438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299434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278695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589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(&lt;table&gt;)border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规定表格单元是否拥有边框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305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(&lt;td&gt;)</a:t>
                      </a:r>
                      <a:r>
                        <a:rPr lang="en-US" altLang="zh-CN" dirty="0" err="1"/>
                        <a:t>rowspan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规定单元格横跨的行数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746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(&lt;td&gt;)</a:t>
                      </a:r>
                      <a:r>
                        <a:rPr lang="en-US" altLang="zh-CN" dirty="0" err="1"/>
                        <a:t>colspan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规定单元格横跨的列数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15928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16991BE-E625-2145-A8E3-868292B2F841}"/>
              </a:ext>
            </a:extLst>
          </p:cNvPr>
          <p:cNvSpPr txBox="1"/>
          <p:nvPr/>
        </p:nvSpPr>
        <p:spPr>
          <a:xfrm>
            <a:off x="1544595" y="598067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08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339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B90086-8EB8-A142-8204-57041D11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列表标签</a:t>
            </a:r>
            <a:r>
              <a:rPr kumimoji="1" lang="en-US" altLang="zh-CN" dirty="0"/>
              <a:t>&lt;</a:t>
            </a:r>
            <a:r>
              <a:rPr kumimoji="1" lang="en-US" altLang="zh-CN" cap="none" dirty="0" err="1"/>
              <a:t>ol</a:t>
            </a:r>
            <a:r>
              <a:rPr kumimoji="1" lang="en-US" altLang="zh-CN" dirty="0"/>
              <a:t>&gt;&lt;</a:t>
            </a:r>
            <a:r>
              <a:rPr kumimoji="1" lang="en-US" altLang="zh-CN" cap="none" dirty="0"/>
              <a:t>ul</a:t>
            </a:r>
            <a:r>
              <a:rPr kumimoji="1" lang="en-US" altLang="zh-CN" dirty="0"/>
              <a:t>&gt;&lt;</a:t>
            </a:r>
            <a:r>
              <a:rPr kumimoji="1" lang="en-US" altLang="zh-CN" cap="none" dirty="0"/>
              <a:t>li</a:t>
            </a:r>
            <a:r>
              <a:rPr kumimoji="1" lang="en-US" altLang="zh-CN" dirty="0"/>
              <a:t>&gt;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BE69D68-4436-294A-B22B-1856C6EF0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无</a:t>
            </a:r>
            <a:r>
              <a:rPr kumimoji="1" lang="zh-CN" altLang="en-US" dirty="0" smtClean="0"/>
              <a:t>序列表是一个项目的列表，用</a:t>
            </a:r>
            <a:r>
              <a:rPr kumimoji="1" lang="en-US" altLang="zh-CN" dirty="0" smtClean="0"/>
              <a:t>&lt;</a:t>
            </a:r>
            <a:r>
              <a:rPr kumimoji="1" lang="en-US" altLang="zh-CN" dirty="0" err="1" smtClean="0"/>
              <a:t>ul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表示，每一个列表项用</a:t>
            </a:r>
            <a:r>
              <a:rPr kumimoji="1" lang="en-US" altLang="zh-CN" dirty="0" smtClean="0"/>
              <a:t>&lt;li&gt;,style</a:t>
            </a:r>
            <a:r>
              <a:rPr kumimoji="1" lang="zh-CN" altLang="en-US" dirty="0" smtClean="0"/>
              <a:t>属性</a:t>
            </a:r>
            <a:r>
              <a:rPr kumimoji="1" lang="zh-CN" altLang="en-US" dirty="0"/>
              <a:t>：</a:t>
            </a:r>
            <a:r>
              <a:rPr kumimoji="1" lang="en-US" altLang="zh-CN" dirty="0" smtClean="0"/>
              <a:t>list-style-type: disc/circle/square</a:t>
            </a:r>
            <a:endParaRPr kumimoji="1" lang="zh-CN" altLang="en-US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有序列表也是一个列表，用有序数字标记列表项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属性</a:t>
            </a:r>
            <a:r>
              <a:rPr kumimoji="1" lang="en-US" altLang="zh-CN" dirty="0" smtClean="0"/>
              <a:t>type: A/a/I/I</a:t>
            </a:r>
          </a:p>
          <a:p>
            <a:r>
              <a:rPr kumimoji="1" lang="zh-CN" altLang="en-US" dirty="0" smtClean="0"/>
              <a:t>例</a:t>
            </a:r>
            <a:r>
              <a:rPr kumimoji="1" lang="en-US" altLang="zh-CN" dirty="0" smtClean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01417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区块标签</a:t>
            </a:r>
            <a:r>
              <a:rPr lang="en-US" altLang="zh-CN" dirty="0" smtClean="0"/>
              <a:t>&lt;</a:t>
            </a:r>
            <a:r>
              <a:rPr lang="en-US" altLang="zh-CN" cap="none" dirty="0" smtClean="0"/>
              <a:t>div</a:t>
            </a:r>
            <a:r>
              <a:rPr lang="en-US" altLang="zh-CN" dirty="0" smtClean="0"/>
              <a:t>&gt; &lt;</a:t>
            </a:r>
            <a:r>
              <a:rPr lang="en-US" altLang="zh-CN" cap="none" dirty="0" smtClean="0"/>
              <a:t>span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&lt;div&gt;</a:t>
            </a:r>
            <a:r>
              <a:rPr lang="zh-CN" altLang="en-US" dirty="0" smtClean="0"/>
              <a:t>是块级标签，用于组合其他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标签的容器</a:t>
            </a:r>
            <a:endParaRPr lang="en-US" altLang="zh-CN" dirty="0" smtClean="0"/>
          </a:p>
          <a:p>
            <a:r>
              <a:rPr lang="en-US" altLang="zh-CN" dirty="0" smtClean="0"/>
              <a:t>&lt;span&gt;</a:t>
            </a:r>
            <a:r>
              <a:rPr lang="zh-CN" altLang="en-US" dirty="0" smtClean="0"/>
              <a:t>是行内标签，可用作文本的容器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091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520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输入标签</a:t>
            </a:r>
            <a:r>
              <a:rPr lang="en-US" altLang="zh-CN" dirty="0" smtClean="0"/>
              <a:t>&lt;</a:t>
            </a:r>
            <a:r>
              <a:rPr lang="en-US" altLang="zh-CN" cap="none" dirty="0" smtClean="0"/>
              <a:t>input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&lt;input&gt; </a:t>
            </a:r>
            <a:r>
              <a:rPr lang="zh-CN" altLang="en-US" dirty="0" smtClean="0"/>
              <a:t>输入类型是由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属性定义的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10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659152"/>
              </p:ext>
            </p:extLst>
          </p:nvPr>
        </p:nvGraphicFramePr>
        <p:xfrm>
          <a:off x="1141412" y="363099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文本框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password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密码字段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radio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单选按钮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checkbox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复选框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按钮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71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输入标签</a:t>
            </a:r>
            <a:r>
              <a:rPr lang="en-US" altLang="zh-CN" dirty="0"/>
              <a:t>&lt;</a:t>
            </a:r>
            <a:r>
              <a:rPr lang="en-US" altLang="zh-CN" cap="none" dirty="0"/>
              <a:t>input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其他</a:t>
            </a:r>
            <a:r>
              <a:rPr lang="zh-CN" altLang="en-US" dirty="0" smtClean="0"/>
              <a:t>属性：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28323"/>
              </p:ext>
            </p:extLst>
          </p:nvPr>
        </p:nvGraphicFramePr>
        <p:xfrm>
          <a:off x="1320800" y="294035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readonly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只读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disabled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禁用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20800" y="5080000"/>
            <a:ext cx="812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Readonly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disabled</a:t>
            </a:r>
            <a:r>
              <a:rPr lang="zh-CN" altLang="en-US" dirty="0" smtClean="0"/>
              <a:t>区别：</a:t>
            </a:r>
            <a:r>
              <a:rPr lang="en-US" altLang="zh-CN" dirty="0" smtClean="0"/>
              <a:t>disabled</a:t>
            </a:r>
            <a:r>
              <a:rPr lang="zh-CN" altLang="en-US" dirty="0" smtClean="0"/>
              <a:t>属性阻止对元素的一切操作，例如获取焦点，点击事件；</a:t>
            </a:r>
            <a:r>
              <a:rPr lang="en-US" altLang="zh-CN" dirty="0" err="1" smtClean="0"/>
              <a:t>readonly</a:t>
            </a:r>
            <a:r>
              <a:rPr lang="zh-CN" altLang="en-US" dirty="0" smtClean="0"/>
              <a:t>只是将元素设为只读，其他操作正常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8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822B65F-0EDD-4A46-A5C3-7B63B013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HTML</a:t>
            </a:r>
            <a:r>
              <a:rPr kumimoji="1" lang="zh-CN" altLang="en-US" dirty="0"/>
              <a:t>零基础入门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784E2CF-C033-024D-820F-377B30D98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HTML</a:t>
            </a:r>
          </a:p>
          <a:p>
            <a:r>
              <a:rPr kumimoji="1" lang="en-US" altLang="zh-CN" dirty="0"/>
              <a:t>HTML</a:t>
            </a:r>
            <a:r>
              <a:rPr kumimoji="1" lang="zh-CN" altLang="en-US" dirty="0"/>
              <a:t>标签</a:t>
            </a:r>
            <a:endParaRPr kumimoji="1" lang="en-US" altLang="zh-CN" dirty="0"/>
          </a:p>
          <a:p>
            <a:r>
              <a:rPr kumimoji="1" lang="en-US" altLang="zh-CN" dirty="0"/>
              <a:t>HTML</a:t>
            </a:r>
            <a:r>
              <a:rPr kumimoji="1" lang="zh-CN" altLang="en-US" dirty="0"/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3472070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r>
              <a:rPr lang="en-US" altLang="zh-CN" dirty="0" smtClean="0"/>
              <a:t>&lt;</a:t>
            </a:r>
            <a:r>
              <a:rPr lang="en-US" altLang="zh-CN" cap="none" dirty="0" smtClean="0"/>
              <a:t>button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&lt;button&gt;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&lt;input type=“button”&gt;</a:t>
            </a:r>
            <a:r>
              <a:rPr lang="zh-CN" altLang="en-US" dirty="0" smtClean="0"/>
              <a:t>具有相同的作用，但具有更多的可操控性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889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下拉列表</a:t>
            </a:r>
            <a:r>
              <a:rPr lang="en-US" altLang="zh-CN" dirty="0" smtClean="0"/>
              <a:t>&lt;</a:t>
            </a:r>
            <a:r>
              <a:rPr lang="en-US" altLang="zh-CN" cap="none" dirty="0" smtClean="0"/>
              <a:t>select</a:t>
            </a:r>
            <a:r>
              <a:rPr lang="en-US" altLang="zh-CN" dirty="0" smtClean="0"/>
              <a:t>&gt;&lt;</a:t>
            </a:r>
            <a:r>
              <a:rPr lang="en-US" altLang="zh-CN" cap="none" dirty="0" smtClean="0"/>
              <a:t>option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&lt;select&gt;</a:t>
            </a:r>
            <a:r>
              <a:rPr lang="zh-CN" altLang="en-US" dirty="0" smtClean="0"/>
              <a:t>用来创建下拉列表</a:t>
            </a:r>
            <a:r>
              <a:rPr lang="en-US" altLang="zh-CN" dirty="0" smtClean="0"/>
              <a:t>, &lt;option&gt;</a:t>
            </a:r>
            <a:r>
              <a:rPr lang="zh-CN" altLang="en-US" dirty="0" smtClean="0"/>
              <a:t>表示列表中的选项</a:t>
            </a:r>
            <a:endParaRPr lang="en-US" altLang="zh-CN" dirty="0" smtClean="0"/>
          </a:p>
          <a:p>
            <a:r>
              <a:rPr lang="en-US" altLang="zh-CN" dirty="0" smtClean="0"/>
              <a:t>Disabled</a:t>
            </a:r>
            <a:r>
              <a:rPr lang="zh-CN" altLang="en-US" dirty="0" smtClean="0"/>
              <a:t>属性：禁用下拉列表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下拉选项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109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DE1641-3F4D-9542-8648-E563989A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CC7BDF8-4E9A-9541-9CBB-F94E23C21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注释及页面调试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做一个</a:t>
            </a:r>
            <a:r>
              <a:rPr kumimoji="1" lang="zh-CN" altLang="en-US" dirty="0" smtClean="0"/>
              <a:t>页面介绍</a:t>
            </a:r>
            <a:r>
              <a:rPr kumimoji="1" lang="zh-CN" altLang="en-US" dirty="0"/>
              <a:t>一位</a:t>
            </a:r>
            <a:r>
              <a:rPr kumimoji="1" lang="zh-CN" altLang="en-US" dirty="0" smtClean="0"/>
              <a:t>人物：主</a:t>
            </a:r>
            <a:r>
              <a:rPr kumimoji="1" lang="zh-CN" altLang="en-US" dirty="0"/>
              <a:t>标题为人名，一段简单人物介绍，一张人物图片，点击人物图片跳转至该人物的百度百科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244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87700E-5588-4E4C-B0D8-8659D225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常用标签参考手册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CD9338E7-D765-0349-9352-2048ED92A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035622"/>
              </p:ext>
            </p:extLst>
          </p:nvPr>
        </p:nvGraphicFramePr>
        <p:xfrm>
          <a:off x="1141413" y="2249488"/>
          <a:ext cx="990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xmlns="" val="3210599519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xmlns="" val="2865035805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xmlns="" val="381221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行内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8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&lt;h1&gt;-&lt;h6&gt;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354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&lt;p&gt;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段落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837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&lt;a&gt;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链接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行内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802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</a:t>
                      </a:r>
                      <a:r>
                        <a:rPr lang="en-US" altLang="zh-CN" dirty="0" err="1"/>
                        <a:t>img</a:t>
                      </a:r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图片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行内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585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&lt;table&gt;&lt;</a:t>
                      </a:r>
                      <a:r>
                        <a:rPr lang="en-US" altLang="zh-CN" dirty="0" err="1" smtClean="0"/>
                        <a:t>tr</a:t>
                      </a:r>
                      <a:r>
                        <a:rPr lang="en-US" altLang="zh-CN" dirty="0" smtClean="0"/>
                        <a:t>&gt;&lt;td&gt;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块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块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行内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</a:t>
                      </a:r>
                      <a:r>
                        <a:rPr lang="en-US" altLang="zh-CN" dirty="0" err="1" smtClean="0"/>
                        <a:t>ul</a:t>
                      </a:r>
                      <a:r>
                        <a:rPr lang="en-US" altLang="zh-CN" dirty="0" smtClean="0"/>
                        <a:t>&gt;&lt;</a:t>
                      </a:r>
                      <a:r>
                        <a:rPr lang="en-US" altLang="zh-CN" dirty="0" err="1" smtClean="0"/>
                        <a:t>ol</a:t>
                      </a:r>
                      <a:r>
                        <a:rPr lang="en-US" altLang="zh-CN" dirty="0" smtClean="0"/>
                        <a:t>&gt;&lt;li&gt;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无序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有序列表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&lt;div&gt;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容器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&lt;span&gt;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容器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行内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&lt;input&gt;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输入标签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行内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883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0F0144-23F6-7C4D-9F28-29257DE1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常用属性参考手册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xmlns="" id="{A7971AE6-9413-134B-B206-E926D8EB20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378339"/>
              </p:ext>
            </p:extLst>
          </p:nvPr>
        </p:nvGraphicFramePr>
        <p:xfrm>
          <a:off x="1141413" y="2249488"/>
          <a:ext cx="990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xmlns="" val="609882192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xmlns="" val="2065136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909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为</a:t>
                      </a:r>
                      <a:r>
                        <a:rPr lang="en-US" altLang="zh-CN" dirty="0"/>
                        <a:t>html</a:t>
                      </a:r>
                      <a:r>
                        <a:rPr lang="zh-CN" altLang="en-US" dirty="0"/>
                        <a:t>元素定义一个或多个类名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10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定义元素的唯一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002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style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规定元素的行内样式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924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hidden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隐藏元素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200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367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822B65F-0EDD-4A46-A5C3-7B63B013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HTML</a:t>
            </a:r>
            <a:r>
              <a:rPr kumimoji="1" lang="zh-CN" altLang="en-US" dirty="0"/>
              <a:t>零基础入门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784E2CF-C033-024D-820F-377B30D98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HTML</a:t>
            </a:r>
          </a:p>
          <a:p>
            <a:r>
              <a:rPr kumimoji="1" lang="en-US" altLang="zh-CN" dirty="0"/>
              <a:t>HTML</a:t>
            </a:r>
            <a:r>
              <a:rPr kumimoji="1" lang="zh-CN" altLang="en-US" dirty="0"/>
              <a:t>标签</a:t>
            </a:r>
            <a:endParaRPr kumimoji="1" lang="en-US" altLang="zh-CN" dirty="0"/>
          </a:p>
          <a:p>
            <a:r>
              <a:rPr kumimoji="1" lang="en-US" altLang="zh-CN" dirty="0"/>
              <a:t>HTML</a:t>
            </a:r>
            <a:r>
              <a:rPr kumimoji="1" lang="zh-CN" altLang="en-US" dirty="0" smtClean="0"/>
              <a:t>属性</a:t>
            </a:r>
            <a:endParaRPr kumimoji="1" lang="en-US" altLang="zh-CN" dirty="0" smtClean="0"/>
          </a:p>
          <a:p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319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HTMl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鼠标</a:t>
            </a:r>
            <a:r>
              <a:rPr lang="zh-CN" altLang="en-US" dirty="0" smtClean="0"/>
              <a:t>事件：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ondblclick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onmouseout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onmouseover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onmousedown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onmouseup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onmousemove</a:t>
            </a:r>
            <a:endParaRPr lang="en-US" altLang="zh-CN" dirty="0" smtClean="0"/>
          </a:p>
          <a:p>
            <a:r>
              <a:rPr lang="zh-CN" altLang="en-US" dirty="0"/>
              <a:t>键盘</a:t>
            </a:r>
            <a:r>
              <a:rPr lang="zh-CN" altLang="en-US" dirty="0" smtClean="0"/>
              <a:t>事件：</a:t>
            </a:r>
            <a:r>
              <a:rPr lang="en-US" altLang="zh-CN" dirty="0" err="1" smtClean="0"/>
              <a:t>onkeydown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onkeyup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onkeypress</a:t>
            </a:r>
            <a:endParaRPr lang="en-US" altLang="zh-CN" dirty="0" smtClean="0"/>
          </a:p>
          <a:p>
            <a:r>
              <a:rPr lang="zh-CN" altLang="en-US" dirty="0" smtClean="0"/>
              <a:t>表单事件：</a:t>
            </a:r>
            <a:r>
              <a:rPr lang="en-US" altLang="zh-CN" dirty="0" err="1" smtClean="0"/>
              <a:t>onfocus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onblur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onchange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24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1DA5F24-79E0-BF46-A4EE-C5D69304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/>
              <a:t>HTML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8DF1D00-5D60-E447-A55E-E71609B5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HTML</a:t>
            </a:r>
            <a:r>
              <a:rPr kumimoji="1" lang="zh-CN" altLang="en-US" dirty="0"/>
              <a:t>：</a:t>
            </a:r>
            <a:r>
              <a:rPr kumimoji="1" lang="en-US" altLang="zh-CN" b="1" dirty="0"/>
              <a:t>H</a:t>
            </a:r>
            <a:r>
              <a:rPr kumimoji="1" lang="en-US" altLang="zh-CN" dirty="0"/>
              <a:t>yper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T</a:t>
            </a:r>
            <a:r>
              <a:rPr kumimoji="1" lang="en-US" altLang="zh-CN" dirty="0"/>
              <a:t>ext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M</a:t>
            </a:r>
            <a:r>
              <a:rPr kumimoji="1" lang="en-US" altLang="zh-CN" dirty="0"/>
              <a:t>arkup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L</a:t>
            </a:r>
            <a:r>
              <a:rPr kumimoji="1" lang="en-US" altLang="zh-CN" dirty="0"/>
              <a:t>anguage</a:t>
            </a:r>
            <a:r>
              <a:rPr kumimoji="1" lang="zh-CN" altLang="en-US" dirty="0"/>
              <a:t>（超文本标记语言）</a:t>
            </a:r>
            <a:endParaRPr kumimoji="1" lang="en-US" altLang="zh-CN" dirty="0"/>
          </a:p>
          <a:p>
            <a:r>
              <a:rPr kumimoji="1" lang="en-US" altLang="zh-CN" dirty="0"/>
              <a:t>HTML</a:t>
            </a:r>
            <a:r>
              <a:rPr kumimoji="1" lang="zh-CN" altLang="en-US" dirty="0"/>
              <a:t>不是一种编程语言，而是一种</a:t>
            </a:r>
            <a:r>
              <a:rPr kumimoji="1" lang="zh-CN" altLang="en-US" b="1" dirty="0"/>
              <a:t>标记</a:t>
            </a:r>
            <a:r>
              <a:rPr kumimoji="1" lang="zh-CN" altLang="en-US" dirty="0"/>
              <a:t>语言</a:t>
            </a:r>
            <a:endParaRPr kumimoji="1" lang="en-US" altLang="zh-CN" dirty="0"/>
          </a:p>
          <a:p>
            <a:r>
              <a:rPr kumimoji="1" lang="zh-CN" altLang="en-US" dirty="0"/>
              <a:t>标记语言是一套标记</a:t>
            </a:r>
            <a:r>
              <a:rPr kumimoji="1" lang="zh-CN" altLang="en-US" b="1" dirty="0"/>
              <a:t>标签</a:t>
            </a:r>
            <a:endParaRPr kumimoji="1" lang="en-US" altLang="zh-CN" b="1" dirty="0"/>
          </a:p>
          <a:p>
            <a:r>
              <a:rPr kumimoji="1" lang="en-US" altLang="zh-CN" dirty="0"/>
              <a:t>HTML</a:t>
            </a:r>
            <a:r>
              <a:rPr kumimoji="1" lang="zh-CN" altLang="en-US" dirty="0"/>
              <a:t>使用标记标签来描述网页</a:t>
            </a:r>
          </a:p>
        </p:txBody>
      </p:sp>
    </p:spTree>
    <p:extLst>
      <p:ext uri="{BB962C8B-B14F-4D97-AF65-F5344CB8AC3E}">
        <p14:creationId xmlns:p14="http://schemas.microsoft.com/office/powerpoint/2010/main" val="386440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D6AB750-E8BE-7245-8EC7-573A46F9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HTML</a:t>
            </a:r>
            <a:r>
              <a:rPr kumimoji="1" lang="zh-CN" altLang="en-US" dirty="0"/>
              <a:t>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6ED4FA1-7895-E846-B181-521EE34D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/>
              <a:t>HTML</a:t>
            </a:r>
            <a:r>
              <a:rPr kumimoji="1" lang="zh-CN" altLang="en-US" dirty="0"/>
              <a:t>标签是由</a:t>
            </a:r>
            <a:r>
              <a:rPr kumimoji="1" lang="zh-CN" altLang="en-US" b="1" dirty="0"/>
              <a:t>尖括号</a:t>
            </a:r>
            <a:r>
              <a:rPr kumimoji="1" lang="zh-CN" altLang="en-US" dirty="0"/>
              <a:t>包围的关键词，比如</a:t>
            </a:r>
            <a:r>
              <a:rPr kumimoji="1" lang="en-US" altLang="zh-CN" dirty="0" smtClean="0"/>
              <a:t>&lt;div&gt;</a:t>
            </a:r>
            <a:endParaRPr kumimoji="1" lang="en-US" altLang="zh-CN" dirty="0"/>
          </a:p>
          <a:p>
            <a:r>
              <a:rPr kumimoji="1" lang="zh-CN" altLang="en-US" dirty="0"/>
              <a:t>标签通常是成对出现的，比如</a:t>
            </a:r>
            <a:r>
              <a:rPr kumimoji="1" lang="en-US" altLang="zh-CN" dirty="0"/>
              <a:t>&lt;b&gt;&lt;/b&gt;</a:t>
            </a:r>
          </a:p>
          <a:p>
            <a:r>
              <a:rPr kumimoji="1" lang="zh-CN" altLang="en-US" dirty="0"/>
              <a:t>标签对中的第一个标签是开始（开放）标签，第二个标签是结束（闭合）标签</a:t>
            </a:r>
            <a:endParaRPr kumimoji="1" lang="en-US" altLang="zh-CN" dirty="0"/>
          </a:p>
          <a:p>
            <a:r>
              <a:rPr kumimoji="1" lang="zh-CN" altLang="en-US" dirty="0"/>
              <a:t>页面展示的是开始标签和结束标签之间内容</a:t>
            </a:r>
            <a:endParaRPr kumimoji="1" lang="en-US" altLang="zh-CN" dirty="0"/>
          </a:p>
          <a:p>
            <a:r>
              <a:rPr kumimoji="1" lang="zh-CN" altLang="en-US" dirty="0"/>
              <a:t>某些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元素具有空内容</a:t>
            </a:r>
            <a:endParaRPr kumimoji="1" lang="en-US" altLang="zh-CN" dirty="0"/>
          </a:p>
          <a:p>
            <a:r>
              <a:rPr kumimoji="1" lang="zh-CN" altLang="en-US" dirty="0"/>
              <a:t>空元素在开始标签中</a:t>
            </a:r>
            <a:r>
              <a:rPr kumimoji="1" lang="zh-CN" altLang="en-US" dirty="0" smtClean="0"/>
              <a:t>关闭</a:t>
            </a:r>
            <a:endParaRPr kumimoji="1" lang="en-US" altLang="zh-CN" dirty="0"/>
          </a:p>
          <a:p>
            <a:r>
              <a:rPr kumimoji="1" lang="zh-CN" altLang="en-US" dirty="0"/>
              <a:t>大多数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元素拥有属性</a:t>
            </a:r>
            <a:endParaRPr kumimoji="1" lang="en-US" altLang="zh-CN" dirty="0"/>
          </a:p>
          <a:p>
            <a:r>
              <a:rPr kumimoji="1" lang="zh-CN" altLang="en-US" dirty="0"/>
              <a:t>提示：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标签对大小写不敏感，推荐使用小写</a:t>
            </a:r>
            <a:r>
              <a:rPr kumimoji="1" lang="zh-CN" altLang="en-US" dirty="0" smtClean="0"/>
              <a:t>标签</a:t>
            </a:r>
            <a:endParaRPr kumimoji="1" lang="en-US" altLang="zh-CN" dirty="0"/>
          </a:p>
          <a:p>
            <a:r>
              <a:rPr kumimoji="1" lang="zh-CN" altLang="en-US" dirty="0"/>
              <a:t>例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67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C046686-400C-7249-B9C3-541D4BB1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HTMl</a:t>
            </a:r>
            <a:r>
              <a:rPr kumimoji="1" lang="zh-CN" altLang="en-US" dirty="0"/>
              <a:t>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B16EE3F-0F24-0A41-8215-349FF95EA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HTML</a:t>
            </a:r>
            <a:r>
              <a:rPr kumimoji="1" lang="zh-CN" altLang="en-US" dirty="0"/>
              <a:t>元素可以设置属性</a:t>
            </a:r>
            <a:endParaRPr kumimoji="1" lang="en-US" altLang="zh-CN" dirty="0"/>
          </a:p>
          <a:p>
            <a:r>
              <a:rPr kumimoji="1" lang="zh-CN" altLang="en-US" dirty="0"/>
              <a:t>属性可以在元素中添加附加信息</a:t>
            </a:r>
            <a:endParaRPr kumimoji="1" lang="en-US" altLang="zh-CN" dirty="0"/>
          </a:p>
          <a:p>
            <a:r>
              <a:rPr kumimoji="1" lang="zh-CN" altLang="en-US" dirty="0"/>
              <a:t>属性一般描述于开始标签</a:t>
            </a:r>
            <a:endParaRPr kumimoji="1" lang="en-US" altLang="zh-CN" dirty="0"/>
          </a:p>
          <a:p>
            <a:r>
              <a:rPr kumimoji="1" lang="zh-CN" altLang="en-US" dirty="0"/>
              <a:t>属性总是以名称</a:t>
            </a:r>
            <a:r>
              <a:rPr kumimoji="1" lang="en-US" altLang="zh-CN" dirty="0"/>
              <a:t>/</a:t>
            </a:r>
            <a:r>
              <a:rPr kumimoji="1" lang="zh-CN" altLang="en-US" dirty="0"/>
              <a:t>值对的形式出现，比如</a:t>
            </a:r>
            <a:r>
              <a:rPr kumimoji="1" lang="en-US" altLang="zh-CN" dirty="0"/>
              <a:t>name=“value”</a:t>
            </a:r>
          </a:p>
          <a:p>
            <a:r>
              <a:rPr kumimoji="1" lang="zh-CN" altLang="en-US" dirty="0"/>
              <a:t>属性值始终被包括在引号内，常用双引号，单引号也可</a:t>
            </a:r>
            <a:endParaRPr kumimoji="1" lang="en-US" altLang="zh-CN" dirty="0"/>
          </a:p>
          <a:p>
            <a:r>
              <a:rPr kumimoji="1" lang="zh-CN" altLang="en-US" dirty="0"/>
              <a:t>提示：属性和属性值对大小写不敏感，推荐小写</a:t>
            </a:r>
          </a:p>
        </p:txBody>
      </p:sp>
    </p:spTree>
    <p:extLst>
      <p:ext uri="{BB962C8B-B14F-4D97-AF65-F5344CB8AC3E}">
        <p14:creationId xmlns:p14="http://schemas.microsoft.com/office/powerpoint/2010/main" val="286061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260208-2E81-0E4C-886E-A9819311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常用的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BCE9E21-195B-2246-897D-9B86B158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/>
              <a:t>&lt;!DOCTYPE&gt; </a:t>
            </a:r>
            <a:r>
              <a:rPr kumimoji="1" lang="zh-CN" altLang="en-US" dirty="0"/>
              <a:t>声明必须是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文档的第一行，位于 </a:t>
            </a:r>
            <a:r>
              <a:rPr kumimoji="1" lang="en-US" altLang="zh-CN" dirty="0"/>
              <a:t>&lt;html&gt; </a:t>
            </a:r>
            <a:r>
              <a:rPr kumimoji="1" lang="zh-CN" altLang="en-US" dirty="0"/>
              <a:t>标签之前。</a:t>
            </a:r>
            <a:r>
              <a:rPr kumimoji="1" lang="en-US" altLang="zh-CN" dirty="0"/>
              <a:t>&lt;!DOCTYPE&gt; </a:t>
            </a:r>
            <a:r>
              <a:rPr kumimoji="1" lang="zh-CN" altLang="en-US" dirty="0"/>
              <a:t>声明不是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标签；它是指示 </a:t>
            </a:r>
            <a:r>
              <a:rPr kumimoji="1" lang="en-US" altLang="zh-CN" dirty="0"/>
              <a:t>web </a:t>
            </a:r>
            <a:r>
              <a:rPr kumimoji="1" lang="zh-CN" altLang="en-US" dirty="0"/>
              <a:t>浏览器关于页面使用哪个 </a:t>
            </a:r>
            <a:r>
              <a:rPr kumimoji="1" lang="en-US" altLang="zh-CN" dirty="0"/>
              <a:t>HTML </a:t>
            </a:r>
            <a:r>
              <a:rPr kumimoji="1" lang="zh-CN" altLang="en-US" dirty="0"/>
              <a:t>版本进行编写的指令</a:t>
            </a:r>
            <a:endParaRPr kumimoji="1" lang="en-US" altLang="zh-CN" dirty="0"/>
          </a:p>
          <a:p>
            <a:r>
              <a:rPr kumimoji="1" lang="en-US" altLang="zh-CN" dirty="0"/>
              <a:t>&lt;html&gt;</a:t>
            </a:r>
            <a:r>
              <a:rPr kumimoji="1" lang="zh-CN" altLang="en-US" dirty="0"/>
              <a:t>：告知浏览器这是一个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文档，是页面最外层元素</a:t>
            </a:r>
            <a:endParaRPr kumimoji="1" lang="en-US" altLang="zh-CN" dirty="0"/>
          </a:p>
          <a:p>
            <a:r>
              <a:rPr kumimoji="1" lang="en-US" altLang="zh-CN" dirty="0"/>
              <a:t>&lt;body&gt;: </a:t>
            </a:r>
            <a:r>
              <a:rPr kumimoji="1" lang="zh-CN" altLang="en-US" dirty="0"/>
              <a:t>定义文档的主体</a:t>
            </a:r>
            <a:endParaRPr kumimoji="1" lang="en-US" altLang="zh-CN" dirty="0"/>
          </a:p>
          <a:p>
            <a:r>
              <a:rPr kumimoji="1" lang="zh-CN" altLang="en-US" dirty="0"/>
              <a:t>标题：</a:t>
            </a:r>
            <a:r>
              <a:rPr kumimoji="1" lang="en-US" altLang="zh-CN" dirty="0"/>
              <a:t>&lt;h1&gt;~&lt;h6&gt;</a:t>
            </a:r>
          </a:p>
          <a:p>
            <a:r>
              <a:rPr kumimoji="1" lang="zh-CN" altLang="en-US" dirty="0"/>
              <a:t>段落：</a:t>
            </a:r>
            <a:r>
              <a:rPr kumimoji="1" lang="en-US" altLang="zh-CN" dirty="0"/>
              <a:t>&lt;p&gt;</a:t>
            </a:r>
          </a:p>
          <a:p>
            <a:r>
              <a:rPr kumimoji="1" lang="zh-CN" altLang="en-US" dirty="0"/>
              <a:t>链接：</a:t>
            </a:r>
            <a:r>
              <a:rPr kumimoji="1" lang="en-US" altLang="zh-CN" dirty="0"/>
              <a:t>&lt;a&gt;</a:t>
            </a:r>
          </a:p>
          <a:p>
            <a:r>
              <a:rPr kumimoji="1" lang="zh-CN" altLang="en-US" dirty="0"/>
              <a:t>例</a:t>
            </a:r>
            <a:r>
              <a:rPr kumimoji="1" lang="en-US" altLang="zh-CN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17433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D743D7-0FAD-244F-995F-FB2D2D9F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头部标签</a:t>
            </a:r>
            <a:r>
              <a:rPr kumimoji="1" lang="en-US" altLang="zh-CN" dirty="0"/>
              <a:t>&lt;</a:t>
            </a:r>
            <a:r>
              <a:rPr kumimoji="1" lang="en-US" altLang="zh-CN" cap="none" dirty="0"/>
              <a:t>head</a:t>
            </a:r>
            <a:r>
              <a:rPr kumimoji="1" lang="en-US" altLang="zh-CN" dirty="0"/>
              <a:t>&gt;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12B070B-7341-F04F-B2C1-DC740871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&lt;head&gt;</a:t>
            </a:r>
            <a:r>
              <a:rPr kumimoji="1" lang="zh-CN" altLang="en-US" dirty="0"/>
              <a:t>元素包含了所有的头部标签，在</a:t>
            </a:r>
            <a:r>
              <a:rPr kumimoji="1" lang="en-US" altLang="zh-CN" dirty="0"/>
              <a:t>&lt;head&gt;</a:t>
            </a:r>
            <a:r>
              <a:rPr kumimoji="1" lang="zh-CN" altLang="en-US" dirty="0"/>
              <a:t>元素中可以插入脚本</a:t>
            </a:r>
            <a:r>
              <a:rPr kumimoji="1" lang="en-US" altLang="zh-CN" dirty="0"/>
              <a:t>(script),</a:t>
            </a:r>
            <a:r>
              <a:rPr kumimoji="1" lang="zh-CN" altLang="en-US" dirty="0"/>
              <a:t> 样式文件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css</a:t>
            </a:r>
            <a:r>
              <a:rPr kumimoji="1" lang="en-US" altLang="zh-CN" dirty="0"/>
              <a:t>),</a:t>
            </a:r>
            <a:r>
              <a:rPr kumimoji="1" lang="zh-CN" altLang="en-US" dirty="0"/>
              <a:t> 以及各种</a:t>
            </a:r>
            <a:r>
              <a:rPr kumimoji="1" lang="en-US" altLang="zh-CN" dirty="0"/>
              <a:t>meta</a:t>
            </a:r>
            <a:r>
              <a:rPr kumimoji="1" lang="zh-CN" altLang="en-US" dirty="0"/>
              <a:t>信息</a:t>
            </a:r>
            <a:r>
              <a:rPr kumimoji="1" lang="en-US" altLang="zh-CN" dirty="0"/>
              <a:t>,</a:t>
            </a:r>
            <a:r>
              <a:rPr kumimoji="1" lang="zh-CN" altLang="en-US" dirty="0"/>
              <a:t>可以添加的元素标签</a:t>
            </a:r>
            <a:r>
              <a:rPr kumimoji="1" lang="en-US" altLang="zh-CN" dirty="0"/>
              <a:t>: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9FC7676C-F469-E14C-9FA5-002A3C27F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35607"/>
              </p:ext>
            </p:extLst>
          </p:nvPr>
        </p:nvGraphicFramePr>
        <p:xfrm>
          <a:off x="1414162" y="3429000"/>
          <a:ext cx="102382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130">
                  <a:extLst>
                    <a:ext uri="{9D8B030D-6E8A-4147-A177-3AD203B41FA5}">
                      <a16:colId xmlns:a16="http://schemas.microsoft.com/office/drawing/2014/main" xmlns="" val="748921008"/>
                    </a:ext>
                  </a:extLst>
                </a:gridCol>
                <a:gridCol w="5119130">
                  <a:extLst>
                    <a:ext uri="{9D8B030D-6E8A-4147-A177-3AD203B41FA5}">
                      <a16:colId xmlns:a16="http://schemas.microsoft.com/office/drawing/2014/main" xmlns="" val="3961909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186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&lt;title&gt;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文档的标题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7384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&lt;link&gt;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引用的外部</a:t>
                      </a:r>
                      <a:r>
                        <a:rPr lang="en-US" altLang="zh-CN" dirty="0" err="1"/>
                        <a:t>css</a:t>
                      </a:r>
                      <a:r>
                        <a:rPr lang="zh-CN" altLang="en-US" dirty="0"/>
                        <a:t>资源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9108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&lt;style&gt;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定义样式信息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193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&lt;meta&gt;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描述页面信息，关键词，作者，最后修改时间等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5439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34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头部标签</a:t>
            </a:r>
            <a:r>
              <a:rPr kumimoji="1" lang="en-US" altLang="zh-CN" dirty="0"/>
              <a:t>&lt;</a:t>
            </a:r>
            <a:r>
              <a:rPr kumimoji="1" lang="en-US" altLang="zh-CN" cap="none" dirty="0"/>
              <a:t>head</a:t>
            </a:r>
            <a:r>
              <a:rPr kumimoji="1" lang="en-US" altLang="zh-CN" dirty="0"/>
              <a:t>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05977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&lt;meta&gt;</a:t>
            </a:r>
            <a:r>
              <a:rPr lang="zh-CN" altLang="en-US" dirty="0" smtClean="0"/>
              <a:t>提供页面的元信息：比如针对搜索引擎和更新频度的描述和关键词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41413" y="3526971"/>
            <a:ext cx="9905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&lt;head&gt; </a:t>
            </a:r>
          </a:p>
          <a:p>
            <a:r>
              <a:rPr lang="en-US" altLang="zh-CN" dirty="0"/>
              <a:t>&lt;meta name="description" content="</a:t>
            </a:r>
            <a:r>
              <a:rPr lang="zh-CN" altLang="en-US" dirty="0"/>
              <a:t>免费在线教程</a:t>
            </a:r>
            <a:r>
              <a:rPr lang="en-US" altLang="zh-CN" dirty="0"/>
              <a:t>"&gt;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&lt;meta name="keywords" content="</a:t>
            </a:r>
            <a:r>
              <a:rPr lang="en-US" altLang="zh-CN" dirty="0" err="1"/>
              <a:t>HTML,CSS,XML,JavaScript</a:t>
            </a:r>
            <a:r>
              <a:rPr lang="en-US" altLang="zh-CN" dirty="0"/>
              <a:t>"&gt; </a:t>
            </a:r>
          </a:p>
          <a:p>
            <a:r>
              <a:rPr lang="en-US" altLang="zh-CN" dirty="0"/>
              <a:t>&lt;meta name="author" content="</a:t>
            </a:r>
            <a:r>
              <a:rPr lang="en-US" altLang="zh-CN" dirty="0" err="1"/>
              <a:t>runoob</a:t>
            </a:r>
            <a:r>
              <a:rPr lang="en-US" altLang="zh-CN" dirty="0"/>
              <a:t>"&gt; </a:t>
            </a:r>
          </a:p>
          <a:p>
            <a:r>
              <a:rPr lang="en-US" altLang="zh-CN" dirty="0"/>
              <a:t>&lt;meta charset="UTF-8"&gt;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altLang="zh-CN" dirty="0"/>
              <a:t>&lt;/head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80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399" y="963159"/>
            <a:ext cx="6282950" cy="5089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603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5368</TotalTime>
  <Words>1321</Words>
  <Application>Microsoft Office PowerPoint</Application>
  <PresentationFormat>自定义</PresentationFormat>
  <Paragraphs>221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电路</vt:lpstr>
      <vt:lpstr>HTML零基础入门</vt:lpstr>
      <vt:lpstr>HTML零基础入门</vt:lpstr>
      <vt:lpstr>什么是HTML</vt:lpstr>
      <vt:lpstr>HTML标签</vt:lpstr>
      <vt:lpstr>HTMl属性</vt:lpstr>
      <vt:lpstr>常用的HTML标签</vt:lpstr>
      <vt:lpstr>头部标签&lt;head&gt;</vt:lpstr>
      <vt:lpstr>头部标签&lt;head&gt;</vt:lpstr>
      <vt:lpstr>PowerPoint 演示文稿</vt:lpstr>
      <vt:lpstr>标题标签： &lt;h1&gt;~&lt;h6&gt;，水平线&lt;hr&gt;</vt:lpstr>
      <vt:lpstr>段落标签&lt;p&gt;，换行标签&lt;br&gt;</vt:lpstr>
      <vt:lpstr>文本格式化标签</vt:lpstr>
      <vt:lpstr>链接&lt;a&gt;</vt:lpstr>
      <vt:lpstr>图像标签&lt;img/&gt;</vt:lpstr>
      <vt:lpstr>表格标签&lt;table&gt;&lt;tr&gt;&lt;td&gt;</vt:lpstr>
      <vt:lpstr>列表标签&lt;ol&gt;&lt;ul&gt;&lt;li&gt;</vt:lpstr>
      <vt:lpstr>区块标签&lt;div&gt; &lt;span&gt;</vt:lpstr>
      <vt:lpstr>输入标签&lt;input&gt;</vt:lpstr>
      <vt:lpstr>输入标签&lt;input&gt;</vt:lpstr>
      <vt:lpstr>按钮&lt;button&gt;</vt:lpstr>
      <vt:lpstr>下拉列表&lt;select&gt;&lt;option&gt;</vt:lpstr>
      <vt:lpstr>其他</vt:lpstr>
      <vt:lpstr>常用标签参考手册</vt:lpstr>
      <vt:lpstr>常用属性参考手册</vt:lpstr>
      <vt:lpstr>PowerPoint 演示文稿</vt:lpstr>
      <vt:lpstr>HTML零基础入门</vt:lpstr>
      <vt:lpstr>HTMl事件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HTML零基础入门</dc:title>
  <dc:creator>Microsoft Office User</dc:creator>
  <cp:lastModifiedBy>Sky123.Org</cp:lastModifiedBy>
  <cp:revision>50</cp:revision>
  <dcterms:created xsi:type="dcterms:W3CDTF">2020-06-25T13:45:43Z</dcterms:created>
  <dcterms:modified xsi:type="dcterms:W3CDTF">2020-06-30T07:22:15Z</dcterms:modified>
</cp:coreProperties>
</file>