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  <p:sldId id="302" r:id="rId7"/>
    <p:sldId id="261" r:id="rId8"/>
    <p:sldId id="327" r:id="rId9"/>
    <p:sldId id="328" r:id="rId10"/>
    <p:sldId id="260" r:id="rId11"/>
    <p:sldId id="331" r:id="rId12"/>
    <p:sldId id="330" r:id="rId13"/>
    <p:sldId id="332" r:id="rId14"/>
    <p:sldId id="334" r:id="rId15"/>
    <p:sldId id="333" r:id="rId16"/>
    <p:sldId id="337" r:id="rId17"/>
    <p:sldId id="326" r:id="rId18"/>
    <p:sldId id="335" r:id="rId19"/>
    <p:sldId id="336" r:id="rId20"/>
    <p:sldId id="338" r:id="rId21"/>
    <p:sldId id="342" r:id="rId22"/>
    <p:sldId id="343" r:id="rId23"/>
    <p:sldId id="347" r:id="rId24"/>
    <p:sldId id="345" r:id="rId25"/>
    <p:sldId id="34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701"/>
  </p:normalViewPr>
  <p:slideViewPr>
    <p:cSldViewPr snapToGrid="0" snapToObjects="1">
      <p:cViewPr varScale="1">
        <p:scale>
          <a:sx n="66" d="100"/>
          <a:sy n="66" d="100"/>
        </p:scale>
        <p:origin x="-87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9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层叠是一种处理冲突机制，用以处理多条规则同时选择一个元素的情况，原理是为规则赋予不同的重要程度，最重要的是作者样式表，由网站开发者编写，其次是用户样式表，最后的是浏览器样式表。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类型与后代选择符是最基本的选择符。子选择符</a:t>
            </a:r>
            <a:r>
              <a:rPr lang="en-US" altLang="zh-CN"/>
              <a:t>&gt;</a:t>
            </a:r>
            <a:r>
              <a:rPr lang="zh-CN" altLang="en-US"/>
              <a:t>，相邻同辈选择符</a:t>
            </a:r>
            <a:r>
              <a:rPr lang="en-US" altLang="zh-CN"/>
              <a:t>+</a:t>
            </a:r>
            <a:r>
              <a:rPr lang="zh-CN" altLang="en-US"/>
              <a:t>，一般同辈选择符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5991;&#26412;&#23383;&#20307;\css_tex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&#20869;&#36793;&#36317;\css_padding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&#22806;&#36793;&#36317;\css_margin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6793;&#26694;\css_border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3450;&#20301;\css_possition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6174;&#31034;&#19982;&#21487;&#35265;\css_display_visibility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6679;&#24335;&#21015;&#34920;\list_styl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4920;&#26684;\css_table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8014;&#21160;\css_float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0266;&#31867;\css_pseudo_class.htm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20266;&#20803;&#32032;\css_pseudo_elem.html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8452;&#24433;&#21644;&#28176;&#21464;\css_shadow_transition.html" TargetMode="Externa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&#32451;&#20064;\css_example_3.html" TargetMode="External"/><Relationship Id="rId2" Type="http://schemas.openxmlformats.org/officeDocument/2006/relationships/hyperlink" Target="&#32451;&#20064;\css_example_2.html" TargetMode="External"/><Relationship Id="rId1" Type="http://schemas.openxmlformats.org/officeDocument/2006/relationships/hyperlink" Target="&#32451;&#20064;\css_example_1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2451;&#20064;\css_example_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hyperlink" Target="&#36873;&#25321;&#22120;\css_selector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cs&#24341;&#20837;\css_styl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&#30418;&#23376;&#27169;&#22411;\css_bo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2972;&#26223;\css_background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零基础入门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文本字体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715770"/>
            <a:ext cx="10246360" cy="474916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当</a:t>
            </a:r>
            <a:r>
              <a:rPr kumimoji="1" lang="en-US" altLang="zh-CN" dirty="0">
                <a:sym typeface="+mn-ea"/>
              </a:rPr>
              <a:t>content</a:t>
            </a:r>
            <a:r>
              <a:rPr kumimoji="1" lang="zh-CN" altLang="en-US" dirty="0">
                <a:sym typeface="+mn-ea"/>
              </a:rPr>
              <a:t>部分是文字，可对设置字体样式</a:t>
            </a:r>
            <a:endParaRPr kumimoji="1" dirty="0">
              <a:sym typeface="+mn-ea"/>
            </a:endParaRPr>
          </a:p>
          <a:p>
            <a:r>
              <a:rPr kumimoji="1" dirty="0">
                <a:sym typeface="+mn-ea"/>
              </a:rPr>
              <a:t>font-size</a:t>
            </a:r>
            <a:r>
              <a:rPr kumimoji="1" lang="zh-CN" dirty="0">
                <a:sym typeface="+mn-ea"/>
              </a:rPr>
              <a:t>（</a:t>
            </a:r>
            <a:r>
              <a:rPr kumimoji="1" lang="zh-CN" altLang="en-US" sz="2000" dirty="0"/>
              <a:t>文字大小），参数：</a:t>
            </a:r>
            <a:endParaRPr kumimoji="1" lang="zh-CN" altLang="en-US" sz="2000" dirty="0"/>
          </a:p>
          <a:p>
            <a:pPr lvl="1"/>
            <a:r>
              <a:rPr kumimoji="1" lang="zh-CN" altLang="en-US" sz="1665" dirty="0"/>
              <a:t>像素表示：数字</a:t>
            </a:r>
            <a:r>
              <a:rPr kumimoji="1" lang="en-US" altLang="zh-CN" sz="1665" dirty="0"/>
              <a:t>+px</a:t>
            </a:r>
            <a:r>
              <a:rPr kumimoji="1" lang="zh-CN" altLang="en-US" sz="1665" dirty="0"/>
              <a:t>；也可以用</a:t>
            </a:r>
            <a:r>
              <a:rPr kumimoji="1" lang="en-US" altLang="zh-CN" sz="1665" dirty="0"/>
              <a:t>em</a:t>
            </a:r>
            <a:r>
              <a:rPr kumimoji="1" lang="zh-CN" altLang="en-US" sz="1665" dirty="0"/>
              <a:t>代替像素，它是相对长度，其中在浏览器中</a:t>
            </a:r>
            <a:r>
              <a:rPr kumimoji="1" lang="en-US" altLang="zh-CN" sz="1665" dirty="0"/>
              <a:t>1em=16px</a:t>
            </a:r>
            <a:endParaRPr kumimoji="1" lang="zh-CN" altLang="en-US" sz="1665" dirty="0"/>
          </a:p>
          <a:p>
            <a:pPr lvl="1"/>
            <a:r>
              <a:rPr kumimoji="1" lang="zh-CN" altLang="en-US" sz="1665" dirty="0"/>
              <a:t>百分比表示：数字</a:t>
            </a:r>
            <a:r>
              <a:rPr kumimoji="1" lang="en-US" altLang="zh-CN" sz="1665" dirty="0"/>
              <a:t>+%</a:t>
            </a:r>
            <a:r>
              <a:rPr kumimoji="1" lang="zh-CN" altLang="en-US" sz="1665" dirty="0"/>
              <a:t>；</a:t>
            </a:r>
            <a:r>
              <a:rPr kumimoji="1" lang="zh-CN" altLang="en-US" sz="1665" dirty="0"/>
              <a:t>基于父元素的一个百分比值</a:t>
            </a:r>
            <a:endParaRPr kumimoji="1" lang="zh-CN" altLang="en-US" sz="1665" dirty="0"/>
          </a:p>
          <a:p>
            <a:pPr lvl="0"/>
            <a:r>
              <a:rPr kumimoji="1" lang="zh-CN" altLang="en-US" sz="2400" dirty="0"/>
              <a:t>font-style（文字样式），常用参数：</a:t>
            </a:r>
            <a:endParaRPr kumimoji="1" lang="zh-CN" altLang="en-US" sz="2400" dirty="0"/>
          </a:p>
          <a:p>
            <a:pPr lvl="1"/>
            <a:r>
              <a:rPr kumimoji="1" lang="zh-CN" altLang="en-US" sz="2000" dirty="0"/>
              <a:t>normal（正常），italic（斜体）</a:t>
            </a:r>
            <a:endParaRPr kumimoji="1" lang="zh-CN" altLang="en-US" sz="2000" dirty="0"/>
          </a:p>
          <a:p>
            <a:pPr lvl="0"/>
            <a:r>
              <a:rPr kumimoji="1" lang="en-US" sz="2400" dirty="0"/>
              <a:t>font-family</a:t>
            </a:r>
            <a:r>
              <a:rPr kumimoji="1" lang="zh-CN" altLang="en-US" sz="2400" dirty="0"/>
              <a:t>（字体系列），参数为各个字体名称，可同时写多个，用逗号隔开，如果字体名称是一个单词则不用加引号，否则需要加引号。同时写多个字体名称的好处是因为"后备"机制，如果浏览器不支持第一种字体，他将尝试下一种字体</a:t>
            </a:r>
            <a:r>
              <a:rPr kumimoji="1" lang="zh-CN" altLang="en-US" dirty="0">
                <a:sym typeface="+mn-ea"/>
              </a:rPr>
              <a:t>事</a:t>
            </a:r>
            <a:endParaRPr kumimoji="1" lang="zh-CN" altLang="en-US" dirty="0">
              <a:sym typeface="+mn-ea"/>
            </a:endParaRPr>
          </a:p>
          <a:p>
            <a:pPr lvl="0"/>
            <a:r>
              <a:rPr kumimoji="1" lang="zh-CN" altLang="en-US" dirty="0">
                <a:sym typeface="+mn-ea"/>
              </a:rPr>
              <a:t>例如</a:t>
            </a:r>
            <a:r>
              <a:rPr kumimoji="1" lang="en-US" altLang="zh-CN" dirty="0">
                <a:sym typeface="+mn-ea"/>
              </a:rPr>
              <a:t>“文本字体/</a:t>
            </a:r>
            <a:r>
              <a:rPr kumimoji="1" lang="en-US" altLang="zh-CN" dirty="0">
                <a:sym typeface="+mn-ea"/>
                <a:hlinkClick r:id="rId1" action="ppaction://hlinkfile"/>
              </a:rPr>
              <a:t>css_text.html</a:t>
            </a:r>
            <a:r>
              <a:rPr kumimoji="1" lang="en-US" altLang="zh-CN" dirty="0">
                <a:sym typeface="+mn-ea"/>
              </a:rPr>
              <a:t>”</a:t>
            </a:r>
            <a:r>
              <a:rPr kumimoji="1" lang="zh-CN" altLang="en-US" dirty="0">
                <a:sym typeface="+mn-ea"/>
              </a:rPr>
              <a:t>所示</a:t>
            </a:r>
            <a:endParaRPr kumimoji="1" lang="zh-CN" altLang="en-US" dirty="0"/>
          </a:p>
          <a:p>
            <a:pPr lvl="0"/>
            <a:endParaRPr kumimoji="1"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197725" y="781685"/>
            <a:ext cx="3557270" cy="156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39660" y="967105"/>
            <a:ext cx="3101975" cy="118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66685" y="1194435"/>
            <a:ext cx="2447290" cy="67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78825" y="1347470"/>
            <a:ext cx="122364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内边距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680845"/>
            <a:ext cx="10246360" cy="473456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内边距是边框和内容之间的填充</a:t>
            </a:r>
            <a:endParaRPr kumimoji="1" dirty="0">
              <a:sym typeface="+mn-ea"/>
            </a:endParaRPr>
          </a:p>
          <a:p>
            <a:pPr marL="0" indent="0">
              <a:buNone/>
            </a:pPr>
            <a:r>
              <a:rPr kumimoji="1" lang="zh-CN" dirty="0">
                <a:sym typeface="+mn-ea"/>
              </a:rPr>
              <a:t>设置内边距实际上就是设置边框与内容的间隔</a:t>
            </a:r>
            <a:endParaRPr kumimoji="1" lang="zh-CN" altLang="en-US" sz="2000" dirty="0"/>
          </a:p>
          <a:p>
            <a:pPr lvl="0"/>
            <a:r>
              <a:rPr kumimoji="1" lang="en-US" altLang="zh-CN" sz="2400" dirty="0"/>
              <a:t>padding</a:t>
            </a:r>
            <a:r>
              <a:rPr kumimoji="1" lang="zh-CN" altLang="en-US" sz="2400" dirty="0"/>
              <a:t>：上内边距，右</a:t>
            </a:r>
            <a:r>
              <a:rPr kumimoji="1" lang="zh-CN" altLang="en-US" dirty="0">
                <a:sym typeface="+mn-ea"/>
              </a:rPr>
              <a:t>内边距，下内边距，左内边距（四个参数）</a:t>
            </a:r>
            <a:endParaRPr kumimoji="1" lang="zh-CN" altLang="en-US" dirty="0">
              <a:sym typeface="+mn-ea"/>
            </a:endParaRPr>
          </a:p>
          <a:p>
            <a:pPr lvl="0"/>
            <a:r>
              <a:rPr kumimoji="1" lang="en-US" altLang="zh-CN" dirty="0">
                <a:sym typeface="+mn-ea"/>
              </a:rPr>
              <a:t>padding</a:t>
            </a:r>
            <a:r>
              <a:rPr kumimoji="1" lang="zh-CN" altLang="en-US" dirty="0">
                <a:sym typeface="+mn-ea"/>
              </a:rPr>
              <a:t>：</a:t>
            </a:r>
            <a:r>
              <a:rPr kumimoji="1" lang="zh-CN" altLang="en-US" dirty="0">
                <a:sym typeface="+mn-ea"/>
              </a:rPr>
              <a:t>上内边距，下内边距，左右内边距（三个参数）</a:t>
            </a:r>
            <a:endParaRPr kumimoji="1" lang="zh-CN" altLang="en-US" dirty="0">
              <a:sym typeface="+mn-ea"/>
            </a:endParaRPr>
          </a:p>
          <a:p>
            <a:pPr lvl="0"/>
            <a:r>
              <a:rPr kumimoji="1" lang="en-US" altLang="zh-CN" dirty="0">
                <a:sym typeface="+mn-ea"/>
              </a:rPr>
              <a:t>padding</a:t>
            </a:r>
            <a:r>
              <a:rPr kumimoji="1" lang="zh-CN" altLang="en-US" dirty="0">
                <a:sym typeface="+mn-ea"/>
              </a:rPr>
              <a:t>：上下内边距，左右内边距（两个参数）</a:t>
            </a:r>
            <a:endParaRPr kumimoji="1" lang="zh-CN" altLang="en-US" dirty="0">
              <a:sym typeface="+mn-ea"/>
            </a:endParaRPr>
          </a:p>
          <a:p>
            <a:pPr marL="0" lvl="0" indent="0">
              <a:buNone/>
            </a:pPr>
            <a:r>
              <a:rPr kumimoji="1" lang="zh-CN" altLang="en-US" dirty="0">
                <a:sym typeface="+mn-ea"/>
              </a:rPr>
              <a:t>也可以单独进行设置</a:t>
            </a:r>
            <a:endParaRPr kumimoji="1" lang="zh-CN" altLang="en-US" sz="2400" dirty="0"/>
          </a:p>
          <a:p>
            <a:pPr lvl="0"/>
            <a:r>
              <a:rPr kumimoji="1" lang="en-US" altLang="zh-CN" sz="2400" dirty="0"/>
              <a:t>padding-top</a:t>
            </a:r>
            <a:r>
              <a:rPr kumimoji="1" lang="zh-CN" altLang="en-US" sz="2400" dirty="0"/>
              <a:t>，</a:t>
            </a:r>
            <a:r>
              <a:rPr kumimoji="1" lang="en-US" altLang="zh-CN" dirty="0">
                <a:sym typeface="+mn-ea"/>
              </a:rPr>
              <a:t>padding-bottom</a:t>
            </a:r>
            <a:r>
              <a:rPr kumimoji="1" lang="zh-CN" altLang="en-US" dirty="0">
                <a:sym typeface="+mn-ea"/>
              </a:rPr>
              <a:t>，</a:t>
            </a:r>
            <a:r>
              <a:rPr kumimoji="1" lang="en-US" altLang="zh-CN" dirty="0">
                <a:sym typeface="+mn-ea"/>
              </a:rPr>
              <a:t>padding-left</a:t>
            </a:r>
            <a:r>
              <a:rPr kumimoji="1" lang="zh-CN" altLang="en-US" dirty="0">
                <a:sym typeface="+mn-ea"/>
              </a:rPr>
              <a:t>，</a:t>
            </a:r>
            <a:r>
              <a:rPr kumimoji="1" lang="en-US" altLang="zh-CN" dirty="0">
                <a:sym typeface="+mn-ea"/>
              </a:rPr>
              <a:t>padding-right</a:t>
            </a:r>
            <a:endParaRPr kumimoji="1" lang="en-US" altLang="zh-CN" dirty="0">
              <a:sym typeface="+mn-ea"/>
            </a:endParaRPr>
          </a:p>
          <a:p>
            <a:pPr marL="0" lvl="0" indent="0">
              <a:buNone/>
            </a:pPr>
            <a:r>
              <a:rPr kumimoji="1" lang="zh-CN" altLang="en-US" sz="2400" dirty="0"/>
              <a:t>参数：长度（如</a:t>
            </a:r>
            <a:r>
              <a:rPr kumimoji="1" lang="en-US" altLang="zh-CN" sz="2400" dirty="0"/>
              <a:t>10px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3em</a:t>
            </a:r>
            <a:r>
              <a:rPr kumimoji="1" lang="zh-CN" altLang="en-US" sz="2400" dirty="0"/>
              <a:t>）或基于父标签的百分比（如</a:t>
            </a:r>
            <a:r>
              <a:rPr kumimoji="1" lang="en-US" altLang="zh-CN" sz="2400" dirty="0"/>
              <a:t>20%</a:t>
            </a:r>
            <a:r>
              <a:rPr kumimoji="1" lang="zh-CN" altLang="en-US" sz="2400" dirty="0"/>
              <a:t>）</a:t>
            </a:r>
            <a:endParaRPr kumimoji="1" lang="en-US" altLang="zh-CN" dirty="0">
              <a:sym typeface="+mn-ea"/>
            </a:endParaRPr>
          </a:p>
          <a:p>
            <a:pPr lvl="0"/>
            <a:r>
              <a:rPr kumimoji="1" lang="zh-CN" altLang="en-US" dirty="0">
                <a:sym typeface="+mn-ea"/>
              </a:rPr>
              <a:t>事例如</a:t>
            </a:r>
            <a:r>
              <a:rPr kumimoji="1" lang="en-US" altLang="zh-CN" dirty="0">
                <a:sym typeface="+mn-ea"/>
              </a:rPr>
              <a:t>“</a:t>
            </a:r>
            <a:r>
              <a:rPr kumimoji="1" lang="zh-CN" altLang="en-US" dirty="0">
                <a:sym typeface="+mn-ea"/>
              </a:rPr>
              <a:t>内边距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en-US" altLang="zh-CN" dirty="0">
                <a:sym typeface="+mn-ea"/>
                <a:hlinkClick r:id="rId1" action="ppaction://hlinkfile"/>
              </a:rPr>
              <a:t>css_padding.html</a:t>
            </a:r>
            <a:r>
              <a:rPr kumimoji="1" lang="en-US" altLang="zh-CN" dirty="0">
                <a:sym typeface="+mn-ea"/>
              </a:rPr>
              <a:t>”</a:t>
            </a:r>
            <a:r>
              <a:rPr kumimoji="1" lang="zh-CN" altLang="en-US" dirty="0">
                <a:sym typeface="+mn-ea"/>
              </a:rPr>
              <a:t>所示</a:t>
            </a:r>
            <a:endParaRPr kumimoji="1" lang="zh-CN" altLang="en-US" dirty="0"/>
          </a:p>
          <a:p>
            <a:pPr marL="0" lvl="0" indent="0">
              <a:buNone/>
            </a:pPr>
            <a:endParaRPr kumimoji="1"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505065" y="1009650"/>
            <a:ext cx="3557270" cy="156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47000" y="1195070"/>
            <a:ext cx="3101975" cy="118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74025" y="1422400"/>
            <a:ext cx="2447290" cy="67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686165" y="1575435"/>
            <a:ext cx="122364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外</a:t>
            </a:r>
            <a:r>
              <a:rPr kumimoji="1" lang="zh-CN" altLang="en-US" dirty="0"/>
              <a:t>边距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736725"/>
            <a:ext cx="10246360" cy="512127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kumimoji="1" lang="zh-CN" dirty="0">
                <a:sym typeface="+mn-ea"/>
              </a:rPr>
              <a:t>外边距是</a:t>
            </a:r>
            <a:r>
              <a:rPr kumimoji="1" lang="en-US" altLang="zh-CN" dirty="0">
                <a:sym typeface="+mn-ea"/>
              </a:rPr>
              <a:t>border</a:t>
            </a:r>
            <a:r>
              <a:rPr kumimoji="1" lang="zh-CN" altLang="en-US" dirty="0">
                <a:sym typeface="+mn-ea"/>
              </a:rPr>
              <a:t>外的部分，透明，表示标签之间的间隔</a:t>
            </a:r>
            <a:endParaRPr kumimoji="1" dirty="0">
              <a:sym typeface="+mn-ea"/>
            </a:endParaRPr>
          </a:p>
          <a:p>
            <a:pPr lvl="0"/>
            <a:r>
              <a:rPr kumimoji="1" lang="en-US" altLang="zh-CN" sz="2400" dirty="0"/>
              <a:t>margin</a:t>
            </a:r>
            <a:r>
              <a:rPr kumimoji="1" lang="zh-CN" altLang="en-US" sz="2400" dirty="0"/>
              <a:t>：上外边距，右外</a:t>
            </a:r>
            <a:r>
              <a:rPr kumimoji="1" lang="zh-CN" altLang="en-US" dirty="0">
                <a:sym typeface="+mn-ea"/>
              </a:rPr>
              <a:t>边距，下外边距，左外边距（四个参数）</a:t>
            </a:r>
            <a:endParaRPr kumimoji="1" lang="zh-CN" altLang="en-US" dirty="0">
              <a:sym typeface="+mn-ea"/>
            </a:endParaRPr>
          </a:p>
          <a:p>
            <a:pPr lvl="0"/>
            <a:r>
              <a:rPr kumimoji="1" lang="en-US" altLang="zh-CN" dirty="0">
                <a:sym typeface="+mn-ea"/>
              </a:rPr>
              <a:t>margin</a:t>
            </a:r>
            <a:r>
              <a:rPr kumimoji="1" lang="zh-CN" altLang="en-US" dirty="0">
                <a:sym typeface="+mn-ea"/>
              </a:rPr>
              <a:t>：</a:t>
            </a:r>
            <a:r>
              <a:rPr kumimoji="1" lang="zh-CN" altLang="en-US" dirty="0">
                <a:sym typeface="+mn-ea"/>
              </a:rPr>
              <a:t>上外边距，下外边距，左右外边距（三个参数）</a:t>
            </a:r>
            <a:endParaRPr kumimoji="1" lang="zh-CN" altLang="en-US" dirty="0">
              <a:sym typeface="+mn-ea"/>
            </a:endParaRPr>
          </a:p>
          <a:p>
            <a:pPr lvl="0"/>
            <a:r>
              <a:rPr kumimoji="1" lang="en-US" altLang="zh-CN" dirty="0">
                <a:sym typeface="+mn-ea"/>
              </a:rPr>
              <a:t>margin</a:t>
            </a:r>
            <a:r>
              <a:rPr kumimoji="1" lang="zh-CN" altLang="en-US" dirty="0">
                <a:sym typeface="+mn-ea"/>
              </a:rPr>
              <a:t>：上下外边距，左右外边距（两个参数）</a:t>
            </a:r>
            <a:endParaRPr kumimoji="1" lang="zh-CN" altLang="en-US" dirty="0">
              <a:sym typeface="+mn-ea"/>
            </a:endParaRPr>
          </a:p>
          <a:p>
            <a:pPr lvl="0"/>
            <a:r>
              <a:rPr kumimoji="1" lang="en-US" altLang="zh-CN" dirty="0">
                <a:sym typeface="+mn-ea"/>
              </a:rPr>
              <a:t>margin</a:t>
            </a:r>
            <a:r>
              <a:rPr kumimoji="1" lang="zh-CN" altLang="en-US" dirty="0">
                <a:sym typeface="+mn-ea"/>
              </a:rPr>
              <a:t>：</a:t>
            </a:r>
            <a:r>
              <a:rPr kumimoji="1" lang="en-US" altLang="zh-CN" dirty="0">
                <a:sym typeface="+mn-ea"/>
              </a:rPr>
              <a:t>auto</a:t>
            </a:r>
            <a:r>
              <a:rPr kumimoji="1" lang="zh-CN" altLang="en-US" dirty="0">
                <a:sym typeface="+mn-ea"/>
              </a:rPr>
              <a:t>，自动适配左右外边距，常用以左右居中，上下为</a:t>
            </a:r>
            <a:r>
              <a:rPr kumimoji="1" lang="en-US" altLang="zh-CN" dirty="0">
                <a:sym typeface="+mn-ea"/>
              </a:rPr>
              <a:t>0px</a:t>
            </a:r>
            <a:endParaRPr kumimoji="1" lang="en-US" altLang="zh-CN" dirty="0">
              <a:sym typeface="+mn-ea"/>
            </a:endParaRPr>
          </a:p>
          <a:p>
            <a:pPr lvl="0"/>
            <a:r>
              <a:rPr kumimoji="1" lang="en-US" altLang="zh-CN" dirty="0">
                <a:sym typeface="+mn-ea"/>
              </a:rPr>
              <a:t>margin</a:t>
            </a:r>
            <a:r>
              <a:rPr kumimoji="1" lang="zh-CN" altLang="en-US" dirty="0">
                <a:sym typeface="+mn-ea"/>
              </a:rPr>
              <a:t>的值</a:t>
            </a:r>
            <a:r>
              <a:rPr kumimoji="1" lang="zh-CN" altLang="en-US" dirty="0">
                <a:sym typeface="+mn-ea"/>
              </a:rPr>
              <a:t>可以为负</a:t>
            </a:r>
            <a:endParaRPr kumimoji="1" lang="zh-CN" altLang="en-US" dirty="0">
              <a:sym typeface="+mn-ea"/>
            </a:endParaRPr>
          </a:p>
          <a:p>
            <a:pPr marL="0" lvl="0" indent="0">
              <a:buNone/>
            </a:pPr>
            <a:r>
              <a:rPr kumimoji="1" lang="zh-CN" altLang="en-US" dirty="0">
                <a:sym typeface="+mn-ea"/>
              </a:rPr>
              <a:t>也可以单独进行设置</a:t>
            </a:r>
            <a:endParaRPr kumimoji="1" lang="zh-CN" altLang="en-US" sz="2400" dirty="0"/>
          </a:p>
          <a:p>
            <a:pPr lvl="0"/>
            <a:r>
              <a:rPr kumimoji="1" lang="en-US" altLang="zh-CN" dirty="0">
                <a:sym typeface="+mn-ea"/>
              </a:rPr>
              <a:t>margin</a:t>
            </a:r>
            <a:r>
              <a:rPr kumimoji="1" lang="en-US" altLang="zh-CN" sz="2400" dirty="0"/>
              <a:t>-top</a:t>
            </a:r>
            <a:r>
              <a:rPr kumimoji="1" lang="zh-CN" altLang="en-US" sz="2400" dirty="0"/>
              <a:t>，</a:t>
            </a:r>
            <a:r>
              <a:rPr kumimoji="1" lang="en-US" altLang="zh-CN" dirty="0">
                <a:sym typeface="+mn-ea"/>
              </a:rPr>
              <a:t>margin</a:t>
            </a:r>
            <a:r>
              <a:rPr kumimoji="1" lang="en-US" altLang="zh-CN" dirty="0">
                <a:sym typeface="+mn-ea"/>
              </a:rPr>
              <a:t>-bottom</a:t>
            </a:r>
            <a:r>
              <a:rPr kumimoji="1" lang="zh-CN" altLang="en-US" dirty="0">
                <a:sym typeface="+mn-ea"/>
              </a:rPr>
              <a:t>，</a:t>
            </a:r>
            <a:r>
              <a:rPr kumimoji="1" lang="en-US" altLang="zh-CN" dirty="0">
                <a:sym typeface="+mn-ea"/>
              </a:rPr>
              <a:t>margin</a:t>
            </a:r>
            <a:r>
              <a:rPr kumimoji="1" lang="en-US" altLang="zh-CN" dirty="0">
                <a:sym typeface="+mn-ea"/>
              </a:rPr>
              <a:t>-left</a:t>
            </a:r>
            <a:r>
              <a:rPr kumimoji="1" lang="zh-CN" altLang="en-US" dirty="0">
                <a:sym typeface="+mn-ea"/>
              </a:rPr>
              <a:t>，</a:t>
            </a:r>
            <a:r>
              <a:rPr kumimoji="1" lang="en-US" altLang="zh-CN" dirty="0">
                <a:sym typeface="+mn-ea"/>
              </a:rPr>
              <a:t>margin</a:t>
            </a:r>
            <a:r>
              <a:rPr kumimoji="1" lang="en-US" altLang="zh-CN" dirty="0">
                <a:sym typeface="+mn-ea"/>
              </a:rPr>
              <a:t>-right</a:t>
            </a:r>
            <a:endParaRPr kumimoji="1" lang="en-US" altLang="zh-CN" dirty="0">
              <a:sym typeface="+mn-ea"/>
            </a:endParaRPr>
          </a:p>
          <a:p>
            <a:pPr marL="0" lvl="0" indent="0">
              <a:buNone/>
            </a:pPr>
            <a:r>
              <a:rPr kumimoji="1" lang="zh-CN" altLang="en-US" sz="2400" dirty="0"/>
              <a:t>参数：</a:t>
            </a:r>
            <a:endParaRPr kumimoji="1" lang="zh-CN" altLang="en-US" dirty="0"/>
          </a:p>
          <a:p>
            <a:pPr lvl="0"/>
            <a:r>
              <a:rPr kumimoji="1" lang="zh-CN" altLang="en-US" dirty="0">
                <a:sym typeface="+mn-ea"/>
              </a:rPr>
              <a:t>长度（如</a:t>
            </a:r>
            <a:r>
              <a:rPr kumimoji="1" lang="en-US" altLang="zh-CN" dirty="0">
                <a:sym typeface="+mn-ea"/>
              </a:rPr>
              <a:t>10px</a:t>
            </a:r>
            <a:r>
              <a:rPr kumimoji="1" lang="zh-CN" altLang="en-US" dirty="0">
                <a:sym typeface="+mn-ea"/>
              </a:rPr>
              <a:t>、</a:t>
            </a:r>
            <a:r>
              <a:rPr kumimoji="1" lang="en-US" altLang="zh-CN" dirty="0">
                <a:sym typeface="+mn-ea"/>
              </a:rPr>
              <a:t>3em</a:t>
            </a:r>
            <a:r>
              <a:rPr kumimoji="1" lang="zh-CN" altLang="en-US" dirty="0">
                <a:sym typeface="+mn-ea"/>
              </a:rPr>
              <a:t>）、于父标签的百分比（如</a:t>
            </a:r>
            <a:r>
              <a:rPr kumimoji="1" lang="en-US" altLang="zh-CN" dirty="0">
                <a:sym typeface="+mn-ea"/>
              </a:rPr>
              <a:t>20%</a:t>
            </a:r>
            <a:r>
              <a:rPr kumimoji="1" lang="zh-CN" altLang="en-US" dirty="0">
                <a:sym typeface="+mn-ea"/>
              </a:rPr>
              <a:t>）、</a:t>
            </a:r>
            <a:r>
              <a:rPr kumimoji="1" lang="en-US" altLang="zh-CN" dirty="0">
                <a:sym typeface="+mn-ea"/>
              </a:rPr>
              <a:t>auto</a:t>
            </a:r>
            <a:r>
              <a:rPr kumimoji="1" lang="zh-CN" altLang="en-US" dirty="0">
                <a:sym typeface="+mn-ea"/>
              </a:rPr>
              <a:t>（左右根据情况自适应居中，上下为</a:t>
            </a:r>
            <a:r>
              <a:rPr kumimoji="1" lang="en-US" altLang="zh-CN" dirty="0">
                <a:sym typeface="+mn-ea"/>
              </a:rPr>
              <a:t>0px</a:t>
            </a:r>
            <a:r>
              <a:rPr kumimoji="1" lang="zh-CN" altLang="en-US" dirty="0">
                <a:sym typeface="+mn-ea"/>
              </a:rPr>
              <a:t>）</a:t>
            </a:r>
            <a:endParaRPr kumimoji="1" lang="en-US" altLang="zh-CN" dirty="0">
              <a:sym typeface="+mn-ea"/>
            </a:endParaRPr>
          </a:p>
          <a:p>
            <a:pPr lvl="0"/>
            <a:r>
              <a:rPr kumimoji="1" lang="zh-CN" altLang="en-US" dirty="0">
                <a:sym typeface="+mn-ea"/>
              </a:rPr>
              <a:t>事例如</a:t>
            </a:r>
            <a:r>
              <a:rPr kumimoji="1" lang="en-US" altLang="zh-CN" dirty="0">
                <a:sym typeface="+mn-ea"/>
              </a:rPr>
              <a:t>“</a:t>
            </a:r>
            <a:r>
              <a:rPr kumimoji="1" lang="zh-CN" altLang="en-US" dirty="0">
                <a:sym typeface="+mn-ea"/>
              </a:rPr>
              <a:t>外边距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en-US" altLang="zh-CN" dirty="0">
                <a:sym typeface="+mn-ea"/>
                <a:hlinkClick r:id="rId1" action="ppaction://hlinkfile"/>
              </a:rPr>
              <a:t>css_margin.html</a:t>
            </a:r>
            <a:r>
              <a:rPr kumimoji="1" lang="en-US" altLang="zh-CN" dirty="0">
                <a:sym typeface="+mn-ea"/>
              </a:rPr>
              <a:t>”</a:t>
            </a:r>
            <a:r>
              <a:rPr kumimoji="1" lang="zh-CN" altLang="en-US" dirty="0">
                <a:sym typeface="+mn-ea"/>
              </a:rPr>
              <a:t>所示</a:t>
            </a:r>
            <a:endParaRPr kumimoji="1" lang="zh-CN" altLang="en-US" dirty="0"/>
          </a:p>
          <a:p>
            <a:pPr marL="0" lvl="0" indent="0">
              <a:buNone/>
            </a:pPr>
            <a:endParaRPr kumimoji="1"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490460" y="370840"/>
            <a:ext cx="3557270" cy="156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32395" y="556260"/>
            <a:ext cx="3101975" cy="118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59420" y="783590"/>
            <a:ext cx="2447290" cy="67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671560" y="950595"/>
            <a:ext cx="122364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894205"/>
            <a:ext cx="10246360" cy="422211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kumimoji="1" lang="en-US" altLang="zh-CN" dirty="0">
                <a:sym typeface="+mn-ea"/>
              </a:rPr>
              <a:t>border-style(</a:t>
            </a:r>
            <a:r>
              <a:rPr kumimoji="1" lang="zh-CN" altLang="zh-CN" dirty="0">
                <a:sym typeface="+mn-ea"/>
              </a:rPr>
              <a:t>边框样式</a:t>
            </a:r>
            <a:r>
              <a:rPr kumimoji="1" lang="en-US" altLang="zh-CN" dirty="0">
                <a:sym typeface="+mn-ea"/>
              </a:rPr>
              <a:t>)</a:t>
            </a:r>
            <a:endParaRPr kumimoji="1" lang="zh-CN" altLang="en-US" sz="2000" dirty="0"/>
          </a:p>
          <a:p>
            <a:pPr lvl="0"/>
            <a:r>
              <a:rPr kumimoji="1" lang="zh-CN" altLang="en-US" sz="2400" dirty="0"/>
              <a:t>常用的样式是：</a:t>
            </a:r>
            <a:r>
              <a:rPr kumimoji="1" lang="en-US" altLang="zh-CN" sz="2400" dirty="0"/>
              <a:t>solid</a:t>
            </a:r>
            <a:r>
              <a:rPr kumimoji="1" lang="zh-CN" altLang="en-US" sz="2400" dirty="0"/>
              <a:t>（实线），和</a:t>
            </a:r>
            <a:r>
              <a:rPr kumimoji="1" lang="en-US" altLang="zh-CN" sz="2400" dirty="0"/>
              <a:t>none</a:t>
            </a:r>
            <a:r>
              <a:rPr kumimoji="1" lang="zh-CN" altLang="en-US" sz="2400" dirty="0"/>
              <a:t>（无边框），其它可自行查找，可接多个参数，组合和</a:t>
            </a:r>
            <a:r>
              <a:rPr kumimoji="1" lang="en-US" altLang="zh-CN" sz="2400" dirty="0"/>
              <a:t>padding</a:t>
            </a:r>
            <a:r>
              <a:rPr kumimoji="1" lang="zh-CN" altLang="en-US" sz="2400" dirty="0"/>
              <a:t>一样（如四个参数时是上右下左）。</a:t>
            </a:r>
            <a:endParaRPr kumimoji="1" lang="zh-CN" altLang="en-US" dirty="0">
              <a:sym typeface="+mn-ea"/>
            </a:endParaRPr>
          </a:p>
          <a:p>
            <a:pPr marL="0" lvl="0" indent="0">
              <a:buNone/>
            </a:pPr>
            <a:r>
              <a:rPr kumimoji="1" lang="en-US" altLang="zh-CN" dirty="0">
                <a:sym typeface="+mn-ea"/>
              </a:rPr>
              <a:t>border-width</a:t>
            </a:r>
            <a:r>
              <a:rPr kumimoji="1" lang="zh-CN" altLang="en-US" dirty="0">
                <a:sym typeface="+mn-ea"/>
              </a:rPr>
              <a:t>（边框宽度），可接多个参数，组合和</a:t>
            </a:r>
            <a:r>
              <a:rPr kumimoji="1" lang="en-US" altLang="zh-CN" dirty="0">
                <a:sym typeface="+mn-ea"/>
              </a:rPr>
              <a:t>padding</a:t>
            </a:r>
            <a:r>
              <a:rPr kumimoji="1" lang="zh-CN" altLang="en-US" dirty="0">
                <a:sym typeface="+mn-ea"/>
              </a:rPr>
              <a:t>一样，并且也可以单独设置宽度，如左边框</a:t>
            </a:r>
            <a:r>
              <a:rPr kumimoji="1" lang="en-US" altLang="zh-CN" dirty="0">
                <a:sym typeface="+mn-ea"/>
              </a:rPr>
              <a:t>border-left-width</a:t>
            </a:r>
            <a:r>
              <a:rPr kumimoji="1" lang="zh-CN" altLang="en-US" dirty="0">
                <a:sym typeface="+mn-ea"/>
              </a:rPr>
              <a:t>：</a:t>
            </a:r>
            <a:r>
              <a:rPr kumimoji="1" lang="en-US" altLang="zh-CN" dirty="0">
                <a:sym typeface="+mn-ea"/>
              </a:rPr>
              <a:t>20px</a:t>
            </a:r>
            <a:r>
              <a:rPr kumimoji="1" lang="zh-CN" altLang="en-US" dirty="0">
                <a:sym typeface="+mn-ea"/>
              </a:rPr>
              <a:t>；</a:t>
            </a:r>
            <a:r>
              <a:rPr kumimoji="1" lang="zh-CN" altLang="en-US" dirty="0">
                <a:sym typeface="+mn-ea"/>
              </a:rPr>
              <a:t>其它同理。</a:t>
            </a:r>
            <a:endParaRPr kumimoji="1" lang="zh-CN" altLang="en-US" dirty="0">
              <a:sym typeface="+mn-ea"/>
            </a:endParaRPr>
          </a:p>
          <a:p>
            <a:pPr marL="0" lvl="0" indent="0">
              <a:buNone/>
            </a:pPr>
            <a:r>
              <a:rPr kumimoji="1" lang="en-US" altLang="zh-CN" dirty="0">
                <a:sym typeface="+mn-ea"/>
              </a:rPr>
              <a:t>border-color</a:t>
            </a:r>
            <a:r>
              <a:rPr kumimoji="1" lang="zh-CN" altLang="en-US" dirty="0">
                <a:sym typeface="+mn-ea"/>
              </a:rPr>
              <a:t>（边框颜色）：颜色写法和背影颜色相同，且也可单独设置某一方向边框的颜色，如左边框</a:t>
            </a:r>
            <a:r>
              <a:rPr kumimoji="1" lang="en-US" altLang="zh-CN" dirty="0">
                <a:sym typeface="+mn-ea"/>
              </a:rPr>
              <a:t>border-left-color</a:t>
            </a:r>
            <a:r>
              <a:rPr kumimoji="1" lang="zh-CN" altLang="en-US" dirty="0">
                <a:sym typeface="+mn-ea"/>
              </a:rPr>
              <a:t>：</a:t>
            </a:r>
            <a:r>
              <a:rPr kumimoji="1" lang="en-US" altLang="zh-CN" dirty="0">
                <a:sym typeface="+mn-ea"/>
              </a:rPr>
              <a:t>red</a:t>
            </a:r>
            <a:r>
              <a:rPr kumimoji="1" lang="zh-CN" altLang="en-US" dirty="0">
                <a:sym typeface="+mn-ea"/>
              </a:rPr>
              <a:t>；</a:t>
            </a:r>
            <a:endParaRPr kumimoji="1" lang="zh-CN" altLang="en-US" sz="2400" dirty="0"/>
          </a:p>
          <a:p>
            <a:pPr marL="0" lvl="0" indent="0">
              <a:buNone/>
            </a:pPr>
            <a:r>
              <a:rPr kumimoji="1" lang="en-US" altLang="zh-CN" dirty="0">
                <a:sym typeface="+mn-ea"/>
              </a:rPr>
              <a:t>border</a:t>
            </a:r>
            <a:r>
              <a:rPr kumimoji="1" lang="zh-CN" altLang="en-US" dirty="0">
                <a:sym typeface="+mn-ea"/>
              </a:rPr>
              <a:t>可简写完成设置如</a:t>
            </a:r>
            <a:r>
              <a:rPr kumimoji="1" lang="en-US" altLang="zh-CN" dirty="0">
                <a:sym typeface="+mn-ea"/>
              </a:rPr>
              <a:t>border</a:t>
            </a:r>
            <a:r>
              <a:rPr kumimoji="1" lang="zh-CN" altLang="en-US" dirty="0">
                <a:sym typeface="+mn-ea"/>
              </a:rPr>
              <a:t>：</a:t>
            </a:r>
            <a:r>
              <a:rPr kumimoji="1" lang="en-US" altLang="zh-CN" dirty="0">
                <a:sym typeface="+mn-ea"/>
              </a:rPr>
              <a:t>1px solid #ff00ff</a:t>
            </a:r>
            <a:r>
              <a:rPr kumimoji="1" lang="zh-CN" altLang="en-US" dirty="0">
                <a:sym typeface="+mn-ea"/>
              </a:rPr>
              <a:t>；</a:t>
            </a:r>
            <a:endParaRPr kumimoji="1" lang="zh-CN" altLang="en-US" dirty="0">
              <a:sym typeface="+mn-ea"/>
            </a:endParaRPr>
          </a:p>
          <a:p>
            <a:pPr lvl="0"/>
            <a:r>
              <a:rPr kumimoji="1" lang="zh-CN" altLang="en-US" dirty="0">
                <a:sym typeface="+mn-ea"/>
              </a:rPr>
              <a:t>事例如</a:t>
            </a:r>
            <a:r>
              <a:rPr kumimoji="1" lang="en-US" altLang="zh-CN" dirty="0">
                <a:sym typeface="+mn-ea"/>
              </a:rPr>
              <a:t>“</a:t>
            </a:r>
            <a:r>
              <a:rPr kumimoji="1" lang="zh-CN" altLang="en-US" dirty="0">
                <a:sym typeface="+mn-ea"/>
              </a:rPr>
              <a:t>边框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en-US" altLang="zh-CN" dirty="0">
                <a:sym typeface="+mn-ea"/>
                <a:hlinkClick r:id="rId1" action="ppaction://hlinkfile"/>
              </a:rPr>
              <a:t>css_border.html</a:t>
            </a:r>
            <a:r>
              <a:rPr kumimoji="1" lang="en-US" altLang="zh-CN" dirty="0">
                <a:sym typeface="+mn-ea"/>
              </a:rPr>
              <a:t>”</a:t>
            </a:r>
            <a:r>
              <a:rPr kumimoji="1" lang="zh-CN" altLang="en-US" dirty="0">
                <a:sym typeface="+mn-ea"/>
              </a:rPr>
              <a:t>所示</a:t>
            </a:r>
            <a:endParaRPr kumimoji="1" lang="zh-CN" altLang="en-US" dirty="0"/>
          </a:p>
          <a:p>
            <a:pPr marL="0" lvl="0" indent="0">
              <a:buNone/>
            </a:pPr>
            <a:endParaRPr kumimoji="1"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490460" y="618490"/>
            <a:ext cx="3557270" cy="156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32395" y="803910"/>
            <a:ext cx="3101975" cy="118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59420" y="1059180"/>
            <a:ext cx="2447290" cy="67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671560" y="1212215"/>
            <a:ext cx="122364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</a:t>
            </a:r>
            <a:r>
              <a:rPr kumimoji="1" lang="en-US" altLang="zh-CN" dirty="0"/>
              <a:t>—— </a:t>
            </a:r>
            <a:r>
              <a:rPr kumimoji="1" lang="zh-CN" altLang="en-US" dirty="0"/>
              <a:t>定位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951355"/>
            <a:ext cx="10246360" cy="4193540"/>
          </a:xfrm>
        </p:spPr>
        <p:txBody>
          <a:bodyPr>
            <a:normAutofit/>
          </a:bodyPr>
          <a:lstStyle/>
          <a:p>
            <a:pPr lvl="0"/>
            <a:r>
              <a:rPr kumimoji="1" lang="en-US" altLang="zh-CN" dirty="0"/>
              <a:t>position</a:t>
            </a:r>
            <a:r>
              <a:rPr kumimoji="1" lang="zh-CN" altLang="en-US" dirty="0"/>
              <a:t>（定位）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static: </a:t>
            </a:r>
            <a:r>
              <a:rPr kumimoji="1" lang="zh-CN" altLang="en-US" dirty="0"/>
              <a:t>默认定位，</a:t>
            </a:r>
            <a:r>
              <a:rPr kumimoji="1" lang="en-US" altLang="zh-CN" dirty="0">
                <a:sym typeface="+mn-ea"/>
              </a:rPr>
              <a:t>top</a:t>
            </a:r>
            <a:r>
              <a:rPr kumimoji="1" lang="zh-CN" altLang="en-US" dirty="0">
                <a:sym typeface="+mn-ea"/>
              </a:rPr>
              <a:t>，</a:t>
            </a:r>
            <a:r>
              <a:rPr kumimoji="1" lang="en-US" altLang="zh-CN" dirty="0">
                <a:sym typeface="+mn-ea"/>
              </a:rPr>
              <a:t>left</a:t>
            </a:r>
            <a:r>
              <a:rPr kumimoji="1" lang="zh-CN" altLang="en-US" dirty="0">
                <a:sym typeface="+mn-ea"/>
              </a:rPr>
              <a:t>，</a:t>
            </a:r>
            <a:r>
              <a:rPr kumimoji="1" lang="en-US" altLang="zh-CN" dirty="0">
                <a:sym typeface="+mn-ea"/>
              </a:rPr>
              <a:t>right</a:t>
            </a:r>
            <a:r>
              <a:rPr kumimoji="1" lang="zh-CN" altLang="en-US" dirty="0">
                <a:sym typeface="+mn-ea"/>
              </a:rPr>
              <a:t>，</a:t>
            </a:r>
            <a:r>
              <a:rPr kumimoji="1" lang="en-US" altLang="zh-CN" dirty="0">
                <a:sym typeface="+mn-ea"/>
              </a:rPr>
              <a:t>bottom</a:t>
            </a:r>
            <a:r>
              <a:rPr kumimoji="1" lang="zh-CN" altLang="en-US" dirty="0">
                <a:sym typeface="+mn-ea"/>
              </a:rPr>
              <a:t>不起作用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fixed</a:t>
            </a:r>
            <a:r>
              <a:rPr kumimoji="1" lang="zh-CN" altLang="en-US" dirty="0"/>
              <a:t>：通过</a:t>
            </a:r>
            <a:r>
              <a:rPr kumimoji="1" lang="en-US" altLang="zh-CN" dirty="0">
                <a:sym typeface="+mn-ea"/>
              </a:rPr>
              <a:t>top</a:t>
            </a:r>
            <a:r>
              <a:rPr kumimoji="1" lang="zh-CN" altLang="en-US" dirty="0">
                <a:sym typeface="+mn-ea"/>
              </a:rPr>
              <a:t>，</a:t>
            </a:r>
            <a:r>
              <a:rPr kumimoji="1" lang="en-US" altLang="zh-CN" dirty="0">
                <a:sym typeface="+mn-ea"/>
              </a:rPr>
              <a:t>left</a:t>
            </a:r>
            <a:r>
              <a:rPr kumimoji="1" lang="zh-CN" altLang="en-US" dirty="0">
                <a:sym typeface="+mn-ea"/>
              </a:rPr>
              <a:t>，</a:t>
            </a:r>
            <a:r>
              <a:rPr kumimoji="1" lang="en-US" altLang="zh-CN" dirty="0">
                <a:sym typeface="+mn-ea"/>
              </a:rPr>
              <a:t>right</a:t>
            </a:r>
            <a:r>
              <a:rPr kumimoji="1" lang="zh-CN" altLang="en-US" dirty="0">
                <a:sym typeface="+mn-ea"/>
              </a:rPr>
              <a:t>，</a:t>
            </a:r>
            <a:r>
              <a:rPr kumimoji="1" lang="en-US" altLang="zh-CN" dirty="0">
                <a:sym typeface="+mn-ea"/>
              </a:rPr>
              <a:t>bottom</a:t>
            </a:r>
            <a:r>
              <a:rPr kumimoji="1" lang="zh-CN" altLang="en-US" dirty="0">
                <a:sym typeface="+mn-ea"/>
              </a:rPr>
              <a:t>来固定元素位置，滚轮滑动也不改变位置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relative</a:t>
            </a:r>
            <a:r>
              <a:rPr kumimoji="1" lang="zh-CN" altLang="en-US" dirty="0"/>
              <a:t>：相当于可以使用</a:t>
            </a:r>
            <a:r>
              <a:rPr kumimoji="1" lang="en-US" altLang="zh-CN" dirty="0">
                <a:sym typeface="+mn-ea"/>
              </a:rPr>
              <a:t>top</a:t>
            </a:r>
            <a:r>
              <a:rPr kumimoji="1" lang="zh-CN" altLang="en-US" dirty="0">
                <a:sym typeface="+mn-ea"/>
              </a:rPr>
              <a:t>，</a:t>
            </a:r>
            <a:r>
              <a:rPr kumimoji="1" lang="en-US" altLang="zh-CN" dirty="0">
                <a:sym typeface="+mn-ea"/>
              </a:rPr>
              <a:t>left</a:t>
            </a:r>
            <a:r>
              <a:rPr kumimoji="1" lang="zh-CN" altLang="en-US" dirty="0">
                <a:sym typeface="+mn-ea"/>
              </a:rPr>
              <a:t>，</a:t>
            </a:r>
            <a:r>
              <a:rPr kumimoji="1" lang="en-US" altLang="zh-CN" dirty="0">
                <a:sym typeface="+mn-ea"/>
              </a:rPr>
              <a:t>right</a:t>
            </a:r>
            <a:r>
              <a:rPr kumimoji="1" lang="zh-CN" altLang="en-US" dirty="0">
                <a:sym typeface="+mn-ea"/>
              </a:rPr>
              <a:t>，</a:t>
            </a:r>
            <a:r>
              <a:rPr kumimoji="1" lang="en-US" altLang="zh-CN" dirty="0">
                <a:sym typeface="+mn-ea"/>
              </a:rPr>
              <a:t>bottom</a:t>
            </a:r>
            <a:r>
              <a:rPr kumimoji="1" lang="zh-CN" altLang="en-US" dirty="0">
                <a:sym typeface="+mn-ea"/>
              </a:rPr>
              <a:t>的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布局，同时移动后的元素，原有的位置所占的空间不改变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absolute</a:t>
            </a:r>
            <a:r>
              <a:rPr kumimoji="1" lang="zh-CN" altLang="en-US" dirty="0"/>
              <a:t>：绝对定位，相对于已经绝对定位的父元素进行定位，如果父元素没有绝对定位，则依照</a:t>
            </a:r>
            <a:r>
              <a:rPr kumimoji="1" lang="en-US" altLang="zh-CN" dirty="0"/>
              <a:t>&lt;</a:t>
            </a:r>
            <a:r>
              <a:rPr kumimoji="1" lang="en-US" altLang="zh-CN" dirty="0">
                <a:sym typeface="+mn-ea"/>
              </a:rPr>
              <a:t>html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进行定位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z-index</a:t>
            </a:r>
            <a:r>
              <a:rPr kumimoji="1" lang="zh-CN" altLang="en-US" dirty="0"/>
              <a:t>：元素为数字，数值越大纵向越靠前</a:t>
            </a:r>
            <a:endParaRPr kumimoji="1" lang="en-US" altLang="zh-CN" dirty="0"/>
          </a:p>
          <a:p>
            <a:pPr lvl="0"/>
            <a:r>
              <a:rPr kumimoji="1" lang="zh-CN" altLang="en-US" dirty="0">
                <a:sym typeface="+mn-ea"/>
              </a:rPr>
              <a:t>事例如</a:t>
            </a:r>
            <a:r>
              <a:rPr kumimoji="1" lang="en-US" altLang="zh-CN" dirty="0">
                <a:sym typeface="+mn-ea"/>
              </a:rPr>
              <a:t>“</a:t>
            </a:r>
            <a:r>
              <a:rPr kumimoji="1" lang="zh-CN" altLang="en-US" dirty="0">
                <a:sym typeface="+mn-ea"/>
              </a:rPr>
              <a:t>定位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en-US" altLang="zh-CN" dirty="0">
                <a:sym typeface="+mn-ea"/>
                <a:hlinkClick r:id="rId1" action="ppaction://hlinkfile"/>
              </a:rPr>
              <a:t>css_possition.html</a:t>
            </a:r>
            <a:r>
              <a:rPr kumimoji="1" lang="en-US" altLang="zh-CN" dirty="0">
                <a:sym typeface="+mn-ea"/>
              </a:rPr>
              <a:t>”</a:t>
            </a:r>
            <a:r>
              <a:rPr kumimoji="1" lang="zh-CN" altLang="en-US" dirty="0">
                <a:sym typeface="+mn-ea"/>
              </a:rPr>
              <a:t>所示</a:t>
            </a:r>
            <a:endParaRPr kumimoji="1" lang="zh-CN" altLang="en-US" sz="2880" dirty="0"/>
          </a:p>
        </p:txBody>
      </p:sp>
      <p:sp>
        <p:nvSpPr>
          <p:cNvPr id="4" name="矩形 3"/>
          <p:cNvSpPr/>
          <p:nvPr/>
        </p:nvSpPr>
        <p:spPr>
          <a:xfrm>
            <a:off x="7581265" y="618490"/>
            <a:ext cx="3466465" cy="1701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098155" y="944880"/>
            <a:ext cx="1346835" cy="53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540875" y="1184275"/>
            <a:ext cx="114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页面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24215" y="1026795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标签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显示</a:t>
            </a:r>
            <a:r>
              <a:rPr kumimoji="1" lang="zh-CN" altLang="en-US" dirty="0"/>
              <a:t>和可见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951355"/>
            <a:ext cx="10246360" cy="4193540"/>
          </a:xfrm>
        </p:spPr>
        <p:txBody>
          <a:bodyPr>
            <a:normAutofit lnSpcReduction="10000"/>
          </a:bodyPr>
          <a:lstStyle/>
          <a:p>
            <a:r>
              <a:rPr kumimoji="1" lang="en-US" dirty="0"/>
              <a:t>display</a:t>
            </a:r>
            <a:r>
              <a:rPr kumimoji="1" lang="zh-CN" altLang="en-US" dirty="0"/>
              <a:t>（显示）</a:t>
            </a:r>
            <a:r>
              <a:rPr kumimoji="1" lang="zh-CN" altLang="en-US" dirty="0"/>
              <a:t>：用于定义标签是否如何显示</a:t>
            </a:r>
            <a:endParaRPr kumimoji="1" lang="zh-CN" altLang="en-US" dirty="0"/>
          </a:p>
          <a:p>
            <a:pPr lvl="1"/>
            <a:r>
              <a:rPr kumimoji="1" lang="en-US" dirty="0"/>
              <a:t>display</a:t>
            </a:r>
            <a:r>
              <a:rPr kumimoji="1" lang="zh-CN" altLang="en-US" dirty="0"/>
              <a:t>：</a:t>
            </a:r>
            <a:r>
              <a:rPr kumimoji="1" lang="en-US" altLang="zh-CN" dirty="0"/>
              <a:t>none</a:t>
            </a:r>
            <a:r>
              <a:rPr kumimoji="1" lang="zh-CN" altLang="en-US" dirty="0"/>
              <a:t>，标签不显示，并不占据空间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display</a:t>
            </a:r>
            <a:r>
              <a:rPr kumimoji="1" lang="zh-CN" altLang="en-US" dirty="0"/>
              <a:t>：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，标签以块状元素形式显示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display</a:t>
            </a:r>
            <a:r>
              <a:rPr kumimoji="1" lang="zh-CN" altLang="en-US" dirty="0"/>
              <a:t>：</a:t>
            </a:r>
            <a:r>
              <a:rPr kumimoji="1" lang="en-US" altLang="zh-CN" dirty="0"/>
              <a:t>inline</a:t>
            </a:r>
            <a:r>
              <a:rPr kumimoji="1" lang="zh-CN" altLang="en-US" dirty="0"/>
              <a:t>，标签以内联元素形式显示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display</a:t>
            </a:r>
            <a:r>
              <a:rPr kumimoji="1" lang="zh-CN" altLang="en-US" dirty="0"/>
              <a:t>：</a:t>
            </a:r>
            <a:r>
              <a:rPr kumimoji="1" lang="en-US" altLang="zh-CN" dirty="0"/>
              <a:t>inline-block</a:t>
            </a:r>
            <a:r>
              <a:rPr kumimoji="1" lang="zh-CN" altLang="en-US" dirty="0"/>
              <a:t>，标签以内联元素显示，标签内部以块状元素显示</a:t>
            </a:r>
            <a:endParaRPr kumimoji="1" lang="zh-CN" altLang="en-US" dirty="0"/>
          </a:p>
          <a:p>
            <a:pPr lvl="0"/>
            <a:r>
              <a:rPr kumimoji="1" lang="en-US" altLang="zh-CN" dirty="0">
                <a:sym typeface="+mn-ea"/>
              </a:rPr>
              <a:t>visibility</a:t>
            </a:r>
            <a:r>
              <a:rPr kumimoji="1" lang="zh-CN" altLang="en-US" dirty="0">
                <a:sym typeface="+mn-ea"/>
              </a:rPr>
              <a:t>（可见）</a:t>
            </a:r>
            <a:r>
              <a:rPr kumimoji="1" lang="zh-CN" altLang="en-US" dirty="0">
                <a:sym typeface="+mn-ea"/>
              </a:rPr>
              <a:t>：用于定义标签是否可见</a:t>
            </a:r>
            <a:endParaRPr kumimoji="1" lang="zh-CN" altLang="en-US" dirty="0"/>
          </a:p>
          <a:p>
            <a:pPr lvl="1"/>
            <a:r>
              <a:rPr kumimoji="1" dirty="0">
                <a:sym typeface="+mn-ea"/>
              </a:rPr>
              <a:t>visibility</a:t>
            </a:r>
            <a:r>
              <a:rPr kumimoji="1" lang="zh-CN" dirty="0">
                <a:sym typeface="+mn-ea"/>
              </a:rPr>
              <a:t>：</a:t>
            </a:r>
            <a:r>
              <a:rPr kumimoji="1" dirty="0">
                <a:sym typeface="+mn-ea"/>
              </a:rPr>
              <a:t>hidden</a:t>
            </a:r>
            <a:r>
              <a:rPr kumimoji="1" lang="zh-CN" altLang="en-US" dirty="0">
                <a:sym typeface="+mn-ea"/>
              </a:rPr>
              <a:t>，标签不可见，但仍然占据空间</a:t>
            </a:r>
            <a:endParaRPr kumimoji="1" lang="zh-CN" altLang="en-US" dirty="0"/>
          </a:p>
          <a:p>
            <a:pPr lvl="1"/>
            <a:r>
              <a:rPr kumimoji="1" dirty="0">
                <a:sym typeface="+mn-ea"/>
              </a:rPr>
              <a:t>visibility</a:t>
            </a:r>
            <a:r>
              <a:rPr kumimoji="1" lang="zh-CN" altLang="en-US" dirty="0">
                <a:sym typeface="+mn-ea"/>
              </a:rPr>
              <a:t>：</a:t>
            </a:r>
            <a:r>
              <a:rPr kumimoji="1" dirty="0">
                <a:sym typeface="+mn-ea"/>
              </a:rPr>
              <a:t>visibil</a:t>
            </a:r>
            <a:r>
              <a:rPr kumimoji="1" lang="en-US" dirty="0">
                <a:sym typeface="+mn-ea"/>
              </a:rPr>
              <a:t>e</a:t>
            </a:r>
            <a:r>
              <a:rPr kumimoji="1" lang="zh-CN" altLang="en-US" dirty="0">
                <a:sym typeface="+mn-ea"/>
              </a:rPr>
              <a:t>，标签以块状元素形式显示</a:t>
            </a:r>
            <a:endParaRPr kumimoji="1" lang="zh-CN" altLang="en-US" dirty="0">
              <a:sym typeface="+mn-ea"/>
            </a:endParaRPr>
          </a:p>
          <a:p>
            <a:pPr lvl="0"/>
            <a:r>
              <a:rPr kumimoji="1" lang="zh-CN" altLang="en-US" sz="2880" dirty="0">
                <a:sym typeface="+mn-ea"/>
              </a:rPr>
              <a:t>事例如</a:t>
            </a:r>
            <a:r>
              <a:rPr kumimoji="1" lang="en-US" altLang="zh-CN" sz="2880" dirty="0">
                <a:sym typeface="+mn-ea"/>
              </a:rPr>
              <a:t>“</a:t>
            </a:r>
            <a:r>
              <a:rPr kumimoji="1" lang="zh-CN" altLang="en-US" sz="2880" dirty="0">
                <a:sym typeface="+mn-ea"/>
              </a:rPr>
              <a:t>显示与可见</a:t>
            </a:r>
            <a:r>
              <a:rPr kumimoji="1" lang="en-US" altLang="zh-CN" sz="2880" dirty="0">
                <a:sym typeface="+mn-ea"/>
              </a:rPr>
              <a:t>/</a:t>
            </a:r>
            <a:r>
              <a:rPr kumimoji="1" lang="en-US" altLang="zh-CN" sz="2875" dirty="0">
                <a:sym typeface="+mn-ea"/>
                <a:hlinkClick r:id="rId1" action="ppaction://hlinkfile"/>
              </a:rPr>
              <a:t>css_display_visibility.html</a:t>
            </a:r>
            <a:r>
              <a:rPr kumimoji="1" lang="en-US" altLang="zh-CN" sz="2880" dirty="0">
                <a:sym typeface="+mn-ea"/>
              </a:rPr>
              <a:t>”</a:t>
            </a:r>
            <a:r>
              <a:rPr kumimoji="1" lang="zh-CN" altLang="en-US" sz="2880" dirty="0">
                <a:sym typeface="+mn-ea"/>
              </a:rPr>
              <a:t>所示</a:t>
            </a:r>
            <a:endParaRPr kumimoji="1" lang="zh-CN" altLang="en-US" sz="288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样式列表（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的应用</a:t>
            </a:r>
            <a:r>
              <a:rPr kumimoji="1" lang="zh-CN" altLang="en-US" dirty="0"/>
              <a:t>）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951355"/>
            <a:ext cx="10246360" cy="4193540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dirty="0"/>
              <a:t>列样式表（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培训已经讲过不再赘述，仅将常用样式列出）：</a:t>
            </a:r>
            <a:endParaRPr kumimoji="1" lang="zh-CN" altLang="en-US" dirty="0"/>
          </a:p>
          <a:p>
            <a:pPr lvl="1"/>
            <a:r>
              <a:rPr kumimoji="1" lang="en-US" dirty="0"/>
              <a:t>list-style-type</a:t>
            </a:r>
            <a:r>
              <a:rPr kumimoji="1" lang="zh-CN" altLang="en-US" sz="2000" dirty="0"/>
              <a:t>：参数（无序（</a:t>
            </a:r>
            <a:r>
              <a:rPr kumimoji="1" lang="en-US" altLang="zh-CN" sz="2000" dirty="0"/>
              <a:t>ul</a:t>
            </a:r>
            <a:r>
              <a:rPr kumimoji="1" lang="zh-CN" altLang="en-US" sz="2000" dirty="0"/>
              <a:t>）</a:t>
            </a:r>
            <a:r>
              <a:rPr kumimoji="1" lang="en-US" altLang="zh-CN" sz="2000" dirty="0"/>
              <a:t>none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circle</a:t>
            </a:r>
            <a:r>
              <a:rPr kumimoji="1" lang="zh-CN" altLang="en-US" sz="2000" dirty="0"/>
              <a:t>等，有序（</a:t>
            </a:r>
            <a:r>
              <a:rPr kumimoji="1" lang="en-US" altLang="zh-CN" sz="2000" dirty="0"/>
              <a:t>ol</a:t>
            </a:r>
            <a:r>
              <a:rPr kumimoji="1" lang="zh-CN" altLang="en-US" sz="2000" dirty="0"/>
              <a:t>）</a:t>
            </a:r>
            <a:r>
              <a:rPr kumimoji="1" lang="en-US" altLang="zh-CN" sz="2000" dirty="0"/>
              <a:t>none</a:t>
            </a:r>
            <a:r>
              <a:rPr kumimoji="1" lang="zh-CN" altLang="en-US" sz="2000" dirty="0"/>
              <a:t>，decimal</a:t>
            </a:r>
            <a:r>
              <a:rPr kumimoji="1" lang="zh-CN" altLang="en-US" sz="2000" dirty="0"/>
              <a:t>）</a:t>
            </a:r>
            <a:endParaRPr kumimoji="1" lang="zh-CN" altLang="en-US" sz="2000" dirty="0"/>
          </a:p>
          <a:p>
            <a:pPr lvl="1"/>
            <a:r>
              <a:rPr kumimoji="1" lang="en-US" dirty="0"/>
              <a:t>list-style-image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url</a:t>
            </a:r>
            <a:r>
              <a:rPr kumimoji="1" lang="zh-CN" altLang="en-US" sz="2000" dirty="0"/>
              <a:t>（图片地址），至于各个</a:t>
            </a:r>
            <a:r>
              <a:rPr kumimoji="1" lang="en-US" altLang="zh-CN" sz="2000" dirty="0"/>
              <a:t>li</a:t>
            </a:r>
            <a:r>
              <a:rPr kumimoji="1" lang="zh-CN" altLang="en-US" sz="2000" dirty="0"/>
              <a:t>之前</a:t>
            </a:r>
            <a:endParaRPr kumimoji="1" lang="zh-CN" altLang="en-US" sz="2000" dirty="0"/>
          </a:p>
          <a:p>
            <a:pPr lvl="0"/>
            <a:r>
              <a:rPr kumimoji="1" lang="zh-CN" altLang="en-US" dirty="0">
                <a:sym typeface="+mn-ea"/>
              </a:rPr>
              <a:t>事例如</a:t>
            </a:r>
            <a:r>
              <a:rPr kumimoji="1" lang="en-US" altLang="zh-CN" dirty="0">
                <a:sym typeface="+mn-ea"/>
              </a:rPr>
              <a:t>“</a:t>
            </a:r>
            <a:r>
              <a:rPr kumimoji="1" lang="zh-CN" altLang="en-US" dirty="0">
                <a:sym typeface="+mn-ea"/>
              </a:rPr>
              <a:t>样式列表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en-US" altLang="zh-CN" dirty="0">
                <a:sym typeface="+mn-ea"/>
                <a:hlinkClick r:id="rId1" action="ppaction://hlinkfile"/>
              </a:rPr>
              <a:t>list_style.html</a:t>
            </a:r>
            <a:r>
              <a:rPr kumimoji="1" lang="en-US" altLang="zh-CN" dirty="0">
                <a:sym typeface="+mn-ea"/>
              </a:rPr>
              <a:t>”</a:t>
            </a:r>
            <a:r>
              <a:rPr kumimoji="1" lang="zh-CN" altLang="en-US" dirty="0">
                <a:sym typeface="+mn-ea"/>
              </a:rPr>
              <a:t>所示</a:t>
            </a:r>
            <a:endParaRPr kumimoji="1" lang="zh-CN" altLang="en-US" sz="2400" dirty="0"/>
          </a:p>
          <a:p>
            <a:pPr lvl="0"/>
            <a:endParaRPr kumimoji="1" lang="zh-CN" altLang="en-US" sz="288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</a:t>
            </a:r>
            <a:r>
              <a:rPr kumimoji="1" lang="en-US" altLang="zh-CN" dirty="0"/>
              <a:t>—— </a:t>
            </a:r>
            <a:r>
              <a:rPr kumimoji="1" lang="zh-CN" altLang="en-US" dirty="0"/>
              <a:t>表格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951355"/>
            <a:ext cx="10246360" cy="4193540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dirty="0"/>
              <a:t>表格（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）：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只要把在设置的时候看成</a:t>
            </a:r>
            <a:r>
              <a:rPr kumimoji="1" lang="en-US" altLang="zh-CN" dirty="0"/>
              <a:t>th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td</a:t>
            </a:r>
            <a:r>
              <a:rPr kumimoji="1" lang="zh-CN" altLang="en-US" dirty="0"/>
              <a:t>都是独立盒子模型，就可以对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进行设置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border-collapse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标签常用的样式设置，参数为</a:t>
            </a:r>
            <a:endParaRPr kumimoji="1" lang="zh-CN" altLang="en-US" dirty="0"/>
          </a:p>
          <a:p>
            <a:pPr lvl="2"/>
            <a:r>
              <a:rPr kumimoji="1" lang="en-US" altLang="zh-CN" sz="1800" dirty="0"/>
              <a:t>separate</a:t>
            </a:r>
            <a:r>
              <a:rPr kumimoji="1" lang="zh-CN" altLang="en-US" sz="1800" dirty="0"/>
              <a:t>（不合并边框模型，默认项）</a:t>
            </a:r>
            <a:endParaRPr kumimoji="1" lang="en-US" altLang="zh-CN" sz="1800" dirty="0"/>
          </a:p>
          <a:p>
            <a:pPr lvl="2"/>
            <a:r>
              <a:rPr kumimoji="1" lang="en-US" altLang="zh-CN" sz="1800" dirty="0"/>
              <a:t>collapse</a:t>
            </a:r>
            <a:r>
              <a:rPr kumimoji="1" lang="zh-CN" altLang="en-US" sz="1800" dirty="0"/>
              <a:t>（合并边框模型）</a:t>
            </a:r>
            <a:endParaRPr kumimoji="1" lang="en-US" altLang="zh-CN" sz="1800" dirty="0"/>
          </a:p>
          <a:p>
            <a:pPr lvl="2"/>
            <a:r>
              <a:rPr kumimoji="1" lang="en-US" altLang="zh-CN" sz="1800" dirty="0"/>
              <a:t>inherit</a:t>
            </a:r>
            <a:r>
              <a:rPr kumimoji="1" lang="zh-CN" altLang="en-US" sz="1800" dirty="0"/>
              <a:t>（继承父类标签的</a:t>
            </a:r>
            <a:r>
              <a:rPr kumimoji="1" lang="en-US" altLang="zh-CN" dirty="0">
                <a:sym typeface="+mn-ea"/>
              </a:rPr>
              <a:t>border-collapse</a:t>
            </a:r>
            <a:r>
              <a:rPr kumimoji="1" lang="zh-CN" altLang="en-US" dirty="0">
                <a:sym typeface="+mn-ea"/>
              </a:rPr>
              <a:t>样式值</a:t>
            </a:r>
            <a:r>
              <a:rPr kumimoji="1" lang="zh-CN" altLang="en-US" sz="1800" dirty="0"/>
              <a:t>）</a:t>
            </a:r>
            <a:endParaRPr kumimoji="1" lang="zh-CN" altLang="en-US" dirty="0"/>
          </a:p>
          <a:p>
            <a:pPr lvl="0"/>
            <a:r>
              <a:rPr kumimoji="1" lang="zh-CN" altLang="en-US" dirty="0">
                <a:sym typeface="+mn-ea"/>
              </a:rPr>
              <a:t>事例如</a:t>
            </a:r>
            <a:r>
              <a:rPr kumimoji="1" lang="en-US" altLang="zh-CN" dirty="0">
                <a:sym typeface="+mn-ea"/>
              </a:rPr>
              <a:t>“</a:t>
            </a:r>
            <a:r>
              <a:rPr kumimoji="1" lang="zh-CN" altLang="en-US" dirty="0">
                <a:sym typeface="+mn-ea"/>
              </a:rPr>
              <a:t>表格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en-US" altLang="zh-CN" dirty="0">
                <a:sym typeface="+mn-ea"/>
                <a:hlinkClick r:id="rId1" action="ppaction://hlinkfile"/>
              </a:rPr>
              <a:t>css_table.html</a:t>
            </a:r>
            <a:r>
              <a:rPr kumimoji="1" lang="en-US" altLang="zh-CN" dirty="0">
                <a:sym typeface="+mn-ea"/>
              </a:rPr>
              <a:t>”</a:t>
            </a:r>
            <a:r>
              <a:rPr kumimoji="1" lang="zh-CN" altLang="en-US" dirty="0">
                <a:sym typeface="+mn-ea"/>
              </a:rPr>
              <a:t>所示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</a:t>
            </a:r>
            <a:r>
              <a:rPr kumimoji="1" lang="en-US" altLang="zh-CN" dirty="0"/>
              <a:t>—— </a:t>
            </a:r>
            <a:r>
              <a:rPr kumimoji="1" lang="zh-CN" altLang="en-US" dirty="0"/>
              <a:t>浮动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951355"/>
            <a:ext cx="10246360" cy="4193540"/>
          </a:xfrm>
        </p:spPr>
        <p:txBody>
          <a:bodyPr>
            <a:normAutofit lnSpcReduction="20000"/>
          </a:bodyPr>
          <a:lstStyle/>
          <a:p>
            <a:pPr marL="0" lvl="0" indent="0">
              <a:buNone/>
            </a:pPr>
            <a:r>
              <a:rPr kumimoji="1" lang="en-US" altLang="zh-CN" dirty="0"/>
              <a:t>     </a:t>
            </a:r>
            <a:r>
              <a:rPr kumimoji="1" lang="zh-CN" altLang="en-US" dirty="0"/>
              <a:t>浮动是一种定位方式，它会使元素向左或向右移动，其周围的元素也会重新排列，浮动元素会生成一个块级框，直到该块级框的外边缘碰到包含框或者其他的浮动框为止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float</a:t>
            </a:r>
            <a:r>
              <a:rPr kumimoji="1" lang="zh-CN" altLang="en-US" dirty="0"/>
              <a:t>（浮动）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通过设置参数（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或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）可以控制元素向左或右浮动</a:t>
            </a:r>
            <a:endParaRPr kumimoji="1" lang="zh-CN" altLang="en-US" dirty="0"/>
          </a:p>
          <a:p>
            <a:pPr lvl="0"/>
            <a:r>
              <a:rPr kumimoji="1" lang="en-US" altLang="zh-CN" sz="2400" dirty="0">
                <a:sym typeface="+mn-ea"/>
              </a:rPr>
              <a:t>clear</a:t>
            </a:r>
            <a:r>
              <a:rPr kumimoji="1" lang="zh-CN" altLang="en-US" sz="2400" dirty="0">
                <a:sym typeface="+mn-ea"/>
              </a:rPr>
              <a:t>（清除浮动）：</a:t>
            </a:r>
            <a:endParaRPr kumimoji="1" lang="zh-CN" altLang="en-US" sz="2400" dirty="0"/>
          </a:p>
          <a:p>
            <a:pPr lvl="1"/>
            <a:r>
              <a:rPr kumimoji="1" lang="zh-CN" altLang="en-US" sz="2400" dirty="0"/>
              <a:t>通过设置参数（</a:t>
            </a:r>
            <a:r>
              <a:rPr kumimoji="1" lang="en-US" altLang="zh-CN" sz="2400" dirty="0"/>
              <a:t>left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right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both</a:t>
            </a:r>
            <a:r>
              <a:rPr kumimoji="1" lang="zh-CN" altLang="en-US" sz="2400" dirty="0"/>
              <a:t>）可以清楚指定元素两侧的浮动状态，控制该元素是否受两侧的浮动影响</a:t>
            </a:r>
            <a:endParaRPr kumimoji="1" lang="zh-CN" altLang="en-US" sz="2400" dirty="0"/>
          </a:p>
          <a:p>
            <a:pPr lvl="0"/>
            <a:r>
              <a:rPr kumimoji="1" lang="zh-CN" altLang="en-US" dirty="0">
                <a:sym typeface="+mn-ea"/>
              </a:rPr>
              <a:t>事例如</a:t>
            </a:r>
            <a:r>
              <a:rPr kumimoji="1" lang="en-US" altLang="zh-CN" dirty="0">
                <a:sym typeface="+mn-ea"/>
              </a:rPr>
              <a:t>“</a:t>
            </a:r>
            <a:r>
              <a:rPr kumimoji="1" lang="zh-CN" altLang="en-US" dirty="0">
                <a:sym typeface="+mn-ea"/>
              </a:rPr>
              <a:t>浮动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en-US" altLang="zh-CN" dirty="0">
                <a:sym typeface="+mn-ea"/>
                <a:hlinkClick r:id="rId1" action="ppaction://hlinkfile"/>
              </a:rPr>
              <a:t>css_float.html</a:t>
            </a:r>
            <a:r>
              <a:rPr kumimoji="1" lang="en-US" altLang="zh-CN" dirty="0">
                <a:sym typeface="+mn-ea"/>
              </a:rPr>
              <a:t>”</a:t>
            </a:r>
            <a:r>
              <a:rPr kumimoji="1" lang="zh-CN" altLang="en-US" dirty="0">
                <a:sym typeface="+mn-ea"/>
              </a:rPr>
              <a:t>所示</a:t>
            </a:r>
            <a:endParaRPr kumimoji="1" lang="zh-CN" altLang="en-US" sz="288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</a:t>
            </a:r>
            <a:r>
              <a:rPr kumimoji="1" lang="en-US" altLang="zh-CN" dirty="0"/>
              <a:t>—— </a:t>
            </a:r>
            <a:r>
              <a:rPr kumimoji="1" lang="zh-CN" altLang="en-US" dirty="0"/>
              <a:t>伪类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798955"/>
            <a:ext cx="10246360" cy="487743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kumimoji="1" lang="en-US" altLang="zh-CN" dirty="0"/>
              <a:t>    </a:t>
            </a:r>
            <a:r>
              <a:rPr kumimoji="1" lang="zh-CN" altLang="en-US" dirty="0"/>
              <a:t>伪类是用来添加一些选择器的特殊效果，当元素达到一个特定状态时，它可以通过</a:t>
            </a:r>
            <a:r>
              <a:rPr kumimoji="1" lang="zh-CN" altLang="en-US" dirty="0">
                <a:sym typeface="+mn-ea"/>
              </a:rPr>
              <a:t>伪类</a:t>
            </a:r>
            <a:r>
              <a:rPr kumimoji="1" lang="zh-CN" altLang="en-US" dirty="0"/>
              <a:t>得到一个的样式。语法如下：</a:t>
            </a:r>
            <a:endParaRPr kumimoji="1" lang="zh-CN" altLang="en-US" dirty="0"/>
          </a:p>
          <a:p>
            <a:pPr lvl="0"/>
            <a:r>
              <a:rPr kumimoji="1" dirty="0"/>
              <a:t>selector: pseudo-class {property:value;}</a:t>
            </a:r>
            <a:endParaRPr kumimoji="1" dirty="0"/>
          </a:p>
          <a:p>
            <a:pPr marL="0" lvl="0" indent="0">
              <a:buNone/>
            </a:pPr>
            <a:r>
              <a:rPr kumimoji="1" lang="zh-CN" dirty="0"/>
              <a:t>这里的选择器也可以是嵌套选择器</a:t>
            </a:r>
            <a:endParaRPr kumimoji="1" dirty="0"/>
          </a:p>
          <a:p>
            <a:pPr lvl="0"/>
            <a:r>
              <a:rPr kumimoji="1" lang="en-US" altLang="zh-CN" sz="2880" dirty="0"/>
              <a:t>anchor</a:t>
            </a:r>
            <a:r>
              <a:rPr kumimoji="1" lang="zh-CN" altLang="en-US" sz="2880" dirty="0"/>
              <a:t>伪类：</a:t>
            </a:r>
            <a:endParaRPr kumimoji="1" lang="zh-CN" altLang="en-US" sz="2880" dirty="0"/>
          </a:p>
          <a:p>
            <a:pPr lvl="1"/>
            <a:r>
              <a:rPr kumimoji="1" lang="zh-CN" altLang="en-US" dirty="0"/>
              <a:t>:link（未触发） ，:</a:t>
            </a:r>
            <a:r>
              <a:rPr kumimoji="1" lang="en-US" altLang="zh-CN" dirty="0"/>
              <a:t>hover</a:t>
            </a:r>
            <a:r>
              <a:rPr kumimoji="1" lang="zh-CN" altLang="en-US" dirty="0"/>
              <a:t>（悬浮） ，:</a:t>
            </a:r>
            <a:r>
              <a:rPr kumimoji="1" lang="en-US" altLang="zh-CN" dirty="0"/>
              <a:t>active</a:t>
            </a:r>
            <a:r>
              <a:rPr kumimoji="1" lang="zh-CN" altLang="en-US" dirty="0"/>
              <a:t>（点击） ，:</a:t>
            </a:r>
            <a:r>
              <a:rPr kumimoji="1" lang="en-US" altLang="zh-CN" dirty="0"/>
              <a:t>visited</a:t>
            </a:r>
            <a:r>
              <a:rPr kumimoji="1" lang="zh-CN" altLang="en-US" dirty="0"/>
              <a:t>（触发后）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在CSS定义中，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:hover 必须被置于 </a:t>
            </a:r>
            <a:r>
              <a:rPr kumimoji="1" lang="en-US" altLang="zh-CN" dirty="0"/>
              <a:t>a</a:t>
            </a:r>
            <a:r>
              <a:rPr kumimoji="1" lang="zh-CN" altLang="en-US" dirty="0"/>
              <a:t>:link 和 </a:t>
            </a:r>
            <a:r>
              <a:rPr kumimoji="1" lang="en-US" altLang="zh-CN" dirty="0"/>
              <a:t>a</a:t>
            </a:r>
            <a:r>
              <a:rPr kumimoji="1" lang="zh-CN" altLang="en-US" dirty="0"/>
              <a:t>:visited 之后，才是有效的。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 CSS 定义中，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:active 必须被置于</a:t>
            </a:r>
            <a:r>
              <a:rPr kumimoji="1" lang="en-US" altLang="zh-CN" dirty="0"/>
              <a:t>a</a:t>
            </a:r>
            <a:r>
              <a:rPr kumimoji="1" lang="zh-CN" altLang="en-US" dirty="0"/>
              <a:t>:hover 之后，才是有效的。</a:t>
            </a:r>
            <a:endParaRPr kumimoji="1" lang="zh-CN" altLang="en-US" dirty="0"/>
          </a:p>
          <a:p>
            <a:pPr lvl="0"/>
            <a:r>
              <a:rPr kumimoji="1" lang="zh-CN" altLang="en-US" dirty="0">
                <a:sym typeface="+mn-ea"/>
              </a:rPr>
              <a:t>事例如</a:t>
            </a:r>
            <a:r>
              <a:rPr kumimoji="1" lang="en-US" altLang="zh-CN" dirty="0">
                <a:sym typeface="+mn-ea"/>
              </a:rPr>
              <a:t>“</a:t>
            </a:r>
            <a:r>
              <a:rPr kumimoji="1" lang="zh-CN" altLang="en-US" dirty="0">
                <a:sym typeface="+mn-ea"/>
              </a:rPr>
              <a:t>伪类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en-US" altLang="zh-CN" dirty="0">
                <a:sym typeface="+mn-ea"/>
                <a:hlinkClick r:id="rId1" action="ppaction://hlinkfile"/>
              </a:rPr>
              <a:t>css_pseudo_class.html</a:t>
            </a:r>
            <a:r>
              <a:rPr kumimoji="1" lang="en-US" altLang="zh-CN" dirty="0">
                <a:sym typeface="+mn-ea"/>
              </a:rPr>
              <a:t>”</a:t>
            </a:r>
            <a:r>
              <a:rPr kumimoji="1" lang="zh-CN" altLang="en-US" dirty="0">
                <a:sym typeface="+mn-ea"/>
              </a:rPr>
              <a:t>所示</a:t>
            </a:r>
            <a:endParaRPr kumimoji="1" lang="zh-CN" altLang="en-US" sz="288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零基础入门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r>
              <a:rPr kumimoji="1" lang="zh-CN" altLang="en-US" dirty="0"/>
              <a:t>常用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介绍</a:t>
            </a:r>
            <a:endParaRPr kumimoji="1" lang="zh-CN" altLang="en-US" dirty="0"/>
          </a:p>
          <a:p>
            <a:r>
              <a:rPr kumimoji="1" lang="en-US" altLang="zh-CN" dirty="0">
                <a:sym typeface="+mn-ea"/>
              </a:rPr>
              <a:t>CSS</a:t>
            </a:r>
            <a:r>
              <a:rPr kumimoji="1" lang="zh-CN" altLang="en-US" dirty="0">
                <a:sym typeface="+mn-ea"/>
              </a:rPr>
              <a:t>练习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</a:t>
            </a:r>
            <a:r>
              <a:rPr kumimoji="1" lang="en-US" altLang="zh-CN" dirty="0"/>
              <a:t>—— </a:t>
            </a:r>
            <a:r>
              <a:rPr kumimoji="1" lang="zh-CN" altLang="en-US" dirty="0"/>
              <a:t>伪元素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773555"/>
            <a:ext cx="10246360" cy="4692650"/>
          </a:xfrm>
        </p:spPr>
        <p:txBody>
          <a:bodyPr>
            <a:normAutofit fontScale="80000"/>
          </a:bodyPr>
          <a:lstStyle/>
          <a:p>
            <a:pPr marL="0" lvl="0" indent="0">
              <a:buNone/>
            </a:pPr>
            <a:r>
              <a:rPr kumimoji="1" lang="en-US" altLang="zh-CN" dirty="0"/>
              <a:t>     </a:t>
            </a:r>
            <a:r>
              <a:rPr kumimoji="1" lang="zh-CN" altLang="en-US" dirty="0"/>
              <a:t>伪元素主要是用来创建一些不存在原有dom结构树种的元素，这些被添加的内容会以具体的UI显示出来，被用户所看到的，这些内容不会改变文档的内容，不会出现在DOM中，不可复制，仅仅是在CSS渲染层加入。</a:t>
            </a:r>
            <a:r>
              <a:rPr kumimoji="1" lang="en-US" altLang="zh-CN" dirty="0"/>
              <a:t>CSS3</a:t>
            </a:r>
            <a:r>
              <a:rPr kumimoji="1" lang="zh-CN" altLang="en-US" dirty="0"/>
              <a:t>建议，以</a:t>
            </a:r>
            <a:r>
              <a:rPr kumimoji="1" lang="en-US" altLang="zh-CN" dirty="0"/>
              <a:t>::</a:t>
            </a:r>
            <a:r>
              <a:rPr kumimoji="1" lang="zh-CN" altLang="en-US" dirty="0"/>
              <a:t>声明伪元素，语法如下：</a:t>
            </a:r>
            <a:endParaRPr kumimoji="1" lang="zh-CN" altLang="en-US" dirty="0"/>
          </a:p>
          <a:p>
            <a:pPr lvl="0"/>
            <a:r>
              <a:rPr kumimoji="1" dirty="0"/>
              <a:t>selector:</a:t>
            </a:r>
            <a:r>
              <a:rPr kumimoji="1" lang="en-US" dirty="0">
                <a:sym typeface="+mn-ea"/>
              </a:rPr>
              <a:t>:</a:t>
            </a:r>
            <a:r>
              <a:rPr kumimoji="1" dirty="0"/>
              <a:t>pseudo-element {property:value;}</a:t>
            </a:r>
            <a:endParaRPr kumimoji="1" dirty="0"/>
          </a:p>
          <a:p>
            <a:pPr marL="0" lvl="0" indent="0">
              <a:buNone/>
            </a:pPr>
            <a:r>
              <a:rPr kumimoji="1" lang="zh-CN" dirty="0"/>
              <a:t>这里的选择器也可以是嵌套选择器</a:t>
            </a:r>
            <a:endParaRPr kumimoji="1" dirty="0"/>
          </a:p>
          <a:p>
            <a:pPr lvl="0"/>
            <a:r>
              <a:rPr kumimoji="1" lang="zh-CN" altLang="en-US" sz="2880" dirty="0"/>
              <a:t>伪元素：</a:t>
            </a:r>
            <a:endParaRPr kumimoji="1" lang="zh-CN" altLang="en-US" sz="2880" dirty="0"/>
          </a:p>
          <a:p>
            <a:pPr lvl="1"/>
            <a:r>
              <a:rPr kumimoji="1" lang="en-US" altLang="zh-CN" dirty="0"/>
              <a:t>::before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::after</a:t>
            </a:r>
            <a:r>
              <a:rPr kumimoji="1" lang="zh-CN" altLang="en-US" dirty="0"/>
              <a:t>（插入到指定元素前，插入到指定元素后）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::first-line, ::first-letter</a:t>
            </a:r>
            <a:r>
              <a:rPr kumimoji="1" lang="zh-CN" altLang="en-US" dirty="0"/>
              <a:t>（对指定类的第一行做渲染）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等等</a:t>
            </a:r>
            <a:endParaRPr kumimoji="1" lang="zh-CN" altLang="en-US" dirty="0"/>
          </a:p>
          <a:p>
            <a:pPr lvl="0"/>
            <a:r>
              <a:rPr kumimoji="1" lang="zh-CN" altLang="en-US" dirty="0">
                <a:sym typeface="+mn-ea"/>
              </a:rPr>
              <a:t>事例如</a:t>
            </a:r>
            <a:r>
              <a:rPr kumimoji="1" lang="en-US" altLang="zh-CN" dirty="0">
                <a:sym typeface="+mn-ea"/>
                <a:hlinkClick r:id="rId1" action="ppaction://hlinkfile"/>
              </a:rPr>
              <a:t>css_pseudo_elem.html</a:t>
            </a:r>
            <a:r>
              <a:rPr kumimoji="1" lang="zh-CN" altLang="en-US" dirty="0">
                <a:sym typeface="+mn-ea"/>
              </a:rPr>
              <a:t>所示</a:t>
            </a:r>
            <a:endParaRPr kumimoji="1" lang="zh-CN" altLang="en-US" sz="288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</a:t>
            </a:r>
            <a:r>
              <a:rPr kumimoji="1" lang="en-US" altLang="zh-CN" dirty="0"/>
              <a:t>—— </a:t>
            </a:r>
            <a:r>
              <a:rPr kumimoji="1" lang="zh-CN" altLang="zh-CN" dirty="0"/>
              <a:t>阴影和渐变</a:t>
            </a:r>
            <a:endParaRPr kumimoji="1"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773555"/>
            <a:ext cx="10246360" cy="4692650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dirty="0">
                <a:sym typeface="+mn-ea"/>
              </a:rPr>
              <a:t>阴影：</a:t>
            </a:r>
            <a:r>
              <a:rPr kumimoji="1" lang="en-US" altLang="zh-CN" dirty="0">
                <a:sym typeface="+mn-ea"/>
              </a:rPr>
              <a:t>box-shadow: </a:t>
            </a:r>
            <a:r>
              <a:rPr kumimoji="1" lang="zh-CN" altLang="en-US" dirty="0">
                <a:sym typeface="+mn-ea"/>
              </a:rPr>
              <a:t>上 右 下 左</a:t>
            </a:r>
            <a:endParaRPr kumimoji="1" dirty="0"/>
          </a:p>
          <a:p>
            <a:pPr lvl="0"/>
            <a:r>
              <a:rPr kumimoji="1" lang="zh-CN" altLang="en-US" dirty="0">
                <a:sym typeface="+mn-ea"/>
              </a:rPr>
              <a:t>渐变：</a:t>
            </a:r>
            <a:r>
              <a:rPr kumimoji="1" lang="en-US" altLang="zh-CN" dirty="0">
                <a:sym typeface="+mn-ea"/>
              </a:rPr>
              <a:t>transition </a:t>
            </a:r>
            <a:r>
              <a:rPr kumimoji="1" lang="zh-CN" altLang="en-US" dirty="0">
                <a:sym typeface="+mn-ea"/>
              </a:rPr>
              <a:t>可加多个配置</a:t>
            </a:r>
            <a:endParaRPr kumimoji="1" dirty="0"/>
          </a:p>
          <a:p>
            <a:pPr lvl="0"/>
            <a:r>
              <a:rPr kumimoji="1" lang="zh-CN" altLang="en-US" dirty="0"/>
              <a:t>鼠标：</a:t>
            </a:r>
            <a:r>
              <a:rPr kumimoji="1" lang="en-US" altLang="zh-CN" dirty="0"/>
              <a:t>cursor</a:t>
            </a:r>
            <a:r>
              <a:rPr kumimoji="1" lang="zh-CN" altLang="en-US" dirty="0"/>
              <a:t>：常用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，除此之外还有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种左右</a:t>
            </a:r>
            <a:endParaRPr kumimoji="1" lang="zh-CN" altLang="en-US" dirty="0"/>
          </a:p>
          <a:p>
            <a:pPr lvl="0"/>
            <a:r>
              <a:rPr kumimoji="1" lang="zh-CN" altLang="en-US" dirty="0">
                <a:sym typeface="+mn-ea"/>
              </a:rPr>
              <a:t>事例如</a:t>
            </a:r>
            <a:r>
              <a:rPr kumimoji="1" lang="en-US" altLang="zh-CN" dirty="0">
                <a:sym typeface="+mn-ea"/>
              </a:rPr>
              <a:t>“</a:t>
            </a:r>
            <a:r>
              <a:rPr kumimoji="1" lang="zh-CN" altLang="en-US" dirty="0">
                <a:sym typeface="+mn-ea"/>
              </a:rPr>
              <a:t>阴影和渐变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en-US" altLang="zh-CN" dirty="0">
                <a:sym typeface="+mn-ea"/>
                <a:hlinkClick r:id="rId1" action="ppaction://hlinkfile"/>
              </a:rPr>
              <a:t>css_shadow_transition.html</a:t>
            </a:r>
            <a:r>
              <a:rPr kumimoji="1" lang="en-US" altLang="zh-CN" dirty="0">
                <a:sym typeface="+mn-ea"/>
              </a:rPr>
              <a:t>”</a:t>
            </a:r>
            <a:r>
              <a:rPr kumimoji="1" lang="zh-CN" altLang="en-US" dirty="0">
                <a:sym typeface="+mn-ea"/>
              </a:rPr>
              <a:t>所示</a:t>
            </a:r>
            <a:endParaRPr kumimoji="1" lang="zh-CN" altLang="en-US" sz="288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743710"/>
            <a:ext cx="10246360" cy="4193540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dirty="0">
                <a:sym typeface="+mn-ea"/>
              </a:rPr>
              <a:t>盒子模型：</a:t>
            </a:r>
            <a:r>
              <a:rPr kumimoji="1" lang="zh-CN" altLang="en-US" dirty="0">
                <a:sym typeface="+mn-ea"/>
              </a:rPr>
              <a:t>用</a:t>
            </a:r>
            <a:r>
              <a:rPr kumimoji="1" lang="en-US" altLang="zh-CN" dirty="0">
                <a:sym typeface="+mn-ea"/>
              </a:rPr>
              <a:t>html</a:t>
            </a:r>
            <a:r>
              <a:rPr kumimoji="1" lang="zh-CN" altLang="en-US" dirty="0">
                <a:sym typeface="+mn-ea"/>
              </a:rPr>
              <a:t>结合</a:t>
            </a:r>
            <a:r>
              <a:rPr kumimoji="1" lang="en-US" altLang="zh-CN" dirty="0">
                <a:sym typeface="+mn-ea"/>
              </a:rPr>
              <a:t>css</a:t>
            </a:r>
            <a:r>
              <a:rPr kumimoji="1" lang="zh-CN" altLang="en-US" dirty="0">
                <a:sym typeface="+mn-ea"/>
              </a:rPr>
              <a:t>渲染表格，风格不限（</a:t>
            </a:r>
            <a:r>
              <a:rPr kumimoji="1" lang="zh-CN" altLang="en-US" dirty="0">
                <a:sym typeface="+mn-ea"/>
                <a:hlinkClick r:id="rId1" action="ppaction://hlinkfile"/>
              </a:rPr>
              <a:t>事例</a:t>
            </a:r>
            <a:r>
              <a:rPr kumimoji="1" lang="zh-CN" altLang="en-US" dirty="0">
                <a:sym typeface="+mn-ea"/>
              </a:rPr>
              <a:t>）。</a:t>
            </a:r>
            <a:endParaRPr kumimoji="1" lang="zh-CN" altLang="en-US" dirty="0">
              <a:sym typeface="+mn-ea"/>
            </a:endParaRPr>
          </a:p>
          <a:p>
            <a:pPr lvl="0"/>
            <a:r>
              <a:rPr kumimoji="1" lang="zh-CN" altLang="en-US" dirty="0">
                <a:sym typeface="+mn-ea"/>
              </a:rPr>
              <a:t>盒子模型：用</a:t>
            </a:r>
            <a:r>
              <a:rPr kumimoji="1" lang="en-US" altLang="zh-CN" dirty="0">
                <a:sym typeface="+mn-ea"/>
              </a:rPr>
              <a:t>html</a:t>
            </a:r>
            <a:r>
              <a:rPr kumimoji="1" lang="zh-CN" altLang="en-US" dirty="0">
                <a:sym typeface="+mn-ea"/>
              </a:rPr>
              <a:t>结合</a:t>
            </a:r>
            <a:r>
              <a:rPr kumimoji="1" lang="en-US" altLang="zh-CN" dirty="0">
                <a:sym typeface="+mn-ea"/>
              </a:rPr>
              <a:t>css</a:t>
            </a:r>
            <a:r>
              <a:rPr kumimoji="1" lang="zh-CN" altLang="en-US" dirty="0">
                <a:sym typeface="+mn-ea"/>
              </a:rPr>
              <a:t>编写搜索页面，要求有背景，有</a:t>
            </a:r>
            <a:r>
              <a:rPr kumimoji="1" lang="en-US" altLang="zh-CN" dirty="0">
                <a:sym typeface="+mn-ea"/>
              </a:rPr>
              <a:t>logo</a:t>
            </a:r>
            <a:r>
              <a:rPr kumimoji="1" lang="zh-CN" altLang="en-US" dirty="0">
                <a:sym typeface="+mn-ea"/>
              </a:rPr>
              <a:t>，可参考百度（</a:t>
            </a:r>
            <a:r>
              <a:rPr kumimoji="1" lang="zh-CN" altLang="en-US" dirty="0">
                <a:sym typeface="+mn-ea"/>
                <a:hlinkClick r:id="rId2" action="ppaction://hlinkfile"/>
              </a:rPr>
              <a:t>事例</a:t>
            </a:r>
            <a:r>
              <a:rPr kumimoji="1" lang="zh-CN" altLang="en-US" dirty="0">
                <a:sym typeface="+mn-ea"/>
              </a:rPr>
              <a:t>）</a:t>
            </a:r>
            <a:endParaRPr kumimoji="1" lang="zh-CN" altLang="en-US" dirty="0">
              <a:sym typeface="+mn-ea"/>
            </a:endParaRPr>
          </a:p>
          <a:p>
            <a:pPr lvl="0"/>
            <a:r>
              <a:rPr kumimoji="1" lang="zh-CN" altLang="en-US" dirty="0">
                <a:sym typeface="+mn-ea"/>
              </a:rPr>
              <a:t>伪类：用</a:t>
            </a:r>
            <a:r>
              <a:rPr kumimoji="1" lang="en-US" altLang="zh-CN" dirty="0">
                <a:sym typeface="+mn-ea"/>
              </a:rPr>
              <a:t>html</a:t>
            </a:r>
            <a:r>
              <a:rPr kumimoji="1" lang="zh-CN" altLang="en-US" dirty="0">
                <a:sym typeface="+mn-ea"/>
              </a:rPr>
              <a:t>结合</a:t>
            </a:r>
            <a:r>
              <a:rPr kumimoji="1" lang="en-US" altLang="zh-CN" dirty="0">
                <a:sym typeface="+mn-ea"/>
              </a:rPr>
              <a:t>css</a:t>
            </a:r>
            <a:r>
              <a:rPr kumimoji="1" lang="zh-CN" altLang="en-US" dirty="0">
                <a:sym typeface="+mn-ea"/>
              </a:rPr>
              <a:t>缩略图，要求选择鼠标放在某一个缩略图上时，页面上某一区域显示非缩略图图片（</a:t>
            </a:r>
            <a:r>
              <a:rPr kumimoji="1" lang="zh-CN" altLang="en-US" dirty="0">
                <a:sym typeface="+mn-ea"/>
                <a:hlinkClick r:id="rId3" action="ppaction://hlinkfile"/>
              </a:rPr>
              <a:t>事例</a:t>
            </a:r>
            <a:r>
              <a:rPr kumimoji="1" lang="zh-CN" altLang="en-US" dirty="0">
                <a:sym typeface="+mn-ea"/>
              </a:rPr>
              <a:t>）</a:t>
            </a:r>
            <a:endParaRPr kumimoji="1" lang="zh-CN" altLang="en-US" sz="288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应用举例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743710"/>
            <a:ext cx="10246360" cy="4193540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dirty="0">
                <a:sym typeface="+mn-ea"/>
              </a:rPr>
              <a:t>事例如</a:t>
            </a:r>
            <a:r>
              <a:rPr kumimoji="1" lang="en-US" altLang="zh-CN" dirty="0">
                <a:sym typeface="+mn-ea"/>
              </a:rPr>
              <a:t>“</a:t>
            </a:r>
            <a:r>
              <a:rPr kumimoji="1" lang="zh-CN" altLang="en-US" dirty="0">
                <a:sym typeface="+mn-ea"/>
              </a:rPr>
              <a:t>练习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en-US" altLang="zh-CN" dirty="0">
                <a:sym typeface="+mn-ea"/>
                <a:hlinkClick r:id="rId1" action="ppaction://hlinkfile"/>
              </a:rPr>
              <a:t>css_example_t.html</a:t>
            </a:r>
            <a:r>
              <a:rPr kumimoji="1" lang="en-US" altLang="zh-CN" dirty="0">
                <a:sym typeface="+mn-ea"/>
              </a:rPr>
              <a:t>”</a:t>
            </a:r>
            <a:r>
              <a:rPr kumimoji="1" lang="zh-CN" altLang="en-US" dirty="0">
                <a:sym typeface="+mn-ea"/>
              </a:rPr>
              <a:t>所示</a:t>
            </a:r>
            <a:endParaRPr kumimoji="1" lang="zh-CN" altLang="en-US" dirty="0">
              <a:sym typeface="+mn-ea"/>
            </a:endParaRPr>
          </a:p>
          <a:p>
            <a:pPr lvl="0"/>
            <a:r>
              <a:rPr kumimoji="1" lang="zh-CN" altLang="en-US" sz="2880" dirty="0"/>
              <a:t>该事例用到了所有本次</a:t>
            </a:r>
            <a:r>
              <a:rPr kumimoji="1" lang="en-US" altLang="zh-CN" sz="2880" dirty="0"/>
              <a:t>CSS</a:t>
            </a:r>
            <a:r>
              <a:rPr kumimoji="1" lang="zh-CN" altLang="en-US" sz="2880" dirty="0"/>
              <a:t>介绍的所有</a:t>
            </a:r>
            <a:r>
              <a:rPr kumimoji="1" lang="en-US" altLang="zh-CN" sz="2880" dirty="0"/>
              <a:t>CSS</a:t>
            </a:r>
            <a:r>
              <a:rPr kumimoji="1" lang="zh-CN" altLang="en-US" sz="2880" dirty="0"/>
              <a:t>样式</a:t>
            </a:r>
            <a:r>
              <a:rPr kumimoji="1" lang="zh-CN" altLang="en-US" sz="2880" dirty="0"/>
              <a:t>。</a:t>
            </a:r>
            <a:endParaRPr kumimoji="1" lang="zh-CN" altLang="en-US" sz="288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CSS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2096770"/>
            <a:ext cx="9906000" cy="596900"/>
          </a:xfrm>
        </p:spPr>
        <p:txBody>
          <a:bodyPr/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：</a:t>
            </a:r>
            <a:r>
              <a:rPr kumimoji="1" dirty="0"/>
              <a:t>Cascading Style Sheets</a:t>
            </a:r>
            <a:r>
              <a:rPr kumimoji="1" lang="zh-CN" altLang="en-US" dirty="0"/>
              <a:t>（层叠样式表）</a:t>
            </a:r>
            <a:endParaRPr kumimoji="1"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141413" y="313565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CSS</a:t>
            </a:r>
            <a:r>
              <a:rPr kumimoji="1" lang="zh-CN" altLang="en-US" dirty="0"/>
              <a:t>的作用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43000" y="4613910"/>
            <a:ext cx="99060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渲染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标签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怎么写</a:t>
            </a:r>
            <a:r>
              <a:rPr kumimoji="1" lang="en-US" altLang="zh-CN" dirty="0"/>
              <a:t>——</a:t>
            </a:r>
            <a:r>
              <a:rPr kumimoji="1" lang="en-US" altLang="zh-CN" dirty="0"/>
              <a:t>CSS</a:t>
            </a:r>
            <a:r>
              <a:rPr kumimoji="1" lang="zh-CN" altLang="en-US" dirty="0"/>
              <a:t>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657985"/>
            <a:ext cx="10389870" cy="4295775"/>
          </a:xfrm>
        </p:spPr>
        <p:txBody>
          <a:bodyPr>
            <a:normAutofit lnSpcReduction="10000"/>
          </a:bodyPr>
          <a:lstStyle/>
          <a:p>
            <a:r>
              <a:rPr kumimoji="1" dirty="0"/>
              <a:t>CSS 规则由两个主要的部分构成：选择器，以及一条或多条声明:</a:t>
            </a:r>
            <a:endParaRPr kumimoji="1" dirty="0"/>
          </a:p>
          <a:p>
            <a:endParaRPr kumimoji="1" dirty="0"/>
          </a:p>
          <a:p>
            <a:endParaRPr kumimoji="1" dirty="0"/>
          </a:p>
          <a:p>
            <a:endParaRPr kumimoji="1" dirty="0"/>
          </a:p>
          <a:p>
            <a:endParaRPr kumimoji="1" dirty="0"/>
          </a:p>
          <a:p>
            <a:r>
              <a:rPr kumimoji="1" lang="en-US" dirty="0">
                <a:sym typeface="+mn-ea"/>
              </a:rPr>
              <a:t>Selecor</a:t>
            </a:r>
            <a:r>
              <a:rPr kumimoji="1" lang="zh-CN" altLang="en-US" dirty="0">
                <a:sym typeface="+mn-ea"/>
              </a:rPr>
              <a:t>：可以使标签，可以是</a:t>
            </a:r>
            <a:r>
              <a:rPr kumimoji="1" lang="en-US" altLang="zh-CN" dirty="0">
                <a:sym typeface="+mn-ea"/>
              </a:rPr>
              <a:t>id</a:t>
            </a:r>
            <a:r>
              <a:rPr kumimoji="1" lang="zh-CN" altLang="en-US" dirty="0">
                <a:sym typeface="+mn-ea"/>
              </a:rPr>
              <a:t>，也可以是类；且</a:t>
            </a:r>
            <a:r>
              <a:rPr kumimoji="1" lang="zh-CN" altLang="zh-CN" dirty="0">
                <a:sym typeface="+mn-ea"/>
              </a:rPr>
              <a:t>选择器可以嵌套</a:t>
            </a:r>
            <a:endParaRPr kumimoji="1" dirty="0">
              <a:sym typeface="+mn-ea"/>
            </a:endParaRPr>
          </a:p>
          <a:p>
            <a:r>
              <a:rPr kumimoji="1" lang="en-US" dirty="0">
                <a:sym typeface="+mn-ea"/>
              </a:rPr>
              <a:t>Declaration</a:t>
            </a:r>
            <a:r>
              <a:rPr kumimoji="1" lang="zh-CN" altLang="en-US" dirty="0">
                <a:sym typeface="+mn-ea"/>
              </a:rPr>
              <a:t>：属性</a:t>
            </a:r>
            <a:r>
              <a:rPr kumimoji="1" lang="en-US" altLang="zh-CN" dirty="0">
                <a:sym typeface="+mn-ea"/>
              </a:rPr>
              <a:t>:</a:t>
            </a:r>
            <a:r>
              <a:rPr kumimoji="1" lang="zh-CN" altLang="en-US" dirty="0">
                <a:sym typeface="+mn-ea"/>
              </a:rPr>
              <a:t>值</a:t>
            </a:r>
            <a:r>
              <a:rPr kumimoji="1" lang="en-US" altLang="zh-CN" dirty="0">
                <a:sym typeface="+mn-ea"/>
              </a:rPr>
              <a:t>,</a:t>
            </a:r>
            <a:r>
              <a:rPr kumimoji="1" lang="zh-CN" altLang="zh-CN" dirty="0">
                <a:sym typeface="+mn-ea"/>
              </a:rPr>
              <a:t>各个声明之间由分号分隔，</a:t>
            </a:r>
            <a:r>
              <a:rPr kumimoji="1" lang="zh-CN" altLang="en-US" dirty="0">
                <a:sym typeface="+mn-ea"/>
              </a:rPr>
              <a:t>事例如</a:t>
            </a:r>
            <a:r>
              <a:rPr kumimoji="1" lang="en-US" altLang="zh-CN" dirty="0">
                <a:sym typeface="+mn-ea"/>
              </a:rPr>
              <a:t>“</a:t>
            </a:r>
            <a:r>
              <a:rPr kumimoji="1" lang="zh-CN" altLang="en-US" dirty="0">
                <a:sym typeface="+mn-ea"/>
              </a:rPr>
              <a:t>选择器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en-US" altLang="zh-CN" dirty="0">
                <a:sym typeface="+mn-ea"/>
                <a:hlinkClick r:id="rId1" action="ppaction://hlinkfile"/>
              </a:rPr>
              <a:t>css_Selecor.html</a:t>
            </a:r>
            <a:r>
              <a:rPr kumimoji="1" lang="en-US" altLang="zh-CN" dirty="0">
                <a:sym typeface="+mn-ea"/>
              </a:rPr>
              <a:t>”</a:t>
            </a:r>
            <a:r>
              <a:rPr kumimoji="1" lang="zh-CN" altLang="zh-CN" dirty="0">
                <a:sym typeface="+mn-ea"/>
              </a:rPr>
              <a:t>所示</a:t>
            </a:r>
            <a:r>
              <a:rPr kumimoji="1" lang="zh-CN" altLang="zh-CN" dirty="0">
                <a:sym typeface="+mn-ea"/>
              </a:rPr>
              <a:t>。</a:t>
            </a:r>
            <a:endParaRPr kumimoji="1" lang="zh-CN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7345" y="2311400"/>
            <a:ext cx="8373110" cy="1767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在哪写</a:t>
            </a:r>
            <a:r>
              <a:rPr kumimoji="1" lang="en-US" altLang="zh-CN" dirty="0">
                <a:sym typeface="+mn-ea"/>
              </a:rPr>
              <a:t>——</a:t>
            </a:r>
            <a:r>
              <a:rPr kumimoji="1" lang="zh-CN" altLang="en-US" dirty="0">
                <a:sym typeface="+mn-ea"/>
              </a:rPr>
              <a:t>引入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047" y="1822767"/>
            <a:ext cx="9905999" cy="354171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引入</a:t>
            </a:r>
            <a:r>
              <a:rPr kumimoji="1" lang="en-US" altLang="zh-CN" dirty="0"/>
              <a:t>css</a:t>
            </a:r>
            <a:r>
              <a:rPr kumimoji="1" lang="zh-CN" altLang="zh-CN" dirty="0"/>
              <a:t>样式共有三种方式</a:t>
            </a:r>
            <a:endParaRPr kumimoji="1" lang="zh-CN" altLang="zh-CN" dirty="0"/>
          </a:p>
          <a:p>
            <a:pPr lvl="1"/>
            <a:r>
              <a:rPr kumimoji="1" lang="zh-CN" altLang="en-US" dirty="0"/>
              <a:t>外部样式：通过</a:t>
            </a:r>
            <a:r>
              <a:rPr kumimoji="1" lang="en-US" altLang="zh-CN" dirty="0"/>
              <a:t>&lt;link&gt;</a:t>
            </a:r>
            <a:r>
              <a:rPr kumimoji="1" lang="zh-CN" altLang="zh-CN" dirty="0"/>
              <a:t>标签引入，在多页面引用时具有优势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内部样式：</a:t>
            </a:r>
            <a:r>
              <a:rPr kumimoji="1" lang="zh-CN" altLang="en-US" dirty="0">
                <a:sym typeface="+mn-ea"/>
              </a:rPr>
              <a:t>在</a:t>
            </a:r>
            <a:r>
              <a:rPr kumimoji="1" lang="en-US" altLang="zh-CN" dirty="0">
                <a:sym typeface="+mn-ea"/>
              </a:rPr>
              <a:t>&lt;head&gt;</a:t>
            </a:r>
            <a:r>
              <a:rPr kumimoji="1" lang="zh-CN" altLang="zh-CN" dirty="0">
                <a:sym typeface="+mn-ea"/>
              </a:rPr>
              <a:t>活</a:t>
            </a:r>
            <a:r>
              <a:rPr kumimoji="1" lang="en-US" altLang="zh-CN" dirty="0">
                <a:sym typeface="+mn-ea"/>
              </a:rPr>
              <a:t>&lt;body&gt;</a:t>
            </a:r>
            <a:r>
              <a:rPr kumimoji="1" lang="zh-CN" altLang="en-US" dirty="0">
                <a:sym typeface="+mn-ea"/>
              </a:rPr>
              <a:t>标签中的</a:t>
            </a:r>
            <a:r>
              <a:rPr kumimoji="1" lang="en-US" altLang="zh-CN" dirty="0">
                <a:sym typeface="+mn-ea"/>
              </a:rPr>
              <a:t>&lt;style&gt;</a:t>
            </a:r>
            <a:r>
              <a:rPr kumimoji="1" lang="zh-CN" altLang="zh-CN" dirty="0">
                <a:sym typeface="+mn-ea"/>
              </a:rPr>
              <a:t>标签书中写样式表，可对具体页面做个性化布局，建议在</a:t>
            </a:r>
            <a:r>
              <a:rPr kumimoji="1" lang="en-US" altLang="zh-CN" dirty="0">
                <a:sym typeface="+mn-ea"/>
              </a:rPr>
              <a:t>&lt;head&gt;</a:t>
            </a:r>
            <a:r>
              <a:rPr kumimoji="1" lang="zh-CN" altLang="en-US" dirty="0">
                <a:sym typeface="+mn-ea"/>
              </a:rPr>
              <a:t>中</a:t>
            </a:r>
            <a:r>
              <a:rPr kumimoji="1" lang="zh-CN" altLang="zh-CN" dirty="0">
                <a:sym typeface="+mn-ea"/>
              </a:rPr>
              <a:t>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内联样式：直接在标签内部的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属性内写样式，不推荐。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优先级：外部样式 </a:t>
            </a:r>
            <a:r>
              <a:rPr kumimoji="1" lang="en-US" altLang="zh-CN" dirty="0"/>
              <a:t>&lt; </a:t>
            </a:r>
            <a:r>
              <a:rPr kumimoji="1" lang="zh-CN" altLang="en-US" dirty="0"/>
              <a:t>内部样式 </a:t>
            </a:r>
            <a:r>
              <a:rPr kumimoji="1" lang="en-US" altLang="zh-CN" dirty="0"/>
              <a:t>&lt; </a:t>
            </a:r>
            <a:r>
              <a:rPr kumimoji="1" lang="zh-CN" altLang="en-US" dirty="0"/>
              <a:t>内联样式</a:t>
            </a:r>
            <a:endParaRPr kumimoji="1" lang="zh-CN" altLang="en-US" dirty="0"/>
          </a:p>
          <a:p>
            <a:pPr lvl="0"/>
            <a:r>
              <a:rPr kumimoji="1" lang="zh-CN" altLang="en-US" dirty="0"/>
              <a:t>事例如</a:t>
            </a:r>
            <a:r>
              <a:rPr kumimoji="1" lang="en-US" altLang="zh-CN" dirty="0"/>
              <a:t>“ccs引入/</a:t>
            </a:r>
            <a:r>
              <a:rPr kumimoji="1" lang="en-US" altLang="zh-CN" dirty="0">
                <a:sym typeface="+mn-ea"/>
                <a:hlinkClick r:id="rId1" action="ppaction://hlinkfile"/>
              </a:rPr>
              <a:t>css_style.html</a:t>
            </a:r>
            <a:r>
              <a:rPr kumimoji="1" lang="en-US" altLang="zh-CN" dirty="0"/>
              <a:t>”</a:t>
            </a:r>
            <a:r>
              <a:rPr kumimoji="1" lang="zh-CN" altLang="en-US" dirty="0"/>
              <a:t>所示。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</a:t>
            </a:r>
            <a:r>
              <a:rPr kumimoji="1" lang="en-US" altLang="zh-CN" dirty="0"/>
              <a:t>≈</a:t>
            </a:r>
            <a:r>
              <a:rPr kumimoji="1" lang="zh-CN" altLang="zh-CN" dirty="0"/>
              <a:t>标签</a:t>
            </a:r>
            <a:endParaRPr kumimoji="1"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095" y="2096770"/>
            <a:ext cx="5450205" cy="315595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盒子模型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css</a:t>
            </a:r>
            <a:r>
              <a:rPr kumimoji="1" lang="zh-CN" altLang="en-US" dirty="0"/>
              <a:t>的</a:t>
            </a:r>
            <a:r>
              <a:rPr kumimoji="1" lang="zh-CN" altLang="zh-CN" dirty="0"/>
              <a:t>目的是渲染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标签，而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标签本质上都可以看成盒子模型</a:t>
            </a:r>
            <a:endParaRPr kumimoji="1" lang="zh-CN" altLang="en-US" dirty="0"/>
          </a:p>
          <a:p>
            <a:pPr lvl="1"/>
            <a:r>
              <a:rPr kumimoji="1" lang="en-US" altLang="zh-CN" sz="1665" dirty="0"/>
              <a:t>Margin（外边距）- 边框</a:t>
            </a:r>
            <a:r>
              <a:rPr kumimoji="1" lang="zh-CN" altLang="en-US" sz="1665" dirty="0"/>
              <a:t>外</a:t>
            </a:r>
            <a:r>
              <a:rPr kumimoji="1" lang="en-US" altLang="zh-CN" sz="1665" dirty="0"/>
              <a:t>区域</a:t>
            </a:r>
            <a:r>
              <a:rPr kumimoji="1" lang="zh-CN" altLang="en-US" sz="1665" dirty="0"/>
              <a:t>，透明</a:t>
            </a:r>
            <a:endParaRPr kumimoji="1" lang="en-US" altLang="zh-CN" sz="1665" dirty="0"/>
          </a:p>
          <a:p>
            <a:pPr lvl="1"/>
            <a:r>
              <a:rPr kumimoji="1" lang="en-US" altLang="zh-CN" sz="1665" dirty="0"/>
              <a:t>Border（边框）- 边框周围的填充和内容</a:t>
            </a:r>
            <a:endParaRPr kumimoji="1" lang="en-US" altLang="zh-CN" sz="1665" dirty="0"/>
          </a:p>
          <a:p>
            <a:pPr lvl="1"/>
            <a:r>
              <a:rPr kumimoji="1" lang="en-US" altLang="zh-CN" sz="1665" dirty="0"/>
              <a:t>Padding（内边距）- </a:t>
            </a:r>
            <a:r>
              <a:rPr kumimoji="1" lang="zh-CN" altLang="en-US" sz="1665" dirty="0"/>
              <a:t>内容和边框之间，透明</a:t>
            </a:r>
            <a:endParaRPr kumimoji="1" lang="en-US" altLang="zh-CN" sz="1665" dirty="0"/>
          </a:p>
          <a:p>
            <a:pPr lvl="1"/>
            <a:r>
              <a:rPr kumimoji="1" lang="en-US" altLang="zh-CN" sz="1665" dirty="0"/>
              <a:t>Content（内容）- 盒子的内容</a:t>
            </a:r>
            <a:r>
              <a:rPr kumimoji="1" lang="zh-CN" altLang="en-US" sz="1665" dirty="0"/>
              <a:t>，可以是文字，也可以是一个或多个标签</a:t>
            </a:r>
            <a:endParaRPr kumimoji="1" lang="en-US" altLang="zh-CN" sz="1665" dirty="0"/>
          </a:p>
          <a:p>
            <a:pPr marL="0" lvl="0" indent="0">
              <a:buNone/>
            </a:pP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0" y="2667000"/>
            <a:ext cx="4627880" cy="2574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盒子模型</a:t>
            </a:r>
            <a:r>
              <a:rPr kumimoji="1" lang="en-US" altLang="zh-CN" dirty="0">
                <a:sym typeface="+mn-ea"/>
              </a:rPr>
              <a:t>≈</a:t>
            </a:r>
            <a:r>
              <a:rPr kumimoji="1" lang="zh-CN" altLang="zh-CN" dirty="0">
                <a:sym typeface="+mn-ea"/>
              </a:rPr>
              <a:t>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951355"/>
            <a:ext cx="5819140" cy="3923665"/>
          </a:xfrm>
        </p:spPr>
        <p:txBody>
          <a:bodyPr>
            <a:normAutofit fontScale="70000"/>
          </a:bodyPr>
          <a:lstStyle/>
          <a:p>
            <a:r>
              <a:rPr kumimoji="1" lang="zh-CN" altLang="en-US" dirty="0"/>
              <a:t>标签宽高设置</a:t>
            </a:r>
            <a:endParaRPr kumimoji="1" lang="zh-CN" altLang="en-US" dirty="0"/>
          </a:p>
          <a:p>
            <a:r>
              <a:rPr kumimoji="1" lang="zh-CN" altLang="en-US" dirty="0"/>
              <a:t>总宽度</a:t>
            </a:r>
            <a:r>
              <a:rPr kumimoji="1" lang="en-US" altLang="zh-CN" dirty="0"/>
              <a:t>=</a:t>
            </a:r>
            <a:r>
              <a:rPr kumimoji="1" lang="zh-CN" altLang="en-US" dirty="0"/>
              <a:t>内容</a:t>
            </a:r>
            <a:r>
              <a:rPr kumimoji="1" lang="en-US" altLang="zh-CN" dirty="0"/>
              <a:t>宽度+左</a:t>
            </a:r>
            <a:r>
              <a:rPr kumimoji="1" lang="zh-CN" altLang="en-US" dirty="0"/>
              <a:t>内边距</a:t>
            </a:r>
            <a:r>
              <a:rPr kumimoji="1" lang="en-US" altLang="zh-CN" dirty="0"/>
              <a:t>+右</a:t>
            </a:r>
            <a:r>
              <a:rPr kumimoji="1" lang="zh-CN" altLang="en-US" dirty="0">
                <a:sym typeface="+mn-ea"/>
              </a:rPr>
              <a:t>内边距</a:t>
            </a:r>
            <a:r>
              <a:rPr kumimoji="1" lang="en-US" altLang="zh-CN" dirty="0"/>
              <a:t>+左边框+右边框+左边距+右边距(width+padding-left+padding-right+border-width-left+border-width-right+margin-left+margin-right)</a:t>
            </a:r>
            <a:endParaRPr kumimoji="1" lang="en-US" altLang="zh-CN" dirty="0"/>
          </a:p>
          <a:p>
            <a:r>
              <a:rPr kumimoji="1" lang="zh-CN" altLang="zh-CN" dirty="0">
                <a:sym typeface="+mn-ea"/>
              </a:rPr>
              <a:t>总长度</a:t>
            </a:r>
            <a:r>
              <a:rPr kumimoji="1" lang="en-US" altLang="zh-CN" dirty="0">
                <a:sym typeface="+mn-ea"/>
              </a:rPr>
              <a:t>=</a:t>
            </a:r>
            <a:r>
              <a:rPr kumimoji="1" lang="zh-CN" altLang="zh-CN" dirty="0">
                <a:sym typeface="+mn-ea"/>
              </a:rPr>
              <a:t>内容</a:t>
            </a:r>
            <a:r>
              <a:rPr kumimoji="1" lang="en-US" altLang="zh-CN" dirty="0">
                <a:sym typeface="+mn-ea"/>
              </a:rPr>
              <a:t>高度+</a:t>
            </a:r>
            <a:r>
              <a:rPr kumimoji="1" lang="zh-CN" altLang="en-US" dirty="0">
                <a:sym typeface="+mn-ea"/>
              </a:rPr>
              <a:t>上</a:t>
            </a:r>
            <a:r>
              <a:rPr kumimoji="1" lang="zh-CN" altLang="en-US" dirty="0">
                <a:sym typeface="+mn-ea"/>
              </a:rPr>
              <a:t>内边距</a:t>
            </a:r>
            <a:r>
              <a:rPr kumimoji="1" lang="en-US" altLang="zh-CN" dirty="0">
                <a:sym typeface="+mn-ea"/>
              </a:rPr>
              <a:t>+</a:t>
            </a:r>
            <a:r>
              <a:rPr kumimoji="1" lang="zh-CN" altLang="en-US" dirty="0">
                <a:sym typeface="+mn-ea"/>
              </a:rPr>
              <a:t>下</a:t>
            </a:r>
            <a:r>
              <a:rPr kumimoji="1" lang="zh-CN" altLang="en-US" dirty="0">
                <a:sym typeface="+mn-ea"/>
              </a:rPr>
              <a:t>内边距</a:t>
            </a:r>
            <a:r>
              <a:rPr kumimoji="1" lang="en-US" altLang="zh-CN" dirty="0">
                <a:sym typeface="+mn-ea"/>
              </a:rPr>
              <a:t>+上边框+下边框+上边距+下边距(height+padding-top+padding-bottom+border-width-top+border-width-bottom+margin-top+margin-bottom)</a:t>
            </a:r>
            <a:endParaRPr kumimoji="1" lang="en-US" altLang="zh-CN" dirty="0"/>
          </a:p>
          <a:p>
            <a:pPr lvl="0"/>
            <a:r>
              <a:rPr kumimoji="1" lang="zh-CN" altLang="en-US" dirty="0">
                <a:sym typeface="+mn-ea"/>
              </a:rPr>
              <a:t>事例如</a:t>
            </a:r>
            <a:r>
              <a:rPr kumimoji="1" lang="en-US" altLang="zh-CN" dirty="0">
                <a:sym typeface="+mn-ea"/>
              </a:rPr>
              <a:t>“</a:t>
            </a:r>
            <a:r>
              <a:rPr kumimoji="1" lang="zh-CN" altLang="en-US" dirty="0">
                <a:sym typeface="+mn-ea"/>
              </a:rPr>
              <a:t>盒子模型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en-US" altLang="zh-CN" dirty="0">
                <a:sym typeface="+mn-ea"/>
                <a:hlinkClick r:id="rId1" action="ppaction://hlinkfile"/>
              </a:rPr>
              <a:t>css_box.html</a:t>
            </a:r>
            <a:r>
              <a:rPr kumimoji="1" lang="en-US" altLang="zh-CN" dirty="0">
                <a:sym typeface="+mn-ea"/>
              </a:rPr>
              <a:t>”</a:t>
            </a:r>
            <a:r>
              <a:rPr kumimoji="1" lang="zh-CN" altLang="en-US" dirty="0">
                <a:sym typeface="+mn-ea"/>
              </a:rPr>
              <a:t>所示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870" y="2867660"/>
            <a:ext cx="4627880" cy="2574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951355"/>
            <a:ext cx="10246360" cy="3753485"/>
          </a:xfrm>
        </p:spPr>
        <p:txBody>
          <a:bodyPr>
            <a:normAutofit fontScale="90000" lnSpcReduction="10000"/>
          </a:bodyPr>
          <a:lstStyle/>
          <a:p>
            <a:r>
              <a:rPr kumimoji="1" lang="en-US" dirty="0"/>
              <a:t>background</a:t>
            </a:r>
            <a:endParaRPr kumimoji="1" lang="en-US" dirty="0"/>
          </a:p>
          <a:p>
            <a:pPr lvl="1"/>
            <a:r>
              <a:rPr kumimoji="1" lang="en-US" sz="1665" dirty="0"/>
              <a:t>background-color</a:t>
            </a:r>
            <a:r>
              <a:rPr kumimoji="1" lang="zh-CN" altLang="en-US" sz="1665" dirty="0"/>
              <a:t>：背景颜色，颜色表示通用，设置方法：</a:t>
            </a:r>
            <a:endParaRPr kumimoji="1" lang="zh-CN" altLang="en-US" sz="1665" dirty="0"/>
          </a:p>
          <a:p>
            <a:pPr lvl="2"/>
            <a:r>
              <a:rPr kumimoji="1" lang="zh-CN" altLang="en-US" sz="1800" dirty="0"/>
              <a:t>十六进制：</a:t>
            </a:r>
            <a:r>
              <a:rPr kumimoji="1" lang="en-US" altLang="zh-CN" sz="1800" dirty="0"/>
              <a:t>#ff0000</a:t>
            </a:r>
            <a:r>
              <a:rPr kumimoji="1" lang="zh-CN" altLang="en-US" sz="1800" dirty="0"/>
              <a:t>或</a:t>
            </a:r>
            <a:r>
              <a:rPr kumimoji="1" lang="en-US" altLang="zh-CN" sz="1800" dirty="0"/>
              <a:t>#f00</a:t>
            </a:r>
            <a:r>
              <a:rPr kumimoji="1" lang="zh-CN" altLang="en-US" sz="1800" dirty="0"/>
              <a:t>，分别代表红绿蓝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颜色名称：</a:t>
            </a:r>
            <a:r>
              <a:rPr kumimoji="1" lang="en-US" altLang="zh-CN" sz="1800" dirty="0"/>
              <a:t>red</a:t>
            </a:r>
            <a:endParaRPr kumimoji="1" lang="en-US" altLang="zh-CN" sz="1800" dirty="0"/>
          </a:p>
          <a:p>
            <a:pPr lvl="2"/>
            <a:r>
              <a:rPr kumimoji="1" lang="en-US" altLang="zh-CN" sz="1800" dirty="0"/>
              <a:t>rgb(255, 0, 0) </a:t>
            </a:r>
            <a:r>
              <a:rPr kumimoji="1" lang="zh-CN" altLang="en-US" sz="1800" dirty="0"/>
              <a:t>，与</a:t>
            </a:r>
            <a:r>
              <a:rPr kumimoji="1" lang="en-US" altLang="zh-CN" sz="1800" dirty="0"/>
              <a:t>16</a:t>
            </a:r>
            <a:r>
              <a:rPr kumimoji="1" lang="zh-CN" altLang="en-US" sz="1800" dirty="0"/>
              <a:t>进制表示方法相似，分别代表红绿蓝</a:t>
            </a:r>
            <a:endParaRPr kumimoji="1" lang="zh-CN" altLang="en-US" sz="1800" dirty="0"/>
          </a:p>
          <a:p>
            <a:pPr lvl="2"/>
            <a:r>
              <a:rPr kumimoji="1" lang="en-US" altLang="zh-CN" sz="1800" dirty="0"/>
              <a:t>rgba(255,  0,  0, 0.5)</a:t>
            </a:r>
            <a:r>
              <a:rPr kumimoji="1" lang="zh-CN" altLang="en-US" sz="1800" dirty="0"/>
              <a:t>，</a:t>
            </a:r>
            <a:r>
              <a:rPr kumimoji="1" lang="zh-CN" altLang="en-US" sz="1800" dirty="0"/>
              <a:t>第四个参数是透明度，取值</a:t>
            </a:r>
            <a:r>
              <a:rPr kumimoji="1" lang="en-US" altLang="zh-CN" sz="1800" dirty="0"/>
              <a:t>0</a:t>
            </a:r>
            <a:r>
              <a:rPr kumimoji="1" lang="zh-CN" altLang="en-US" sz="1800" dirty="0"/>
              <a:t>到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0</a:t>
            </a:r>
            <a:r>
              <a:rPr kumimoji="1" lang="zh-CN" altLang="en-US" sz="1800" dirty="0"/>
              <a:t>不透明，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不透明</a:t>
            </a:r>
            <a:endParaRPr kumimoji="1" lang="en-US" sz="1800" dirty="0"/>
          </a:p>
          <a:p>
            <a:pPr lvl="1"/>
            <a:r>
              <a:rPr kumimoji="1" lang="en-US" sz="2000" dirty="0"/>
              <a:t>background-image</a:t>
            </a:r>
            <a:r>
              <a:rPr kumimoji="1" lang="zh-CN" altLang="en-US" sz="2000" dirty="0"/>
              <a:t>：背景图片，</a:t>
            </a:r>
            <a:r>
              <a:rPr kumimoji="1" lang="en-US" altLang="zh-CN" sz="2000" dirty="0"/>
              <a:t>url(</a:t>
            </a:r>
            <a:r>
              <a:rPr kumimoji="1" lang="zh-CN" altLang="en-US" sz="2000" dirty="0"/>
              <a:t>图片地址</a:t>
            </a:r>
            <a:r>
              <a:rPr kumimoji="1" lang="en-US" altLang="zh-CN" sz="2000" dirty="0"/>
              <a:t>)</a:t>
            </a:r>
            <a:endParaRPr kumimoji="1" lang="en-US" sz="2000" dirty="0"/>
          </a:p>
          <a:p>
            <a:pPr lvl="1"/>
            <a:r>
              <a:rPr kumimoji="1" lang="en-US" sz="2000" dirty="0"/>
              <a:t>background-repeat</a:t>
            </a:r>
            <a:r>
              <a:rPr kumimoji="1" lang="zh-CN" altLang="en-US" sz="2000" dirty="0"/>
              <a:t>：背景图片重复类型</a:t>
            </a:r>
            <a:endParaRPr kumimoji="1" lang="en-US" sz="2000" dirty="0"/>
          </a:p>
          <a:p>
            <a:pPr lvl="1"/>
            <a:r>
              <a:rPr kumimoji="1" lang="en-US" sz="2000" dirty="0"/>
              <a:t>background-position</a:t>
            </a:r>
            <a:r>
              <a:rPr kumimoji="1" lang="zh-CN" altLang="en-US" sz="2000" dirty="0"/>
              <a:t>：背景图片定位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参数：</a:t>
            </a:r>
            <a:r>
              <a:rPr kumimoji="1" lang="en-US" altLang="zh-CN" sz="2000" dirty="0"/>
              <a:t>(top, center, bottom, left, right)</a:t>
            </a:r>
            <a:endParaRPr kumimoji="1" lang="en-US" altLang="zh-CN" sz="2000" dirty="0"/>
          </a:p>
          <a:p>
            <a:pPr lvl="0"/>
            <a:r>
              <a:rPr kumimoji="1" lang="zh-CN" altLang="en-US" dirty="0">
                <a:sym typeface="+mn-ea"/>
              </a:rPr>
              <a:t>事例如</a:t>
            </a:r>
            <a:r>
              <a:rPr kumimoji="1" lang="en-US" altLang="zh-CN" dirty="0">
                <a:sym typeface="+mn-ea"/>
              </a:rPr>
              <a:t>“</a:t>
            </a:r>
            <a:r>
              <a:rPr kumimoji="1" lang="zh-CN" altLang="en-US" dirty="0">
                <a:sym typeface="+mn-ea"/>
              </a:rPr>
              <a:t>背景</a:t>
            </a:r>
            <a:r>
              <a:rPr kumimoji="1" lang="en-US" altLang="zh-CN" dirty="0">
                <a:sym typeface="+mn-ea"/>
              </a:rPr>
              <a:t>/</a:t>
            </a:r>
            <a:r>
              <a:rPr kumimoji="1" lang="en-US" altLang="zh-CN" dirty="0">
                <a:sym typeface="+mn-ea"/>
                <a:hlinkClick r:id="rId1" action="ppaction://hlinkfile"/>
              </a:rPr>
              <a:t>css_background.html</a:t>
            </a:r>
            <a:r>
              <a:rPr kumimoji="1" lang="en-US" altLang="zh-CN" dirty="0">
                <a:sym typeface="+mn-ea"/>
              </a:rPr>
              <a:t>”</a:t>
            </a:r>
            <a:r>
              <a:rPr kumimoji="1" lang="zh-CN" altLang="en-US" dirty="0">
                <a:sym typeface="+mn-ea"/>
              </a:rPr>
              <a:t>所示</a:t>
            </a:r>
            <a:endParaRPr kumimoji="1"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197725" y="1009650"/>
            <a:ext cx="3557270" cy="156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39660" y="1195070"/>
            <a:ext cx="3101975" cy="118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66685" y="1422400"/>
            <a:ext cx="2447290" cy="67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78825" y="1561465"/>
            <a:ext cx="122364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样式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文本字体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730" y="1951355"/>
            <a:ext cx="10246360" cy="39954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当</a:t>
            </a:r>
            <a:r>
              <a:rPr kumimoji="1" lang="en-US" altLang="zh-CN" dirty="0">
                <a:sym typeface="+mn-ea"/>
              </a:rPr>
              <a:t>content</a:t>
            </a:r>
            <a:r>
              <a:rPr kumimoji="1" lang="zh-CN" altLang="en-US" dirty="0">
                <a:sym typeface="+mn-ea"/>
              </a:rPr>
              <a:t>部分是文字，可对设置文本样式</a:t>
            </a:r>
            <a:endParaRPr kumimoji="1" dirty="0">
              <a:sym typeface="+mn-ea"/>
            </a:endParaRPr>
          </a:p>
          <a:p>
            <a:r>
              <a:rPr kumimoji="1" dirty="0">
                <a:sym typeface="+mn-ea"/>
              </a:rPr>
              <a:t>text-align</a:t>
            </a:r>
            <a:r>
              <a:rPr kumimoji="1" lang="zh-CN" dirty="0">
                <a:sym typeface="+mn-ea"/>
              </a:rPr>
              <a:t>（</a:t>
            </a:r>
            <a:r>
              <a:rPr kumimoji="1" lang="zh-CN" altLang="en-US" sz="2000" dirty="0"/>
              <a:t>文字对齐方式），参数：</a:t>
            </a:r>
            <a:endParaRPr kumimoji="1" lang="zh-CN" altLang="en-US" sz="2000" dirty="0"/>
          </a:p>
          <a:p>
            <a:pPr lvl="1"/>
            <a:r>
              <a:rPr kumimoji="1" lang="en-US" altLang="zh-CN" sz="1665" dirty="0"/>
              <a:t>left</a:t>
            </a:r>
            <a:r>
              <a:rPr kumimoji="1" lang="zh-CN" altLang="en-US" sz="1665" dirty="0"/>
              <a:t>，</a:t>
            </a:r>
            <a:r>
              <a:rPr kumimoji="1" lang="en-US" altLang="zh-CN" sz="1665" dirty="0"/>
              <a:t>center</a:t>
            </a:r>
            <a:r>
              <a:rPr kumimoji="1" lang="zh-CN" altLang="en-US" sz="1665" dirty="0"/>
              <a:t>，</a:t>
            </a:r>
            <a:r>
              <a:rPr kumimoji="1" lang="en-US" altLang="zh-CN" sz="1665" dirty="0"/>
              <a:t>right</a:t>
            </a:r>
            <a:r>
              <a:rPr kumimoji="1" lang="zh-CN" altLang="en-US" sz="1665" dirty="0"/>
              <a:t>，</a:t>
            </a:r>
            <a:r>
              <a:rPr kumimoji="1" lang="en-US" altLang="zh-CN" sz="1665" dirty="0"/>
              <a:t>justify</a:t>
            </a:r>
            <a:r>
              <a:rPr kumimoji="1" lang="zh-CN" altLang="en-US" sz="1665" dirty="0"/>
              <a:t>（每一行被展开为宽度相等，左，右外边距是对齐）</a:t>
            </a:r>
            <a:endParaRPr kumimoji="1" lang="zh-CN" altLang="en-US" sz="1665" dirty="0"/>
          </a:p>
          <a:p>
            <a:pPr lvl="0"/>
            <a:r>
              <a:rPr kumimoji="1" lang="zh-CN" altLang="en-US" sz="2400" dirty="0"/>
              <a:t>text-transform（英文字母大小写），参数：</a:t>
            </a:r>
            <a:endParaRPr kumimoji="1" lang="zh-CN" altLang="en-US" sz="2400" dirty="0"/>
          </a:p>
          <a:p>
            <a:pPr lvl="1"/>
            <a:r>
              <a:rPr kumimoji="1" lang="zh-CN" altLang="en-US" sz="2000" dirty="0"/>
              <a:t>uppercase，lowercase，capitalize（首字母大写）</a:t>
            </a:r>
            <a:endParaRPr kumimoji="1" lang="zh-CN" altLang="en-US" sz="2000" dirty="0"/>
          </a:p>
          <a:p>
            <a:pPr lvl="0"/>
            <a:r>
              <a:rPr kumimoji="1" lang="en-US" sz="2400" dirty="0"/>
              <a:t>text-indent</a:t>
            </a:r>
            <a:r>
              <a:rPr kumimoji="1" lang="zh-CN" altLang="en-US" sz="2400" dirty="0"/>
              <a:t>（文本缩进），通过设置像素设置文本缩进长度，浏览器文字大小为</a:t>
            </a:r>
            <a:r>
              <a:rPr kumimoji="1" lang="en-US" altLang="zh-CN" sz="2400" dirty="0"/>
              <a:t>16px</a:t>
            </a:r>
            <a:r>
              <a:rPr kumimoji="1" lang="zh-CN" altLang="en-US" sz="2400" dirty="0"/>
              <a:t>（浏览器中一般</a:t>
            </a:r>
            <a:r>
              <a:rPr kumimoji="1" lang="en-US" altLang="zh-CN" sz="2400" dirty="0"/>
              <a:t>16px=</a:t>
            </a:r>
            <a:r>
              <a:rPr kumimoji="1" lang="en-US" altLang="zh-CN" sz="2400" dirty="0"/>
              <a:t>1em</a:t>
            </a:r>
            <a:r>
              <a:rPr kumimoji="1" lang="zh-CN" altLang="en-US" sz="2400" dirty="0"/>
              <a:t>）</a:t>
            </a:r>
            <a:endParaRPr kumimoji="1" lang="zh-CN" altLang="en-US" sz="2400" dirty="0"/>
          </a:p>
          <a:p>
            <a:pPr marL="0" lvl="0" indent="0">
              <a:buNone/>
            </a:pPr>
            <a:endParaRPr kumimoji="1"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197725" y="1009650"/>
            <a:ext cx="3557270" cy="156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39660" y="1195070"/>
            <a:ext cx="3101975" cy="118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66685" y="1422400"/>
            <a:ext cx="2447290" cy="67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78825" y="1575435"/>
            <a:ext cx="122364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972,&quot;width&quot;:14082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0</TotalTime>
  <Words>4675</Words>
  <Application>WPS 演示</Application>
  <PresentationFormat>自定义</PresentationFormat>
  <Paragraphs>220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Trebuchet MS</vt:lpstr>
      <vt:lpstr>Tw Cen MT</vt:lpstr>
      <vt:lpstr>Segoe Print</vt:lpstr>
      <vt:lpstr>微软雅黑</vt:lpstr>
      <vt:lpstr>Arial Unicode MS</vt:lpstr>
      <vt:lpstr>Calibri</vt:lpstr>
      <vt:lpstr>电路</vt:lpstr>
      <vt:lpstr>CSS零基础入门</vt:lpstr>
      <vt:lpstr>CSS零基础入门</vt:lpstr>
      <vt:lpstr>什么是CSS</vt:lpstr>
      <vt:lpstr>怎么写——CSS语法</vt:lpstr>
      <vt:lpstr>在哪写——引入CSS样式</vt:lpstr>
      <vt:lpstr>盒子模型≈标签</vt:lpstr>
      <vt:lpstr>盒子模型≈标签</vt:lpstr>
      <vt:lpstr>常用CSS样式——背景</vt:lpstr>
      <vt:lpstr>常用CSS样式——文本字体</vt:lpstr>
      <vt:lpstr>常用CSS样式——文本字体</vt:lpstr>
      <vt:lpstr>常用CSS样式——内边距</vt:lpstr>
      <vt:lpstr>常用CSS样式——外边距</vt:lpstr>
      <vt:lpstr>常用CSS样式——边框</vt:lpstr>
      <vt:lpstr>常用CSS样式—— 定位</vt:lpstr>
      <vt:lpstr>常用CSS样式——显示和可见</vt:lpstr>
      <vt:lpstr>常用CSS样式——样式列表（display的应用）</vt:lpstr>
      <vt:lpstr>常用CSS样式—— 表格</vt:lpstr>
      <vt:lpstr>常用CSS样式—— 浮动</vt:lpstr>
      <vt:lpstr>常用CSS样式—— 伪类</vt:lpstr>
      <vt:lpstr>常用CSS样式—— 伪元素</vt:lpstr>
      <vt:lpstr>常用CSS样式—— 伪元素</vt:lpstr>
      <vt:lpstr>CSS练习</vt:lpstr>
      <vt:lpstr>CSS应用举例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HTML零基础入门</dc:title>
  <dc:creator>Microsoft Office User</dc:creator>
  <cp:lastModifiedBy>Kazudon</cp:lastModifiedBy>
  <cp:revision>164</cp:revision>
  <dcterms:created xsi:type="dcterms:W3CDTF">2020-06-25T13:45:00Z</dcterms:created>
  <dcterms:modified xsi:type="dcterms:W3CDTF">2020-07-09T09:45:44Z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