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0" r:id="rId2"/>
    <p:sldId id="361" r:id="rId3"/>
    <p:sldId id="362" r:id="rId4"/>
    <p:sldId id="363" r:id="rId5"/>
    <p:sldId id="364" r:id="rId6"/>
    <p:sldId id="36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8A2F8C"/>
    <a:srgbClr val="CC99FF"/>
    <a:srgbClr val="FFFF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0" d="100"/>
          <a:sy n="140" d="100"/>
        </p:scale>
        <p:origin x="-3736" y="-17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3375196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4264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5896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33575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83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4898949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712957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132675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720722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83871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2015-11-02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97947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8281371" y="6225702"/>
            <a:ext cx="2994872" cy="369332"/>
          </a:xfrm>
          <a:prstGeom prst="rect">
            <a:avLst/>
          </a:prstGeom>
          <a:noFill/>
        </p:spPr>
        <p:txBody>
          <a:bodyPr wrap="square" rtlCol="0">
            <a:spAutoFit/>
          </a:bodyPr>
          <a:lstStyle/>
          <a:p>
            <a:r>
              <a:rPr lang="en-US" altLang="zh-CN" b="1" dirty="0" smtClean="0">
                <a:solidFill>
                  <a:srgbClr val="8A2F8C"/>
                </a:solidFill>
                <a:latin typeface="Arial" panose="020B0604020202020204" pitchFamily="34" charset="0"/>
                <a:cs typeface="Arial" panose="020B0604020202020204" pitchFamily="34" charset="0"/>
              </a:rPr>
              <a:t>TSINGHUA  UNIVERSITY</a:t>
            </a:r>
            <a:endParaRPr lang="zh-CN" altLang="en-US" b="1" dirty="0">
              <a:solidFill>
                <a:srgbClr val="8A2F8C"/>
              </a:solidFill>
              <a:latin typeface="Arial" panose="020B0604020202020204" pitchFamily="34" charset="0"/>
              <a:cs typeface="Arial" panose="020B0604020202020204" pitchFamily="34" charset="0"/>
            </a:endParaRPr>
          </a:p>
        </p:txBody>
      </p:sp>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9" y="476"/>
            <a:ext cx="12190831" cy="6857524"/>
          </a:xfrm>
          <a:prstGeom prst="rect">
            <a:avLst/>
          </a:prstGeom>
        </p:spPr>
      </p:pic>
    </p:spTree>
    <p:extLst>
      <p:ext uri="{BB962C8B-B14F-4D97-AF65-F5344CB8AC3E}">
        <p14:creationId xmlns:p14="http://schemas.microsoft.com/office/powerpoint/2010/main" val="249417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744136" cy="830997"/>
            <a:chOff x="734568" y="424635"/>
            <a:chExt cx="4744136"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4164923"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new/new[ ] </a:t>
              </a:r>
              <a:r>
                <a:rPr lang="zh-CN" altLang="en-US" sz="3600" dirty="0">
                  <a:solidFill>
                    <a:schemeClr val="bg1"/>
                  </a:solidFill>
                  <a:latin typeface="微软雅黑" panose="020B0503020204020204" pitchFamily="34" charset="-122"/>
                  <a:ea typeface="微软雅黑" panose="020B0503020204020204" pitchFamily="34" charset="-122"/>
                </a:rPr>
                <a:t>操作符</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4320157"/>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动态创建单个目标数据对象</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*p = 10;</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 10;</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分配目标对象并初始化：</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(10);  // </a:t>
            </a:r>
            <a:r>
              <a:rPr lang="zh-CN" altLang="en-US" sz="2400" b="1" dirty="0">
                <a:solidFill>
                  <a:srgbClr val="006600"/>
                </a:solidFill>
                <a:latin typeface="微软雅黑" panose="020B0503020204020204" pitchFamily="34" charset="-122"/>
                <a:ea typeface="微软雅黑" panose="020B0503020204020204" pitchFamily="34" charset="-122"/>
              </a:rPr>
              <a:t>将 *</a:t>
            </a:r>
            <a:r>
              <a:rPr lang="en-US" altLang="zh-CN" sz="2400" b="1" dirty="0">
                <a:solidFill>
                  <a:srgbClr val="006600"/>
                </a:solidFill>
                <a:latin typeface="微软雅黑" panose="020B0503020204020204" pitchFamily="34" charset="-122"/>
                <a:ea typeface="微软雅黑" panose="020B0503020204020204" pitchFamily="34" charset="-122"/>
              </a:rPr>
              <a:t>p </a:t>
            </a:r>
            <a:r>
              <a:rPr lang="zh-CN" altLang="en-US" sz="2400" b="1" dirty="0">
                <a:solidFill>
                  <a:srgbClr val="006600"/>
                </a:solidFill>
                <a:latin typeface="微软雅黑" panose="020B0503020204020204" pitchFamily="34" charset="-122"/>
                <a:ea typeface="微软雅黑" panose="020B0503020204020204" pitchFamily="34" charset="-122"/>
              </a:rPr>
              <a:t>初始化为 </a:t>
            </a:r>
            <a:r>
              <a:rPr lang="en-US" altLang="zh-CN" sz="2400" b="1" dirty="0">
                <a:solidFill>
                  <a:srgbClr val="006600"/>
                </a:solidFill>
                <a:latin typeface="微软雅黑" panose="020B0503020204020204" pitchFamily="34" charset="-122"/>
                <a:ea typeface="微软雅黑" panose="020B0503020204020204" pitchFamily="34" charset="-122"/>
              </a:rPr>
              <a:t>10</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分配目标对象并初始化：</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)(10);</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动态创建多个目标数据对象</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分配数组目标对象：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[8]; // </a:t>
            </a:r>
            <a:r>
              <a:rPr lang="zh-CN" altLang="en-US" sz="2400" b="1" dirty="0">
                <a:solidFill>
                  <a:srgbClr val="006600"/>
                </a:solidFill>
                <a:latin typeface="微软雅黑" panose="020B0503020204020204" pitchFamily="34" charset="-122"/>
                <a:ea typeface="微软雅黑" panose="020B0503020204020204" pitchFamily="34" charset="-122"/>
              </a:rPr>
              <a:t>分配 </a:t>
            </a:r>
            <a:r>
              <a:rPr lang="en-US" altLang="zh-CN" sz="2400" b="1" dirty="0">
                <a:solidFill>
                  <a:srgbClr val="006600"/>
                </a:solidFill>
                <a:latin typeface="微软雅黑" panose="020B0503020204020204" pitchFamily="34" charset="-122"/>
                <a:ea typeface="微软雅黑" panose="020B0503020204020204" pitchFamily="34" charset="-122"/>
              </a:rPr>
              <a:t>8 </a:t>
            </a:r>
            <a:r>
              <a:rPr lang="zh-CN" altLang="en-US" sz="2400" b="1" dirty="0">
                <a:solidFill>
                  <a:srgbClr val="006600"/>
                </a:solidFill>
                <a:latin typeface="微软雅黑" panose="020B0503020204020204" pitchFamily="34" charset="-122"/>
                <a:ea typeface="微软雅黑" panose="020B0503020204020204" pitchFamily="34" charset="-122"/>
              </a:rPr>
              <a:t>个元素的整数数组</a:t>
            </a:r>
          </a:p>
        </p:txBody>
      </p:sp>
    </p:spTree>
    <p:extLst>
      <p:ext uri="{BB962C8B-B14F-4D97-AF65-F5344CB8AC3E}">
        <p14:creationId xmlns:p14="http://schemas.microsoft.com/office/powerpoint/2010/main" val="197413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63629" cy="830997"/>
            <a:chOff x="734568" y="424635"/>
            <a:chExt cx="496362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595111"/>
              <a:ext cx="4546053"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delete/delete[ ] </a:t>
              </a:r>
              <a:r>
                <a:rPr lang="zh-CN" altLang="en-US" sz="3200" dirty="0">
                  <a:solidFill>
                    <a:schemeClr val="bg1"/>
                  </a:solidFill>
                  <a:latin typeface="微软雅黑" panose="020B0503020204020204" pitchFamily="34" charset="-122"/>
                  <a:ea typeface="微软雅黑" panose="020B0503020204020204" pitchFamily="34" charset="-122"/>
                </a:rPr>
                <a:t>操作符</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2464264"/>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释放单个目标数据对象</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释放</a:t>
            </a:r>
            <a:r>
              <a:rPr lang="zh-CN" altLang="en-US" sz="2400" b="1" dirty="0">
                <a:solidFill>
                  <a:srgbClr val="8A2F8C"/>
                </a:solidFill>
                <a:latin typeface="微软雅黑" panose="020B0503020204020204" pitchFamily="34" charset="-122"/>
                <a:ea typeface="微软雅黑" panose="020B0503020204020204" pitchFamily="34" charset="-122"/>
              </a:rPr>
              <a:t>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*p = 10;  delete p;</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释放多个目标数据对象</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释放</a:t>
            </a:r>
            <a:r>
              <a:rPr lang="zh-CN" altLang="en-US" sz="2400" b="1" dirty="0">
                <a:solidFill>
                  <a:srgbClr val="8A2F8C"/>
                </a:solidFill>
                <a:latin typeface="微软雅黑" panose="020B0503020204020204" pitchFamily="34" charset="-122"/>
                <a:ea typeface="微软雅黑" panose="020B0503020204020204" pitchFamily="34" charset="-122"/>
              </a:rPr>
              <a:t>数组目标对象：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[8];  delete[] p;</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C00000"/>
                </a:solidFill>
                <a:latin typeface="微软雅黑" panose="020B0503020204020204" pitchFamily="34" charset="-122"/>
                <a:ea typeface="微软雅黑" panose="020B0503020204020204" pitchFamily="34" charset="-122"/>
              </a:rPr>
              <a:t>不是</a:t>
            </a:r>
            <a:r>
              <a:rPr lang="en-US" altLang="zh-CN" sz="2400" b="1" dirty="0">
                <a:solidFill>
                  <a:srgbClr val="C00000"/>
                </a:solidFill>
                <a:latin typeface="微软雅黑" panose="020B0503020204020204" pitchFamily="34" charset="-122"/>
                <a:ea typeface="微软雅黑" panose="020B0503020204020204" pitchFamily="34" charset="-122"/>
              </a:rPr>
              <a:t>delete p[ </a:t>
            </a:r>
            <a:r>
              <a:rPr lang="en-US" altLang="zh-CN" sz="2400" b="1" dirty="0" smtClean="0">
                <a:solidFill>
                  <a:srgbClr val="C00000"/>
                </a:solidFill>
                <a:latin typeface="微软雅黑" panose="020B0503020204020204" pitchFamily="34" charset="-122"/>
                <a:ea typeface="微软雅黑" panose="020B0503020204020204" pitchFamily="34" charset="-122"/>
              </a:rPr>
              <a:t>]!</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1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所有权与空悬指针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4506875"/>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目标数据对象的所有权</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指向该目标数据对象的指针对象拥有所有权</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在程序中要时刻明确动态分配内存的目标数据对象的所有权归属于哪个指针数据对象</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指针使用的一般原则</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主动释放原则：如果某函数动态分配了内存，在函数退出时该目标数据对象不再需要，应主动释放它，此时 </a:t>
            </a:r>
            <a:r>
              <a:rPr lang="en-US" altLang="zh-CN" sz="2200" b="1" dirty="0" err="1">
                <a:solidFill>
                  <a:srgbClr val="8A2F8C"/>
                </a:solidFill>
                <a:latin typeface="微软雅黑" panose="020B0503020204020204" pitchFamily="34" charset="-122"/>
                <a:ea typeface="微软雅黑" panose="020B0503020204020204" pitchFamily="34" charset="-122"/>
              </a:rPr>
              <a:t>malloc</a:t>
            </a:r>
            <a:r>
              <a:rPr lang="en-US" altLang="zh-CN" sz="2200" b="1" dirty="0">
                <a:solidFill>
                  <a:srgbClr val="8A2F8C"/>
                </a:solidFill>
                <a:latin typeface="微软雅黑" panose="020B0503020204020204" pitchFamily="34" charset="-122"/>
                <a:ea typeface="微软雅黑" panose="020B0503020204020204" pitchFamily="34" charset="-122"/>
              </a:rPr>
              <a:t> </a:t>
            </a:r>
            <a:r>
              <a:rPr lang="zh-CN" altLang="en-US" sz="2200" b="1" dirty="0">
                <a:solidFill>
                  <a:srgbClr val="8A2F8C"/>
                </a:solidFill>
                <a:latin typeface="微软雅黑" panose="020B0503020204020204" pitchFamily="34" charset="-122"/>
                <a:ea typeface="微软雅黑" panose="020B0503020204020204" pitchFamily="34" charset="-122"/>
              </a:rPr>
              <a:t>与 </a:t>
            </a:r>
            <a:r>
              <a:rPr lang="en-US" altLang="zh-CN" sz="2200" b="1" dirty="0">
                <a:solidFill>
                  <a:srgbClr val="8A2F8C"/>
                </a:solidFill>
                <a:latin typeface="微软雅黑" panose="020B0503020204020204" pitchFamily="34" charset="-122"/>
                <a:ea typeface="微软雅黑" panose="020B0503020204020204" pitchFamily="34" charset="-122"/>
              </a:rPr>
              <a:t>free </a:t>
            </a:r>
            <a:r>
              <a:rPr lang="zh-CN" altLang="en-US" sz="2200" b="1" dirty="0">
                <a:solidFill>
                  <a:srgbClr val="8A2F8C"/>
                </a:solidFill>
                <a:latin typeface="微软雅黑" panose="020B0503020204020204" pitchFamily="34" charset="-122"/>
                <a:ea typeface="微软雅黑" panose="020B0503020204020204" pitchFamily="34" charset="-122"/>
              </a:rPr>
              <a:t>在函数中成对出现</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所有权转移原则：如果某函数动态分配了内存，在函数退出后该目标数据对象仍然需要，此时应将其所有权转交给本函数之外的同型指针对象，函数内部代码只有 </a:t>
            </a:r>
            <a:r>
              <a:rPr lang="en-US" altLang="zh-CN" sz="2200" b="1" dirty="0" err="1">
                <a:solidFill>
                  <a:srgbClr val="8A2F8C"/>
                </a:solidFill>
                <a:latin typeface="微软雅黑" panose="020B0503020204020204" pitchFamily="34" charset="-122"/>
                <a:ea typeface="微软雅黑" panose="020B0503020204020204" pitchFamily="34" charset="-122"/>
              </a:rPr>
              <a:t>malloc</a:t>
            </a:r>
            <a:r>
              <a:rPr lang="zh-CN" altLang="en-US" sz="2200" b="1" dirty="0">
                <a:solidFill>
                  <a:srgbClr val="8A2F8C"/>
                </a:solidFill>
                <a:latin typeface="微软雅黑" panose="020B0503020204020204" pitchFamily="34" charset="-122"/>
                <a:ea typeface="微软雅黑" panose="020B0503020204020204" pitchFamily="34" charset="-122"/>
              </a:rPr>
              <a:t>，没有 </a:t>
            </a:r>
            <a:r>
              <a:rPr lang="en-US" altLang="zh-CN" sz="2200" b="1" dirty="0">
                <a:solidFill>
                  <a:srgbClr val="8A2F8C"/>
                </a:solidFill>
                <a:latin typeface="微软雅黑" panose="020B0503020204020204" pitchFamily="34" charset="-122"/>
                <a:ea typeface="微软雅黑" panose="020B0503020204020204" pitchFamily="34" charset="-122"/>
              </a:rPr>
              <a:t>free</a:t>
            </a:r>
          </a:p>
        </p:txBody>
      </p:sp>
    </p:spTree>
    <p:extLst>
      <p:ext uri="{BB962C8B-B14F-4D97-AF65-F5344CB8AC3E}">
        <p14:creationId xmlns:p14="http://schemas.microsoft.com/office/powerpoint/2010/main" val="3235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所有权与空悬指针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98586"/>
            <a:ext cx="9357360" cy="3846181"/>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空悬指针问题</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所有权的重叠：指针赋值操作导致两个指针数据对象指向同样的目标数据对象，即两个指针都声称“自己拥有目标数据对象的所有权”</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示例：</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*p, *q;    q = (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malloc</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sizeof</a:t>
            </a:r>
            <a:r>
              <a:rPr lang="en-US" altLang="zh-CN" sz="2400" b="1" dirty="0">
                <a:solidFill>
                  <a:srgbClr val="006600"/>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 q;</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产生原因：如果在程序中通过某个指针释放了目标数据对象，另一指针并不了解这种情况，它仍指向不再有效的目标数据对象，导致空悬指针</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示例：</a:t>
            </a:r>
            <a:r>
              <a:rPr lang="en-US" altLang="zh-CN" sz="2400" b="1" dirty="0">
                <a:solidFill>
                  <a:srgbClr val="006600"/>
                </a:solidFill>
                <a:latin typeface="微软雅黑" panose="020B0503020204020204" pitchFamily="34" charset="-122"/>
                <a:ea typeface="微软雅黑" panose="020B0503020204020204" pitchFamily="34" charset="-122"/>
              </a:rPr>
              <a:t>free( p );   p = NULL;  //  q </a:t>
            </a:r>
            <a:r>
              <a:rPr lang="zh-CN" altLang="en-US" sz="2400" b="1" dirty="0">
                <a:solidFill>
                  <a:srgbClr val="006600"/>
                </a:solidFill>
                <a:latin typeface="微软雅黑" panose="020B0503020204020204" pitchFamily="34" charset="-122"/>
                <a:ea typeface="微软雅黑" panose="020B0503020204020204" pitchFamily="34" charset="-122"/>
              </a:rPr>
              <a:t>为空悬指针，仍指向原处</a:t>
            </a:r>
          </a:p>
        </p:txBody>
      </p:sp>
    </p:spTree>
    <p:extLst>
      <p:ext uri="{BB962C8B-B14F-4D97-AF65-F5344CB8AC3E}">
        <p14:creationId xmlns:p14="http://schemas.microsoft.com/office/powerpoint/2010/main" val="337590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所有权与空悬指针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26192"/>
            <a:ext cx="9357360" cy="4854662"/>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解决方案</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确保程序中只有惟一一个指针拥有目标数据对象，即只有它负责目标数据对象的存储管理，其它指针只可访问，不可管理；若目标数据对象仍有存在价值，但该指针不再有效，此时应进行所有权移交</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在一个函数中，确保最多只有一个指针拥有目标数据对象，其它指针即使存在，也仅能访问，不可管理</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如果可能，在分配目标数据对象动态内存的函数中释放内存，如 </a:t>
            </a:r>
            <a:r>
              <a:rPr lang="en-US" altLang="zh-CN" sz="2200" b="1" dirty="0">
                <a:solidFill>
                  <a:srgbClr val="8A2F8C"/>
                </a:solidFill>
                <a:latin typeface="微软雅黑" panose="020B0503020204020204" pitchFamily="34" charset="-122"/>
                <a:ea typeface="微软雅黑" panose="020B0503020204020204" pitchFamily="34" charset="-122"/>
              </a:rPr>
              <a:t>main </a:t>
            </a:r>
            <a:r>
              <a:rPr lang="zh-CN" altLang="en-US" sz="2200" b="1" dirty="0">
                <a:solidFill>
                  <a:srgbClr val="8A2F8C"/>
                </a:solidFill>
                <a:latin typeface="微软雅黑" panose="020B0503020204020204" pitchFamily="34" charset="-122"/>
                <a:ea typeface="微软雅黑" panose="020B0503020204020204" pitchFamily="34" charset="-122"/>
              </a:rPr>
              <a:t>函数分配的内存在 </a:t>
            </a:r>
            <a:r>
              <a:rPr lang="en-US" altLang="zh-CN" sz="2200" b="1" dirty="0">
                <a:solidFill>
                  <a:srgbClr val="8A2F8C"/>
                </a:solidFill>
                <a:latin typeface="微软雅黑" panose="020B0503020204020204" pitchFamily="34" charset="-122"/>
                <a:ea typeface="微软雅黑" panose="020B0503020204020204" pitchFamily="34" charset="-122"/>
              </a:rPr>
              <a:t>main </a:t>
            </a:r>
            <a:r>
              <a:rPr lang="zh-CN" altLang="en-US" sz="2200" b="1" dirty="0">
                <a:solidFill>
                  <a:srgbClr val="8A2F8C"/>
                </a:solidFill>
                <a:latin typeface="微软雅黑" panose="020B0503020204020204" pitchFamily="34" charset="-122"/>
                <a:ea typeface="微软雅黑" panose="020B0503020204020204" pitchFamily="34" charset="-122"/>
              </a:rPr>
              <a:t>函数中释放</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退一步，如果上述条件不满足，在分配目标数据对象动态内存的函数的主调函数中释放内存，即将所有权移交给上级</a:t>
            </a:r>
            <a:r>
              <a:rPr lang="zh-CN" altLang="en-US" sz="2200" b="1" dirty="0" smtClean="0">
                <a:solidFill>
                  <a:srgbClr val="8A2F8C"/>
                </a:solidFill>
                <a:latin typeface="微软雅黑" panose="020B0503020204020204" pitchFamily="34" charset="-122"/>
                <a:ea typeface="微软雅黑" panose="020B0503020204020204" pitchFamily="34" charset="-122"/>
              </a:rPr>
              <a:t>函数</a:t>
            </a:r>
            <a:endParaRPr lang="en-US" altLang="zh-CN" sz="2200" b="1" dirty="0" smtClean="0">
              <a:solidFill>
                <a:srgbClr val="8A2F8C"/>
              </a:solidFill>
              <a:latin typeface="微软雅黑" panose="020B0503020204020204" pitchFamily="34" charset="-122"/>
              <a:ea typeface="微软雅黑" panose="020B0503020204020204" pitchFamily="34" charset="-122"/>
            </a:endParaRPr>
          </a:p>
          <a:p>
            <a:pPr marL="252000">
              <a:lnSpc>
                <a:spcPct val="110000"/>
              </a:lnSpc>
              <a:spcBef>
                <a:spcPts val="400"/>
              </a:spcBef>
              <a:spcAft>
                <a:spcPts val="600"/>
              </a:spcAft>
            </a:pPr>
            <a:r>
              <a:rPr lang="zh-CN" altLang="en-US" sz="2200" b="1" dirty="0" smtClean="0">
                <a:solidFill>
                  <a:srgbClr val="8A2F8C"/>
                </a:solidFill>
                <a:latin typeface="微软雅黑" panose="020B0503020204020204" pitchFamily="34" charset="-122"/>
                <a:ea typeface="微软雅黑" panose="020B0503020204020204" pitchFamily="34" charset="-122"/>
              </a:rPr>
              <a:t>级级</a:t>
            </a:r>
            <a:r>
              <a:rPr lang="zh-CN" altLang="en-US" sz="2200" b="1" dirty="0">
                <a:solidFill>
                  <a:srgbClr val="8A2F8C"/>
                </a:solidFill>
                <a:latin typeface="微软雅黑" panose="020B0503020204020204" pitchFamily="34" charset="-122"/>
                <a:ea typeface="微软雅黑" panose="020B0503020204020204" pitchFamily="34" charset="-122"/>
              </a:rPr>
              <a:t>上报，层层审批</a:t>
            </a:r>
          </a:p>
        </p:txBody>
      </p:sp>
    </p:spTree>
    <p:extLst>
      <p:ext uri="{BB962C8B-B14F-4D97-AF65-F5344CB8AC3E}">
        <p14:creationId xmlns:p14="http://schemas.microsoft.com/office/powerpoint/2010/main" val="5786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8863" cy="830997"/>
            <a:chOff x="734568" y="424635"/>
            <a:chExt cx="491886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内存泄露与垃圾回收</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26192"/>
            <a:ext cx="9357360" cy="4610493"/>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内存泄露问题</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产生原因：若某个函数通过局部指针变量动态分配了一个目标数据对象内存，在函数调用结束后没有释放该内存，并且所有权没有上交</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示例：</a:t>
            </a:r>
            <a:r>
              <a:rPr lang="en-US" altLang="zh-CN" sz="2200" b="1" dirty="0">
                <a:solidFill>
                  <a:srgbClr val="006600"/>
                </a:solidFill>
                <a:latin typeface="微软雅黑" panose="020B0503020204020204" pitchFamily="34" charset="-122"/>
                <a:ea typeface="微软雅黑" panose="020B0503020204020204" pitchFamily="34" charset="-122"/>
              </a:rPr>
              <a:t>void f(){  </a:t>
            </a:r>
            <a:r>
              <a:rPr lang="en-US" altLang="zh-CN" sz="2200" b="1" dirty="0" err="1">
                <a:solidFill>
                  <a:srgbClr val="006600"/>
                </a:solidFill>
                <a:latin typeface="微软雅黑" panose="020B0503020204020204" pitchFamily="34" charset="-122"/>
                <a:ea typeface="微软雅黑" panose="020B0503020204020204" pitchFamily="34" charset="-122"/>
              </a:rPr>
              <a:t>int</a:t>
            </a:r>
            <a:r>
              <a:rPr lang="en-US" altLang="zh-CN" sz="2200" b="1" dirty="0">
                <a:solidFill>
                  <a:srgbClr val="006600"/>
                </a:solidFill>
                <a:latin typeface="微软雅黑" panose="020B0503020204020204" pitchFamily="34" charset="-122"/>
                <a:ea typeface="微软雅黑" panose="020B0503020204020204" pitchFamily="34" charset="-122"/>
              </a:rPr>
              <a:t> * p = new </a:t>
            </a:r>
            <a:r>
              <a:rPr lang="en-US" altLang="zh-CN" sz="2200" b="1" dirty="0" err="1">
                <a:solidFill>
                  <a:srgbClr val="006600"/>
                </a:solidFill>
                <a:latin typeface="微软雅黑" panose="020B0503020204020204" pitchFamily="34" charset="-122"/>
                <a:ea typeface="微软雅黑" panose="020B0503020204020204" pitchFamily="34" charset="-122"/>
              </a:rPr>
              <a:t>int</a:t>
            </a:r>
            <a:r>
              <a:rPr lang="en-US" altLang="zh-CN" sz="2200" b="1" dirty="0">
                <a:solidFill>
                  <a:srgbClr val="006600"/>
                </a:solidFill>
                <a:latin typeface="微软雅黑" panose="020B0503020204020204" pitchFamily="34" charset="-122"/>
                <a:ea typeface="微软雅黑" panose="020B0503020204020204" pitchFamily="34" charset="-122"/>
              </a:rPr>
              <a:t>;  *p = 10;  }</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函数 </a:t>
            </a:r>
            <a:r>
              <a:rPr lang="en-US" altLang="zh-CN" sz="2200" b="1" dirty="0">
                <a:solidFill>
                  <a:srgbClr val="8A2F8C"/>
                </a:solidFill>
                <a:latin typeface="微软雅黑" panose="020B0503020204020204" pitchFamily="34" charset="-122"/>
                <a:ea typeface="微软雅黑" panose="020B0503020204020204" pitchFamily="34" charset="-122"/>
              </a:rPr>
              <a:t>f </a:t>
            </a:r>
            <a:r>
              <a:rPr lang="zh-CN" altLang="en-US" sz="2200" b="1" dirty="0">
                <a:solidFill>
                  <a:srgbClr val="8A2F8C"/>
                </a:solidFill>
                <a:latin typeface="微软雅黑" panose="020B0503020204020204" pitchFamily="34" charset="-122"/>
                <a:ea typeface="微软雅黑" panose="020B0503020204020204" pitchFamily="34" charset="-122"/>
              </a:rPr>
              <a:t>结束后，</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不再存在，*</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所在的存储空间仍在，</a:t>
            </a:r>
            <a:r>
              <a:rPr lang="en-US" altLang="zh-CN" sz="2200" b="1" dirty="0">
                <a:solidFill>
                  <a:srgbClr val="8A2F8C"/>
                </a:solidFill>
                <a:latin typeface="微软雅黑" panose="020B0503020204020204" pitchFamily="34" charset="-122"/>
                <a:ea typeface="微软雅黑" panose="020B0503020204020204" pitchFamily="34" charset="-122"/>
              </a:rPr>
              <a:t>10 </a:t>
            </a:r>
            <a:r>
              <a:rPr lang="zh-CN" altLang="en-US" sz="2200" b="1" dirty="0">
                <a:solidFill>
                  <a:srgbClr val="8A2F8C"/>
                </a:solidFill>
                <a:latin typeface="微软雅黑" panose="020B0503020204020204" pitchFamily="34" charset="-122"/>
                <a:ea typeface="微软雅黑" panose="020B0503020204020204" pitchFamily="34" charset="-122"/>
              </a:rPr>
              <a:t>仍在，但没有任何指针对象拥有它，故不可访问</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问题的实质：</a:t>
            </a:r>
            <a:r>
              <a:rPr lang="zh-CN" altLang="en-US" sz="2200" b="1" dirty="0">
                <a:solidFill>
                  <a:srgbClr val="C00000"/>
                </a:solidFill>
                <a:latin typeface="微软雅黑" panose="020B0503020204020204" pitchFamily="34" charset="-122"/>
                <a:ea typeface="微软雅黑" panose="020B0503020204020204" pitchFamily="34" charset="-122"/>
              </a:rPr>
              <a:t>动态分配的内存必须动态释放，函数本身并不负责管理它</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垃圾回收机制：系统负责管理，程序员不需要主动释放动态分配的内存，</a:t>
            </a:r>
            <a:r>
              <a:rPr lang="en-US" altLang="zh-CN" sz="2200" b="1" dirty="0">
                <a:solidFill>
                  <a:srgbClr val="8A2F8C"/>
                </a:solidFill>
                <a:latin typeface="微软雅黑" panose="020B0503020204020204" pitchFamily="34" charset="-122"/>
                <a:ea typeface="微软雅黑" panose="020B0503020204020204" pitchFamily="34" charset="-122"/>
              </a:rPr>
              <a:t>Java </a:t>
            </a:r>
            <a:r>
              <a:rPr lang="zh-CN" altLang="en-US" sz="2200" b="1" dirty="0">
                <a:solidFill>
                  <a:srgbClr val="8A2F8C"/>
                </a:solidFill>
                <a:latin typeface="微软雅黑" panose="020B0503020204020204" pitchFamily="34" charset="-122"/>
                <a:ea typeface="微软雅黑" panose="020B0503020204020204" pitchFamily="34" charset="-122"/>
              </a:rPr>
              <a:t>有此功能，</a:t>
            </a:r>
            <a:r>
              <a:rPr lang="en-US" altLang="zh-CN" sz="2200" b="1" dirty="0">
                <a:solidFill>
                  <a:srgbClr val="8A2F8C"/>
                </a:solidFill>
                <a:latin typeface="微软雅黑" panose="020B0503020204020204" pitchFamily="34" charset="-122"/>
                <a:ea typeface="微软雅黑" panose="020B0503020204020204" pitchFamily="34" charset="-122"/>
              </a:rPr>
              <a:t>C </a:t>
            </a:r>
            <a:r>
              <a:rPr lang="zh-CN" altLang="en-US" sz="2200" b="1" dirty="0">
                <a:solidFill>
                  <a:srgbClr val="8A2F8C"/>
                </a:solidFill>
                <a:latin typeface="微软雅黑" panose="020B0503020204020204" pitchFamily="34" charset="-122"/>
                <a:ea typeface="微软雅黑" panose="020B0503020204020204" pitchFamily="34" charset="-122"/>
              </a:rPr>
              <a:t>语言无</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垃圾回收机制在需要时效率很差，而不需要时效率很好</a:t>
            </a:r>
          </a:p>
        </p:txBody>
      </p:sp>
    </p:spTree>
    <p:extLst>
      <p:ext uri="{BB962C8B-B14F-4D97-AF65-F5344CB8AC3E}">
        <p14:creationId xmlns:p14="http://schemas.microsoft.com/office/powerpoint/2010/main" val="206057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2794</TotalTime>
  <Words>683</Words>
  <Application>Microsoft Office PowerPoint</Application>
  <PresentationFormat>自定义</PresentationFormat>
  <Paragraphs>48</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SSL</dc:creator>
  <cp:lastModifiedBy>qiaolin</cp:lastModifiedBy>
  <cp:revision>165</cp:revision>
  <dcterms:created xsi:type="dcterms:W3CDTF">2015-06-24T00:43:17Z</dcterms:created>
  <dcterms:modified xsi:type="dcterms:W3CDTF">2015-11-02T12:17:17Z</dcterms:modified>
</cp:coreProperties>
</file>