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7" r:id="rId3"/>
    <p:sldId id="308" r:id="rId4"/>
    <p:sldId id="309" r:id="rId5"/>
    <p:sldId id="310" r:id="rId6"/>
    <p:sldId id="311" r:id="rId7"/>
    <p:sldId id="31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76" y="-2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异常处理策略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601058"/>
            <a:ext cx="8583497" cy="330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异常类可以派生和继承，形成类库架构</a:t>
            </a:r>
          </a:p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可捕获的异常对象的型式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普通型式（包括类）：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异常对象需要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某型式对象的引用：没有额外的拷贝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某型式对象的指针：要求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对象动态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构造或者在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子句中可访问</a:t>
            </a:r>
          </a:p>
        </p:txBody>
      </p:sp>
    </p:spTree>
    <p:extLst>
      <p:ext uri="{BB962C8B-B14F-4D97-AF65-F5344CB8AC3E}">
        <p14:creationId xmlns:p14="http://schemas.microsoft.com/office/powerpoint/2010/main" val="160137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异常处理策略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1" y="1434803"/>
            <a:ext cx="7839083" cy="466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有多个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子句，每个负责捕获一种、一类或全部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捕获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捕获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一类（该类或其派生类异常）：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EStackFull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捕获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(…)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子句按照定义顺序执行，因此派生异常类处理必须定义在基类之前，否则不会被执行</a:t>
            </a:r>
          </a:p>
        </p:txBody>
      </p:sp>
    </p:spTree>
    <p:extLst>
      <p:ext uri="{BB962C8B-B14F-4D97-AF65-F5344CB8AC3E}">
        <p14:creationId xmlns:p14="http://schemas.microsoft.com/office/powerpoint/2010/main" val="45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异常处理策略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09985"/>
            <a:ext cx="8735898" cy="1700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异常再引发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可以在基本任务完成后重新引发所处理的异常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用于在程序终止前写入日志和实施特殊清除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870364" y="3062082"/>
            <a:ext cx="7633855" cy="298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try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throw </a:t>
            </a:r>
            <a:r>
              <a:rPr lang="en-US" altLang="zh-CN" sz="2000" dirty="0" err="1">
                <a:solidFill>
                  <a:srgbClr val="006600"/>
                </a:solidFill>
              </a:rPr>
              <a:t>AnException</a:t>
            </a:r>
            <a:r>
              <a:rPr lang="en-US" altLang="zh-CN" sz="20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catch(...)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// ...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throw;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428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异常处理策略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434803"/>
            <a:ext cx="8735898" cy="432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栈展开</a:t>
            </a:r>
          </a:p>
          <a:p>
            <a:pPr marL="342900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引发代码和异常处理代码可能属于不同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异常发生时，沿着异常处理块的嵌套顺序逆向查找能够处理该异常的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找到对应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子句，处理该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完毕后，程序保持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子句所在的函数栈框架，不会返回引发异常的函数栈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栈框架消失时，局部对象被析构，但如果未执行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操作，动态分配的目标对象未析构</a:t>
            </a:r>
          </a:p>
        </p:txBody>
      </p:sp>
    </p:spTree>
    <p:extLst>
      <p:ext uri="{BB962C8B-B14F-4D97-AF65-F5344CB8AC3E}">
        <p14:creationId xmlns:p14="http://schemas.microsoft.com/office/powerpoint/2010/main" val="244559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异常处理策略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09985"/>
            <a:ext cx="8735898" cy="18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未处理异常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未处理的异常由预定义的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::terminate()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set_terminate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函数设置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::terminate()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函数的处理例程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828800" y="3201630"/>
            <a:ext cx="7883236" cy="283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void </a:t>
            </a:r>
            <a:r>
              <a:rPr lang="en-US" altLang="zh-CN" sz="1600" dirty="0" err="1">
                <a:solidFill>
                  <a:srgbClr val="006600"/>
                </a:solidFill>
              </a:rPr>
              <a:t>term_func</a:t>
            </a:r>
            <a:r>
              <a:rPr lang="en-US" altLang="zh-CN" sz="1600" dirty="0">
                <a:solidFill>
                  <a:srgbClr val="006600"/>
                </a:solidFill>
              </a:rPr>
              <a:t>()  {  exit( -1 );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main()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smtClean="0">
                <a:solidFill>
                  <a:srgbClr val="006600"/>
                </a:solidFill>
              </a:rPr>
              <a:t>try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 {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set_terminate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term_func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throw "Out of memory!";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catch(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){ </a:t>
            </a:r>
            <a:r>
              <a:rPr lang="zh-CN" altLang="en-US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>
                <a:solidFill>
                  <a:srgbClr val="006600"/>
                </a:solidFill>
              </a:rPr>
              <a:t>/* … */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561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异常处理策略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434803"/>
            <a:ext cx="8250989" cy="423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描述函数是否引发异常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，引发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任意型式的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throw(…) </a:t>
            </a:r>
            <a:endParaRPr lang="en-US" altLang="zh-CN" sz="20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，引发某类异常：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throw( T 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，部分编译器将其作为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throw(…) 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，等价于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(true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(false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(expr))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为可转换为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的常数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++11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下，建议使用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</a:t>
            </a:r>
          </a:p>
        </p:txBody>
      </p:sp>
    </p:spTree>
    <p:extLst>
      <p:ext uri="{BB962C8B-B14F-4D97-AF65-F5344CB8AC3E}">
        <p14:creationId xmlns:p14="http://schemas.microsoft.com/office/powerpoint/2010/main" val="336738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异常描述规范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7266" y="1480130"/>
            <a:ext cx="7578436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class </a:t>
            </a:r>
            <a:r>
              <a:rPr lang="en-US" altLang="zh-CN" sz="1600" dirty="0" err="1">
                <a:solidFill>
                  <a:srgbClr val="006600"/>
                </a:solidFill>
              </a:rPr>
              <a:t>JuStack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JuStack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cap ) : _</a:t>
            </a:r>
            <a:r>
              <a:rPr lang="en-US" altLang="zh-CN" sz="1600" dirty="0" err="1">
                <a:solidFill>
                  <a:srgbClr val="006600"/>
                </a:solidFill>
              </a:rPr>
              <a:t>stk</a:t>
            </a:r>
            <a:r>
              <a:rPr lang="en-US" altLang="zh-CN" sz="1600" dirty="0">
                <a:solidFill>
                  <a:srgbClr val="006600"/>
                </a:solidFill>
              </a:rPr>
              <a:t>(new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[cap+1]), _cap(cap), _</a:t>
            </a:r>
            <a:r>
              <a:rPr lang="en-US" altLang="zh-CN" sz="1600" dirty="0" err="1">
                <a:solidFill>
                  <a:srgbClr val="006600"/>
                </a:solidFill>
              </a:rPr>
              <a:t>cnt</a:t>
            </a:r>
            <a:r>
              <a:rPr lang="en-US" altLang="zh-CN" sz="1600" dirty="0">
                <a:solidFill>
                  <a:srgbClr val="006600"/>
                </a:solidFill>
              </a:rPr>
              <a:t>(0), _top(0)  {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virtual ~</a:t>
            </a:r>
            <a:r>
              <a:rPr lang="en-US" altLang="zh-CN" sz="1600" dirty="0" err="1">
                <a:solidFill>
                  <a:srgbClr val="006600"/>
                </a:solidFill>
              </a:rPr>
              <a:t>JuStack</a:t>
            </a:r>
            <a:r>
              <a:rPr lang="en-US" altLang="zh-CN" sz="1600" dirty="0">
                <a:solidFill>
                  <a:srgbClr val="006600"/>
                </a:solidFill>
              </a:rPr>
              <a:t>()  {  if( _</a:t>
            </a:r>
            <a:r>
              <a:rPr lang="en-US" altLang="zh-CN" sz="1600" dirty="0" err="1">
                <a:solidFill>
                  <a:srgbClr val="006600"/>
                </a:solidFill>
              </a:rPr>
              <a:t>stk</a:t>
            </a:r>
            <a:r>
              <a:rPr lang="en-US" altLang="zh-CN" sz="1600" dirty="0">
                <a:solidFill>
                  <a:srgbClr val="006600"/>
                </a:solidFill>
              </a:rPr>
              <a:t> )  delete _</a:t>
            </a:r>
            <a:r>
              <a:rPr lang="en-US" altLang="zh-CN" sz="1600" dirty="0" err="1">
                <a:solidFill>
                  <a:srgbClr val="006600"/>
                </a:solidFill>
              </a:rPr>
              <a:t>stk</a:t>
            </a:r>
            <a:r>
              <a:rPr lang="en-US" altLang="zh-CN" sz="1600" dirty="0">
                <a:solidFill>
                  <a:srgbClr val="006600"/>
                </a:solidFill>
              </a:rPr>
              <a:t>, _</a:t>
            </a:r>
            <a:r>
              <a:rPr lang="en-US" altLang="zh-CN" sz="1600" dirty="0" err="1">
                <a:solidFill>
                  <a:srgbClr val="006600"/>
                </a:solidFill>
              </a:rPr>
              <a:t>stk</a:t>
            </a:r>
            <a:r>
              <a:rPr lang="en-US" altLang="zh-CN" sz="1600" dirty="0">
                <a:solidFill>
                  <a:srgbClr val="006600"/>
                </a:solidFill>
              </a:rPr>
              <a:t> = NULL;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Pop()</a:t>
            </a:r>
            <a:r>
              <a:rPr lang="en-US" altLang="zh-CN" sz="1600" dirty="0">
                <a:solidFill>
                  <a:srgbClr val="C00000"/>
                </a:solidFill>
              </a:rPr>
              <a:t>  throw( </a:t>
            </a:r>
            <a:r>
              <a:rPr lang="en-US" altLang="zh-CN" sz="1600" dirty="0" err="1">
                <a:solidFill>
                  <a:srgbClr val="C00000"/>
                </a:solidFill>
              </a:rPr>
              <a:t>EStackEmpty</a:t>
            </a:r>
            <a:r>
              <a:rPr lang="en-US" altLang="zh-CN" sz="1600" dirty="0">
                <a:solidFill>
                  <a:srgbClr val="C00000"/>
                </a:solidFill>
              </a:rPr>
              <a:t> )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void Push(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value )</a:t>
            </a:r>
            <a:r>
              <a:rPr lang="en-US" altLang="zh-CN" sz="1600" dirty="0">
                <a:solidFill>
                  <a:srgbClr val="C00000"/>
                </a:solidFill>
              </a:rPr>
              <a:t>  throw( </a:t>
            </a:r>
            <a:r>
              <a:rPr lang="en-US" altLang="zh-CN" sz="1600" dirty="0" err="1">
                <a:solidFill>
                  <a:srgbClr val="C00000"/>
                </a:solidFill>
              </a:rPr>
              <a:t>EStackFull</a:t>
            </a:r>
            <a:r>
              <a:rPr lang="en-US" altLang="zh-CN" sz="1600" dirty="0">
                <a:solidFill>
                  <a:srgbClr val="C00000"/>
                </a:solidFill>
              </a:rPr>
              <a:t> )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bool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IsFull</a:t>
            </a:r>
            <a:r>
              <a:rPr lang="en-US" altLang="zh-CN" sz="1600" dirty="0">
                <a:solidFill>
                  <a:srgbClr val="006600"/>
                </a:solidFill>
              </a:rPr>
              <a:t>()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 {  return _cap == _</a:t>
            </a:r>
            <a:r>
              <a:rPr lang="en-US" altLang="zh-CN" sz="1600" dirty="0" err="1">
                <a:solidFill>
                  <a:srgbClr val="006600"/>
                </a:solidFill>
              </a:rPr>
              <a:t>cnt</a:t>
            </a:r>
            <a:r>
              <a:rPr lang="en-US" altLang="zh-CN" sz="1600" dirty="0">
                <a:solidFill>
                  <a:srgbClr val="006600"/>
                </a:solidFill>
              </a:rPr>
              <a:t>;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bool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IsEmpty</a:t>
            </a:r>
            <a:r>
              <a:rPr lang="en-US" altLang="zh-CN" sz="1600" dirty="0">
                <a:solidFill>
                  <a:srgbClr val="006600"/>
                </a:solidFill>
              </a:rPr>
              <a:t>()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 {  return _</a:t>
            </a:r>
            <a:r>
              <a:rPr lang="en-US" altLang="zh-CN" sz="1600" dirty="0" err="1">
                <a:solidFill>
                  <a:srgbClr val="006600"/>
                </a:solidFill>
              </a:rPr>
              <a:t>cnt</a:t>
            </a:r>
            <a:r>
              <a:rPr lang="en-US" altLang="zh-CN" sz="1600" dirty="0">
                <a:solidFill>
                  <a:srgbClr val="006600"/>
                </a:solidFill>
              </a:rPr>
              <a:t> == 0;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GetCapacity</a:t>
            </a:r>
            <a:r>
              <a:rPr lang="en-US" altLang="zh-CN" sz="1600" dirty="0">
                <a:solidFill>
                  <a:srgbClr val="006600"/>
                </a:solidFill>
              </a:rPr>
              <a:t>()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 {  return _cap;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GetCount</a:t>
            </a:r>
            <a:r>
              <a:rPr lang="en-US" altLang="zh-CN" sz="1600" dirty="0">
                <a:solidFill>
                  <a:srgbClr val="006600"/>
                </a:solidFill>
              </a:rPr>
              <a:t>()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 {  return _</a:t>
            </a:r>
            <a:r>
              <a:rPr lang="en-US" altLang="zh-CN" sz="1600" dirty="0" err="1">
                <a:solidFill>
                  <a:srgbClr val="006600"/>
                </a:solidFill>
              </a:rPr>
              <a:t>cnt</a:t>
            </a:r>
            <a:r>
              <a:rPr lang="en-US" altLang="zh-CN" sz="1600" dirty="0">
                <a:solidFill>
                  <a:srgbClr val="006600"/>
                </a:solidFill>
              </a:rPr>
              <a:t>;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private: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* _</a:t>
            </a:r>
            <a:r>
              <a:rPr lang="en-US" altLang="zh-CN" sz="1600" dirty="0" err="1">
                <a:solidFill>
                  <a:srgbClr val="006600"/>
                </a:solidFill>
              </a:rPr>
              <a:t>stk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_cap, _</a:t>
            </a:r>
            <a:r>
              <a:rPr lang="en-US" altLang="zh-CN" sz="1600" dirty="0" err="1">
                <a:solidFill>
                  <a:srgbClr val="006600"/>
                </a:solidFill>
              </a:rPr>
              <a:t>cnt</a:t>
            </a:r>
            <a:r>
              <a:rPr lang="en-US" altLang="zh-CN" sz="1600" dirty="0">
                <a:solidFill>
                  <a:srgbClr val="006600"/>
                </a:solidFill>
              </a:rPr>
              <a:t>, _top;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53668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596</Words>
  <Application>Microsoft Office PowerPoint</Application>
  <PresentationFormat>自定义</PresentationFormat>
  <Paragraphs>82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174</cp:revision>
  <dcterms:created xsi:type="dcterms:W3CDTF">2015-06-24T00:43:17Z</dcterms:created>
  <dcterms:modified xsi:type="dcterms:W3CDTF">2015-11-29T14:52:48Z</dcterms:modified>
</cp:coreProperties>
</file>