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314" r:id="rId3"/>
    <p:sldId id="315" r:id="rId4"/>
    <p:sldId id="316" r:id="rId5"/>
    <p:sldId id="317" r:id="rId6"/>
    <p:sldId id="31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-76" y="-20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运行期型式信息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348226"/>
            <a:ext cx="8250989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RTTI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期标识对象的型式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：允许使用指向基类的指针或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引用自如地操纵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typeid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：获取表达式的型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式；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type_info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：型式信息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头文件：“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typeinfo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对象转型模板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dynamic_cast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：动态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转型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static_cast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：静态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转型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reinterpret_cast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：复诠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转型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const_cast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：常量转型</a:t>
            </a:r>
          </a:p>
        </p:txBody>
      </p:sp>
    </p:spTree>
    <p:extLst>
      <p:ext uri="{BB962C8B-B14F-4D97-AF65-F5344CB8AC3E}">
        <p14:creationId xmlns:p14="http://schemas.microsoft.com/office/powerpoint/2010/main" val="399095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851973" cy="830997"/>
            <a:chOff x="734568" y="424635"/>
            <a:chExt cx="485197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14218" y="617893"/>
              <a:ext cx="42723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typeid</a:t>
              </a:r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操作符与</a:t>
              </a:r>
              <a:r>
                <a:rPr lang="en-US" altLang="zh-CN" sz="24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type_info</a:t>
              </a:r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endPara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303015"/>
            <a:ext cx="8250989" cy="4365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type_info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实现的动态型式信息型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在程序运行时保存数据对象的型式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直接使用该类，只能通过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typeid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name()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可以获得类的名称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typeid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include &lt;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typeinfo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000" b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Programmer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p;</a:t>
            </a:r>
          </a:p>
          <a:p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Employee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e = p;</a:t>
            </a:r>
          </a:p>
          <a:p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实际类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名的字符串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Programmer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typeid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(e).name() &lt;&lt;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6265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868875" cy="830997"/>
            <a:chOff x="734568" y="424635"/>
            <a:chExt cx="3868875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12617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dynamic_cast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348226"/>
            <a:ext cx="8250989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动态转型的三种方式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转型：沿着类继承层次向基类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转型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转型：沿着类继承层次向派生类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转型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转型：沿着类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多重继承层次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横向转型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指针的动态转型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执行时，结果为指向目标类对象的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执行时，结果为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C++11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引用的动态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转型</a:t>
            </a:r>
            <a:endParaRPr lang="en-US" altLang="zh-CN" sz="28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执行时，结果为目标类对象的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执行时，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引发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bad_cast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4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868875" cy="830997"/>
            <a:chOff x="734568" y="424635"/>
            <a:chExt cx="3868875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12617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dynamic_cast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348226"/>
            <a:ext cx="82509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假设软件公司包括程序员和经理两类职员，需要按照不同规则支付薪水和奖金。如何实现？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23278" y="2249111"/>
            <a:ext cx="3794220" cy="392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class Employee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public: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virtual void </a:t>
            </a:r>
            <a:r>
              <a:rPr lang="en-US" altLang="zh-CN" sz="1600" dirty="0" err="1">
                <a:solidFill>
                  <a:srgbClr val="006600"/>
                </a:solidFill>
              </a:rPr>
              <a:t>PaySalary</a:t>
            </a:r>
            <a:r>
              <a:rPr lang="en-US" altLang="zh-CN" sz="1600" dirty="0">
                <a:solidFill>
                  <a:srgbClr val="006600"/>
                </a:solidFill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virtual void </a:t>
            </a:r>
            <a:r>
              <a:rPr lang="en-US" altLang="zh-CN" sz="1600" dirty="0" err="1">
                <a:solidFill>
                  <a:srgbClr val="006600"/>
                </a:solidFill>
              </a:rPr>
              <a:t>PayBonus</a:t>
            </a:r>
            <a:r>
              <a:rPr lang="en-US" altLang="zh-CN" sz="1600" dirty="0">
                <a:solidFill>
                  <a:srgbClr val="006600"/>
                </a:solidFill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class Manager: public Employee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public: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virtual void </a:t>
            </a:r>
            <a:r>
              <a:rPr lang="en-US" altLang="zh-CN" sz="1600" dirty="0" err="1">
                <a:solidFill>
                  <a:srgbClr val="006600"/>
                </a:solidFill>
              </a:rPr>
              <a:t>PaySalary</a:t>
            </a:r>
            <a:r>
              <a:rPr lang="en-US" altLang="zh-CN" sz="1600" dirty="0">
                <a:solidFill>
                  <a:srgbClr val="006600"/>
                </a:solidFill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virtual void </a:t>
            </a:r>
            <a:r>
              <a:rPr lang="en-US" altLang="zh-CN" sz="1600" dirty="0" err="1">
                <a:solidFill>
                  <a:srgbClr val="006600"/>
                </a:solidFill>
              </a:rPr>
              <a:t>PayBonus</a:t>
            </a:r>
            <a:r>
              <a:rPr lang="en-US" altLang="zh-CN" sz="1600" dirty="0">
                <a:solidFill>
                  <a:srgbClr val="006600"/>
                </a:solidFill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};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415540" y="2249111"/>
            <a:ext cx="4752975" cy="392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class Programmer: public Employee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public: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virtual void </a:t>
            </a:r>
            <a:r>
              <a:rPr lang="en-US" altLang="zh-CN" sz="1600" dirty="0" err="1">
                <a:solidFill>
                  <a:srgbClr val="006600"/>
                </a:solidFill>
              </a:rPr>
              <a:t>PaySalary</a:t>
            </a:r>
            <a:r>
              <a:rPr lang="en-US" altLang="zh-CN" sz="1600" dirty="0">
                <a:solidFill>
                  <a:srgbClr val="006600"/>
                </a:solidFill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virtual void </a:t>
            </a:r>
            <a:r>
              <a:rPr lang="en-US" altLang="zh-CN" sz="1600" dirty="0" err="1">
                <a:solidFill>
                  <a:srgbClr val="006600"/>
                </a:solidFill>
              </a:rPr>
              <a:t>PayBonus</a:t>
            </a:r>
            <a:r>
              <a:rPr lang="en-US" altLang="zh-CN" sz="1600" dirty="0">
                <a:solidFill>
                  <a:srgbClr val="006600"/>
                </a:solidFill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class Company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public: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virtual void </a:t>
            </a:r>
            <a:r>
              <a:rPr lang="en-US" altLang="zh-CN" sz="1600" dirty="0" err="1">
                <a:solidFill>
                  <a:srgbClr val="006600"/>
                </a:solidFill>
              </a:rPr>
              <a:t>PayRoll</a:t>
            </a:r>
            <a:r>
              <a:rPr lang="en-US" altLang="zh-CN" sz="1600" dirty="0">
                <a:solidFill>
                  <a:srgbClr val="006600"/>
                </a:solidFill>
              </a:rPr>
              <a:t>( Employee * e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virtual void </a:t>
            </a:r>
            <a:r>
              <a:rPr lang="en-US" altLang="zh-CN" sz="1600" dirty="0" err="1">
                <a:solidFill>
                  <a:srgbClr val="006600"/>
                </a:solidFill>
              </a:rPr>
              <a:t>PayRoll</a:t>
            </a:r>
            <a:r>
              <a:rPr lang="en-US" altLang="zh-CN" sz="1600" dirty="0">
                <a:solidFill>
                  <a:srgbClr val="006600"/>
                </a:solidFill>
              </a:rPr>
              <a:t>( Employee &amp; e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private: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</a:t>
            </a:r>
            <a:r>
              <a:rPr lang="en-US" altLang="zh-CN" sz="1600" dirty="0">
                <a:solidFill>
                  <a:srgbClr val="006600"/>
                </a:solidFill>
              </a:rPr>
              <a:t>vector&lt;Employee*&gt; _</a:t>
            </a:r>
            <a:r>
              <a:rPr lang="en-US" altLang="zh-CN" sz="1600" dirty="0" smtClean="0">
                <a:solidFill>
                  <a:srgbClr val="006600"/>
                </a:solidFill>
              </a:rPr>
              <a:t>employees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4004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868875" cy="830997"/>
            <a:chOff x="734568" y="424635"/>
            <a:chExt cx="3868875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12617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dynamic_cast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77266" y="1320516"/>
            <a:ext cx="7860698" cy="4780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void Company::</a:t>
            </a:r>
            <a:r>
              <a:rPr lang="en-US" altLang="zh-CN" sz="1800" dirty="0" err="1">
                <a:solidFill>
                  <a:srgbClr val="006600"/>
                </a:solidFill>
              </a:rPr>
              <a:t>PayRoll</a:t>
            </a:r>
            <a:r>
              <a:rPr lang="en-US" altLang="zh-CN" sz="1800" dirty="0">
                <a:solidFill>
                  <a:srgbClr val="006600"/>
                </a:solidFill>
              </a:rPr>
              <a:t>( Employee * e </a:t>
            </a:r>
            <a:r>
              <a:rPr lang="en-US" altLang="zh-CN" sz="1800" dirty="0" smtClean="0">
                <a:solidFill>
                  <a:srgbClr val="006600"/>
                </a:solidFill>
              </a:rPr>
              <a:t>)		//  </a:t>
            </a:r>
            <a:r>
              <a:rPr lang="zh-CN" altLang="en-US" sz="1800" dirty="0" smtClean="0">
                <a:solidFill>
                  <a:srgbClr val="006600"/>
                </a:solidFill>
              </a:rPr>
              <a:t>版本一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{    //  </a:t>
            </a:r>
            <a:r>
              <a:rPr lang="zh-CN" altLang="en-US" sz="1800" dirty="0">
                <a:solidFill>
                  <a:srgbClr val="C00000"/>
                </a:solidFill>
              </a:rPr>
              <a:t>调用哪个成员函数？如何区分程序员和经理？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e-&gt;</a:t>
            </a:r>
            <a:r>
              <a:rPr lang="en-US" altLang="zh-CN" sz="1800" dirty="0" err="1">
                <a:solidFill>
                  <a:srgbClr val="006600"/>
                </a:solidFill>
              </a:rPr>
              <a:t>PaySalary</a:t>
            </a:r>
            <a:r>
              <a:rPr lang="en-US" altLang="zh-CN" sz="1800" dirty="0">
                <a:solidFill>
                  <a:srgbClr val="006600"/>
                </a:solidFill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e-&gt;</a:t>
            </a:r>
            <a:r>
              <a:rPr lang="en-US" altLang="zh-CN" sz="1800" dirty="0" err="1">
                <a:solidFill>
                  <a:srgbClr val="006600"/>
                </a:solidFill>
              </a:rPr>
              <a:t>PayBonus</a:t>
            </a:r>
            <a:r>
              <a:rPr lang="en-US" altLang="zh-CN" sz="1800" dirty="0">
                <a:solidFill>
                  <a:srgbClr val="006600"/>
                </a:solidFill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void Company::</a:t>
            </a:r>
            <a:r>
              <a:rPr lang="en-US" altLang="zh-CN" sz="1800" dirty="0" err="1">
                <a:solidFill>
                  <a:srgbClr val="006600"/>
                </a:solidFill>
              </a:rPr>
              <a:t>PayRoll</a:t>
            </a:r>
            <a:r>
              <a:rPr lang="en-US" altLang="zh-CN" sz="1800" dirty="0">
                <a:solidFill>
                  <a:srgbClr val="006600"/>
                </a:solidFill>
              </a:rPr>
              <a:t>( Employee * e </a:t>
            </a:r>
            <a:r>
              <a:rPr lang="en-US" altLang="zh-CN" sz="1800" dirty="0" smtClean="0">
                <a:solidFill>
                  <a:srgbClr val="006600"/>
                </a:solidFill>
              </a:rPr>
              <a:t>)		//  </a:t>
            </a:r>
            <a:r>
              <a:rPr lang="zh-CN" altLang="en-US" sz="1800" dirty="0" smtClean="0">
                <a:solidFill>
                  <a:srgbClr val="006600"/>
                </a:solidFill>
              </a:rPr>
              <a:t>版本二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Programmer * p = </a:t>
            </a:r>
            <a:r>
              <a:rPr lang="en-US" altLang="zh-CN" sz="1800" dirty="0" err="1" smtClean="0">
                <a:solidFill>
                  <a:srgbClr val="006600"/>
                </a:solidFill>
              </a:rPr>
              <a:t>dynamic_cast</a:t>
            </a:r>
            <a:r>
              <a:rPr lang="en-US" altLang="zh-CN" sz="1800" dirty="0" smtClean="0">
                <a:solidFill>
                  <a:srgbClr val="006600"/>
                </a:solidFill>
              </a:rPr>
              <a:t>&lt;Programmer*&gt;( </a:t>
            </a:r>
            <a:r>
              <a:rPr lang="en-US" altLang="zh-CN" sz="1800" dirty="0">
                <a:solidFill>
                  <a:srgbClr val="006600"/>
                </a:solidFill>
              </a:rPr>
              <a:t>e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if( p )    //  </a:t>
            </a:r>
            <a:r>
              <a:rPr lang="en-US" altLang="zh-CN" sz="1800" dirty="0">
                <a:solidFill>
                  <a:srgbClr val="C00000"/>
                </a:solidFill>
              </a:rPr>
              <a:t>p</a:t>
            </a:r>
            <a:r>
              <a:rPr lang="zh-CN" altLang="en-US" sz="1800" dirty="0">
                <a:solidFill>
                  <a:srgbClr val="C00000"/>
                </a:solidFill>
              </a:rPr>
              <a:t>确实指向程序员对象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  p-&gt;</a:t>
            </a:r>
            <a:r>
              <a:rPr lang="en-US" altLang="zh-CN" sz="1800" dirty="0" err="1">
                <a:solidFill>
                  <a:srgbClr val="006600"/>
                </a:solidFill>
              </a:rPr>
              <a:t>PaySalary</a:t>
            </a:r>
            <a:r>
              <a:rPr lang="en-US" altLang="zh-CN" sz="1800" dirty="0">
                <a:solidFill>
                  <a:srgbClr val="006600"/>
                </a:solidFill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  p-&gt;</a:t>
            </a:r>
            <a:r>
              <a:rPr lang="en-US" altLang="zh-CN" sz="1800" dirty="0" err="1">
                <a:solidFill>
                  <a:srgbClr val="006600"/>
                </a:solidFill>
              </a:rPr>
              <a:t>PayBonus</a:t>
            </a:r>
            <a:r>
              <a:rPr lang="en-US" altLang="zh-CN" sz="1800" dirty="0">
                <a:solidFill>
                  <a:srgbClr val="006600"/>
                </a:solidFill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else     //  </a:t>
            </a:r>
            <a:r>
              <a:rPr lang="en-US" altLang="zh-CN" sz="1800" dirty="0">
                <a:solidFill>
                  <a:srgbClr val="C00000"/>
                </a:solidFill>
              </a:rPr>
              <a:t>p</a:t>
            </a:r>
            <a:r>
              <a:rPr lang="zh-CN" altLang="en-US" sz="1800" dirty="0">
                <a:solidFill>
                  <a:srgbClr val="C00000"/>
                </a:solidFill>
              </a:rPr>
              <a:t>不指向程序员，不发奖金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  e-&gt;</a:t>
            </a:r>
            <a:r>
              <a:rPr lang="en-US" altLang="zh-CN" sz="1800" dirty="0" err="1">
                <a:solidFill>
                  <a:srgbClr val="006600"/>
                </a:solidFill>
              </a:rPr>
              <a:t>PaySalary</a:t>
            </a:r>
            <a:r>
              <a:rPr lang="en-US" altLang="zh-CN" sz="1800" dirty="0">
                <a:solidFill>
                  <a:srgbClr val="006600"/>
                </a:solidFill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8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5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868875" cy="830997"/>
            <a:chOff x="734568" y="424635"/>
            <a:chExt cx="3868875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12617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dynamic_cast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77266" y="1536124"/>
            <a:ext cx="8229600" cy="407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void Company::</a:t>
            </a:r>
            <a:r>
              <a:rPr lang="en-US" altLang="zh-CN" sz="2000" dirty="0" err="1">
                <a:solidFill>
                  <a:srgbClr val="006600"/>
                </a:solidFill>
              </a:rPr>
              <a:t>PayRoll</a:t>
            </a:r>
            <a:r>
              <a:rPr lang="en-US" altLang="zh-CN" sz="2000" dirty="0">
                <a:solidFill>
                  <a:srgbClr val="006600"/>
                </a:solidFill>
              </a:rPr>
              <a:t>( Employee &amp; e </a:t>
            </a:r>
            <a:r>
              <a:rPr lang="en-US" altLang="zh-CN" sz="2000" dirty="0" smtClean="0">
                <a:solidFill>
                  <a:srgbClr val="006600"/>
                </a:solidFill>
              </a:rPr>
              <a:t>)	//  </a:t>
            </a:r>
            <a:r>
              <a:rPr lang="zh-CN" altLang="en-US" sz="2000" dirty="0" smtClean="0">
                <a:solidFill>
                  <a:srgbClr val="006600"/>
                </a:solidFill>
              </a:rPr>
              <a:t>版本三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try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  Programmer &amp; p = </a:t>
            </a:r>
            <a:r>
              <a:rPr lang="en-US" altLang="zh-CN" sz="2000" dirty="0" err="1" smtClean="0">
                <a:solidFill>
                  <a:srgbClr val="006600"/>
                </a:solidFill>
              </a:rPr>
              <a:t>dynamic_cast</a:t>
            </a:r>
            <a:r>
              <a:rPr lang="en-US" altLang="zh-CN" sz="2000" dirty="0" smtClean="0">
                <a:solidFill>
                  <a:srgbClr val="006600"/>
                </a:solidFill>
              </a:rPr>
              <a:t>&lt;Programmer&amp;&gt;( </a:t>
            </a:r>
            <a:r>
              <a:rPr lang="en-US" altLang="zh-CN" sz="2000" dirty="0">
                <a:solidFill>
                  <a:srgbClr val="006600"/>
                </a:solidFill>
              </a:rPr>
              <a:t>e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  </a:t>
            </a:r>
            <a:r>
              <a:rPr lang="en-US" altLang="zh-CN" sz="2000" dirty="0" err="1" smtClean="0">
                <a:solidFill>
                  <a:srgbClr val="006600"/>
                </a:solidFill>
              </a:rPr>
              <a:t>p.PaySalary</a:t>
            </a:r>
            <a:r>
              <a:rPr lang="en-US" altLang="zh-CN" sz="2000" dirty="0">
                <a:solidFill>
                  <a:srgbClr val="006600"/>
                </a:solidFill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  </a:t>
            </a:r>
            <a:r>
              <a:rPr lang="en-US" altLang="zh-CN" sz="2000" dirty="0" err="1" smtClean="0">
                <a:solidFill>
                  <a:srgbClr val="006600"/>
                </a:solidFill>
              </a:rPr>
              <a:t>p.PayBonus</a:t>
            </a:r>
            <a:r>
              <a:rPr lang="en-US" altLang="zh-CN" sz="2000" dirty="0">
                <a:solidFill>
                  <a:srgbClr val="006600"/>
                </a:solidFill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catch( </a:t>
            </a:r>
            <a:r>
              <a:rPr lang="en-US" altLang="zh-CN" sz="2000" dirty="0" err="1">
                <a:solidFill>
                  <a:srgbClr val="006600"/>
                </a:solidFill>
              </a:rPr>
              <a:t>std</a:t>
            </a:r>
            <a:r>
              <a:rPr lang="en-US" altLang="zh-CN" sz="2000" dirty="0">
                <a:solidFill>
                  <a:srgbClr val="006600"/>
                </a:solidFill>
              </a:rPr>
              <a:t>::</a:t>
            </a:r>
            <a:r>
              <a:rPr lang="en-US" altLang="zh-CN" sz="2000" dirty="0" err="1">
                <a:solidFill>
                  <a:srgbClr val="006600"/>
                </a:solidFill>
              </a:rPr>
              <a:t>bad_cast</a:t>
            </a:r>
            <a:r>
              <a:rPr lang="en-US" altLang="zh-CN" sz="2000" dirty="0">
                <a:solidFill>
                  <a:srgbClr val="006600"/>
                </a:solidFill>
              </a:rPr>
              <a:t>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  </a:t>
            </a:r>
            <a:r>
              <a:rPr lang="en-US" altLang="zh-CN" sz="2000" dirty="0" err="1" smtClean="0">
                <a:solidFill>
                  <a:srgbClr val="006600"/>
                </a:solidFill>
              </a:rPr>
              <a:t>e.PaySalary</a:t>
            </a:r>
            <a:r>
              <a:rPr lang="en-US" altLang="zh-CN" sz="2000" dirty="0">
                <a:solidFill>
                  <a:srgbClr val="006600"/>
                </a:solidFill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5191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2852</TotalTime>
  <Words>382</Words>
  <Application>Microsoft Office PowerPoint</Application>
  <PresentationFormat>自定义</PresentationFormat>
  <Paragraphs>100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174</cp:revision>
  <dcterms:created xsi:type="dcterms:W3CDTF">2015-06-24T00:43:17Z</dcterms:created>
  <dcterms:modified xsi:type="dcterms:W3CDTF">2015-11-29T14:53:19Z</dcterms:modified>
</cp:coreProperties>
</file>