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0" r:id="rId2"/>
    <p:sldId id="361" r:id="rId3"/>
    <p:sldId id="362" r:id="rId4"/>
    <p:sldId id="363" r:id="rId5"/>
    <p:sldId id="3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　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1" y="1345532"/>
            <a:ext cx="9012990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上：类似函数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上：重载函数调用操作符，必要时重载小于比较操作符</a:t>
            </a:r>
          </a:p>
          <a:p>
            <a:pPr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函子的优点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指针不能内联，而函子可以，效率更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可以拥有任意数量的额外数据，可以保存结果和状态，提高代码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时可对函子进行型式检查</a:t>
            </a:r>
          </a:p>
          <a:p>
            <a:pPr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函子实现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74901" y="4553122"/>
            <a:ext cx="83820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  </a:t>
            </a:r>
            <a:r>
              <a:rPr lang="zh-CN" altLang="en-US" sz="1800" dirty="0">
                <a:solidFill>
                  <a:srgbClr val="006600"/>
                </a:solidFill>
              </a:rPr>
              <a:t>使用方法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a[8] = { 9, 2, 3, 4, 5, 6, 7, 8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min = Min( a, 8, </a:t>
            </a:r>
            <a:r>
              <a:rPr lang="en-US" altLang="zh-CN" sz="1800" dirty="0">
                <a:solidFill>
                  <a:srgbClr val="C00000"/>
                </a:solidFill>
              </a:rPr>
              <a:t>Comparer&lt;</a:t>
            </a:r>
            <a:r>
              <a:rPr lang="en-US" altLang="zh-CN" sz="1800" dirty="0" err="1">
                <a:solidFill>
                  <a:srgbClr val="C00000"/>
                </a:solidFill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</a:rPr>
              <a:t>&gt;() </a:t>
            </a:r>
            <a:r>
              <a:rPr lang="en-US" altLang="zh-CN" sz="1800" dirty="0">
                <a:solidFill>
                  <a:srgbClr val="006600"/>
                </a:solidFill>
              </a:rPr>
              <a:t>);  </a:t>
            </a:r>
            <a:r>
              <a:rPr lang="zh-CN" altLang="en-US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>
                <a:solidFill>
                  <a:srgbClr val="006600"/>
                </a:solidFill>
              </a:rPr>
              <a:t>//  </a:t>
            </a:r>
            <a:r>
              <a:rPr lang="zh-CN" altLang="en-US" sz="1800" dirty="0">
                <a:solidFill>
                  <a:srgbClr val="006600"/>
                </a:solidFill>
              </a:rPr>
              <a:t>构造匿名函子作为函数参数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　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34371"/>
            <a:ext cx="8248625" cy="47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template&lt; </a:t>
            </a:r>
            <a:r>
              <a:rPr lang="en-US" altLang="zh-CN" sz="1800" dirty="0" err="1">
                <a:solidFill>
                  <a:srgbClr val="C00000"/>
                </a:solidFill>
              </a:rPr>
              <a:t>typename</a:t>
            </a:r>
            <a:r>
              <a:rPr lang="en-US" altLang="zh-CN" sz="1800" dirty="0">
                <a:solidFill>
                  <a:srgbClr val="C00000"/>
                </a:solidFill>
              </a:rPr>
              <a:t> T &gt;  class Comparer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确保型式</a:t>
            </a:r>
            <a:r>
              <a:rPr lang="en-US" altLang="zh-CN" sz="1800" dirty="0">
                <a:solidFill>
                  <a:srgbClr val="006600"/>
                </a:solidFill>
              </a:rPr>
              <a:t>T</a:t>
            </a:r>
            <a:r>
              <a:rPr lang="zh-CN" altLang="en-US" sz="1800" dirty="0">
                <a:solidFill>
                  <a:srgbClr val="006600"/>
                </a:solidFill>
              </a:rPr>
              <a:t>已存在或重载</a:t>
            </a:r>
            <a:r>
              <a:rPr lang="en-US" altLang="zh-CN" sz="1800" dirty="0">
                <a:solidFill>
                  <a:srgbClr val="006600"/>
                </a:solidFill>
              </a:rPr>
              <a:t>operator&lt;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C00000"/>
                </a:solidFill>
              </a:rPr>
              <a:t>bool</a:t>
            </a:r>
            <a:r>
              <a:rPr lang="en-US" altLang="zh-CN" sz="1800" dirty="0">
                <a:solidFill>
                  <a:srgbClr val="C00000"/>
                </a:solidFill>
              </a:rPr>
              <a:t> operator()( </a:t>
            </a:r>
            <a:r>
              <a:rPr lang="en-US" altLang="zh-CN" sz="1800" dirty="0" err="1">
                <a:solidFill>
                  <a:srgbClr val="C00000"/>
                </a:solidFill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</a:rPr>
              <a:t> T &amp; a, </a:t>
            </a:r>
            <a:r>
              <a:rPr lang="en-US" altLang="zh-CN" sz="1800" dirty="0" err="1">
                <a:solidFill>
                  <a:srgbClr val="C00000"/>
                </a:solidFill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</a:rPr>
              <a:t> T &amp; b )  </a:t>
            </a:r>
            <a:r>
              <a:rPr lang="en-US" altLang="zh-CN" sz="1800" dirty="0">
                <a:solidFill>
                  <a:srgbClr val="006600"/>
                </a:solidFill>
              </a:rPr>
              <a:t>{  return a &lt; b;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template&lt; </a:t>
            </a:r>
            <a:r>
              <a:rPr lang="en-US" altLang="zh-CN" sz="1800" dirty="0" err="1">
                <a:solidFill>
                  <a:srgbClr val="006600"/>
                </a:solidFill>
              </a:rPr>
              <a:t>typename</a:t>
            </a:r>
            <a:r>
              <a:rPr lang="en-US" altLang="zh-CN" sz="1800" dirty="0">
                <a:solidFill>
                  <a:srgbClr val="006600"/>
                </a:solidFill>
              </a:rPr>
              <a:t> T, </a:t>
            </a:r>
            <a:r>
              <a:rPr lang="en-US" altLang="zh-CN" sz="1800" dirty="0" err="1">
                <a:solidFill>
                  <a:srgbClr val="C00000"/>
                </a:solidFill>
              </a:rPr>
              <a:t>typename</a:t>
            </a:r>
            <a:r>
              <a:rPr lang="en-US" altLang="zh-CN" sz="1800" dirty="0">
                <a:solidFill>
                  <a:srgbClr val="C00000"/>
                </a:solidFill>
              </a:rPr>
              <a:t> Comparer 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 &amp; Min(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 * a,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n, </a:t>
            </a:r>
            <a:r>
              <a:rPr lang="en-US" altLang="zh-CN" sz="1800" dirty="0">
                <a:solidFill>
                  <a:srgbClr val="C00000"/>
                </a:solidFill>
              </a:rPr>
              <a:t>Comparer </a:t>
            </a:r>
            <a:r>
              <a:rPr lang="en-US" altLang="zh-CN" sz="1800" dirty="0" err="1">
                <a:solidFill>
                  <a:srgbClr val="C00000"/>
                </a:solidFill>
              </a:rPr>
              <a:t>comparer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index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for(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= 1;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&lt; n;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 smtClean="0">
                <a:solidFill>
                  <a:srgbClr val="006600"/>
                </a:solidFill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smtClean="0">
                <a:solidFill>
                  <a:srgbClr val="006600"/>
                </a:solidFill>
              </a:rPr>
              <a:t>  </a:t>
            </a: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if( </a:t>
            </a:r>
            <a:r>
              <a:rPr lang="en-US" altLang="zh-CN" sz="1800" dirty="0">
                <a:solidFill>
                  <a:srgbClr val="C00000"/>
                </a:solidFill>
              </a:rPr>
              <a:t>comparer( a[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], a[index] ) </a:t>
            </a:r>
            <a:r>
              <a:rPr lang="en-US" altLang="zh-CN" sz="1800" dirty="0">
                <a:solidFill>
                  <a:srgbClr val="006600"/>
                </a:solidFill>
              </a:rPr>
              <a:t>)    index =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a[index];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33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完美转发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1" y="1456366"/>
            <a:ext cx="8146813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完美转发的意义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的设计者需要设计一个通用函数，将接收到的参数转发给其他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过程中，所有参数保持原先语义不变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完美转发的实现策略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需要同时提供移动语义与拷贝语义时，要求重载大量建构函数，编程工作量巨大，易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值引用与函数模板相互配合，可以实现完美转发，极大降低代码编写量</a:t>
            </a:r>
          </a:p>
        </p:txBody>
      </p:sp>
    </p:spTree>
    <p:extLst>
      <p:ext uri="{BB962C8B-B14F-4D97-AF65-F5344CB8AC3E}">
        <p14:creationId xmlns:p14="http://schemas.microsoft.com/office/powerpoint/2010/main" val="12531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完美转发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79840"/>
            <a:ext cx="8317898" cy="444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&amp; s,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&amp; t ) : _s(s), _t(t)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&amp; s, string &amp;&amp; t ) : _s(s), _t(move(t))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A( string &amp;&amp; s,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&amp; t ) : _s(move(s)), _t(t)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A( string &amp;&amp; s, string &amp;&amp; t ) : _s(move(s)), _t(move(t))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string _s, _t;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string s1("Hello");		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s2("World");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 a1( s1, s2 );			A a2( s1, string("Bingo")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 a3( string("Good"), s2 );	A a4( string("Good"), string("Bingo")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0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完美转发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34371"/>
            <a:ext cx="83820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class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根据实际参数型式生成不同的左值或右值引用的建构函数版本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T1</a:t>
            </a:r>
            <a:r>
              <a:rPr lang="zh-CN" altLang="en-US" sz="2000" dirty="0">
                <a:solidFill>
                  <a:srgbClr val="006600"/>
                </a:solidFill>
              </a:rPr>
              <a:t>或</a:t>
            </a:r>
            <a:r>
              <a:rPr lang="en-US" altLang="zh-CN" sz="2000" dirty="0">
                <a:solidFill>
                  <a:srgbClr val="006600"/>
                </a:solidFill>
              </a:rPr>
              <a:t>T2</a:t>
            </a:r>
            <a:r>
              <a:rPr lang="zh-CN" altLang="en-US" sz="2000" dirty="0">
                <a:solidFill>
                  <a:srgbClr val="006600"/>
                </a:solidFill>
              </a:rPr>
              <a:t>可以为不同型，此处相同仅为示例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实参推演时，使用引用折叠机制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当形式参数为</a:t>
            </a:r>
            <a:r>
              <a:rPr lang="en-US" altLang="zh-CN" sz="2000" dirty="0">
                <a:solidFill>
                  <a:srgbClr val="006600"/>
                </a:solidFill>
              </a:rPr>
              <a:t>T&amp;&amp;</a:t>
            </a:r>
            <a:r>
              <a:rPr lang="zh-CN" altLang="en-US" sz="2000" dirty="0">
                <a:solidFill>
                  <a:srgbClr val="006600"/>
                </a:solidFill>
              </a:rPr>
              <a:t>型时，当且仅当实际参数为右值或右值引用时，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实际参数型式才为右值引用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引用折叠机制与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/volatile</a:t>
            </a:r>
            <a:r>
              <a:rPr lang="zh-CN" altLang="en-US" sz="2000" dirty="0">
                <a:solidFill>
                  <a:srgbClr val="006600"/>
                </a:solidFill>
              </a:rPr>
              <a:t>无关，保持其参数性质不变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::forward&lt;T&gt;(t)</a:t>
            </a:r>
            <a:r>
              <a:rPr lang="zh-CN" altLang="en-US" sz="2000" dirty="0">
                <a:solidFill>
                  <a:srgbClr val="006600"/>
                </a:solidFill>
              </a:rPr>
              <a:t>转发参数的右值引用</a:t>
            </a:r>
            <a:r>
              <a:rPr lang="en-US" altLang="zh-CN" sz="2000" dirty="0">
                <a:solidFill>
                  <a:srgbClr val="006600"/>
                </a:solidFill>
              </a:rPr>
              <a:t>T&amp;&amp;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template&lt;</a:t>
            </a:r>
            <a:r>
              <a:rPr lang="en-US" altLang="zh-CN" sz="2000" dirty="0" err="1">
                <a:solidFill>
                  <a:srgbClr val="C00000"/>
                </a:solidFill>
              </a:rPr>
              <a:t>typename</a:t>
            </a:r>
            <a:r>
              <a:rPr lang="en-US" altLang="zh-CN" sz="2000" dirty="0">
                <a:solidFill>
                  <a:srgbClr val="C00000"/>
                </a:solidFill>
              </a:rPr>
              <a:t> T1, </a:t>
            </a:r>
            <a:r>
              <a:rPr lang="en-US" altLang="zh-CN" sz="2000" dirty="0" err="1">
                <a:solidFill>
                  <a:srgbClr val="C00000"/>
                </a:solidFill>
              </a:rPr>
              <a:t>typename</a:t>
            </a:r>
            <a:r>
              <a:rPr lang="en-US" altLang="zh-CN" sz="2000" dirty="0">
                <a:solidFill>
                  <a:srgbClr val="C00000"/>
                </a:solidFill>
              </a:rPr>
              <a:t> T2&gt; </a:t>
            </a:r>
            <a:r>
              <a:rPr lang="en-US" altLang="zh-CN" sz="2000" dirty="0" smtClean="0">
                <a:solidFill>
                  <a:srgbClr val="C00000"/>
                </a:solidFill>
              </a:rPr>
              <a:t> A( T1 &amp;&amp; s</a:t>
            </a:r>
            <a:r>
              <a:rPr lang="en-US" altLang="zh-CN" sz="2000" dirty="0">
                <a:solidFill>
                  <a:srgbClr val="C00000"/>
                </a:solidFill>
              </a:rPr>
              <a:t>, T2 </a:t>
            </a:r>
            <a:r>
              <a:rPr lang="en-US" altLang="zh-CN" sz="2000" dirty="0" smtClean="0">
                <a:solidFill>
                  <a:srgbClr val="C00000"/>
                </a:solidFill>
              </a:rPr>
              <a:t>&amp;&amp; t )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: _s(</a:t>
            </a:r>
            <a:r>
              <a:rPr lang="en-US" altLang="zh-CN" sz="2000" dirty="0" err="1">
                <a:solidFill>
                  <a:srgbClr val="C00000"/>
                </a:solidFill>
              </a:rPr>
              <a:t>std</a:t>
            </a:r>
            <a:r>
              <a:rPr lang="en-US" altLang="zh-CN" sz="2000" dirty="0">
                <a:solidFill>
                  <a:srgbClr val="C00000"/>
                </a:solidFill>
              </a:rPr>
              <a:t>::forward&lt;T1&gt;(s)), _t(</a:t>
            </a:r>
            <a:r>
              <a:rPr lang="en-US" altLang="zh-CN" sz="2000" dirty="0" err="1">
                <a:solidFill>
                  <a:srgbClr val="C00000"/>
                </a:solidFill>
              </a:rPr>
              <a:t>std</a:t>
            </a:r>
            <a:r>
              <a:rPr lang="en-US" altLang="zh-CN" sz="2000" dirty="0">
                <a:solidFill>
                  <a:srgbClr val="C00000"/>
                </a:solidFill>
              </a:rPr>
              <a:t>::forward&lt;T2&gt;(t))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::string _s, _t;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98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588</Words>
  <Application>Microsoft Office PowerPoint</Application>
  <PresentationFormat>自定义</PresentationFormat>
  <Paragraphs>77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2015-11-29T14:57:30Z</dcterms:modified>
</cp:coreProperties>
</file>