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8" r:id="rId2"/>
    <p:sldId id="381" r:id="rId3"/>
    <p:sldId id="382" r:id="rId4"/>
    <p:sldId id="379" r:id="rId5"/>
    <p:sldId id="38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8A2F8C"/>
    <a:srgbClr val="CC99FF"/>
    <a:srgbClr val="FFF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-76" y="-20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51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64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96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75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68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89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9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6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07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1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47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8281371" y="6225702"/>
            <a:ext cx="299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TSINGHUA  UNIVERSITY</a:t>
            </a:r>
            <a:endParaRPr lang="zh-CN" altLang="en-US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" y="476"/>
            <a:ext cx="12190831" cy="685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7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事件机制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4902" y="1373242"/>
            <a:ext cx="8528080" cy="4667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事件基本概念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或应用程序内部发生某件事，程序的某个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组件需要响应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该事件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，并进行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特定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endParaRPr lang="zh-CN" altLang="en-US" sz="20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面向对象架构中，事件响应函数最可能为成员函数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：指向类成员函数的指针不能转换为哑型指针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*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，也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不能随意转换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为指向另一个类的成员函数的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解决方案：使用指向指向类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成员函数的指针的指针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实现策略：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事件委托模型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Event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类模板：管理事件响应者对象，实现事件多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播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EventResponsor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类模板：响应者对象与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响应者行为配对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Empty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类：委托模型和指针转换</a:t>
            </a:r>
          </a:p>
        </p:txBody>
      </p:sp>
    </p:spTree>
    <p:extLst>
      <p:ext uri="{BB962C8B-B14F-4D97-AF65-F5344CB8AC3E}">
        <p14:creationId xmlns:p14="http://schemas.microsoft.com/office/powerpoint/2010/main" val="3659396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事件机制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477266" y="1334372"/>
            <a:ext cx="9328480" cy="476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&lt;</a:t>
            </a:r>
            <a:r>
              <a:rPr lang="en-US" altLang="zh-CN" sz="1600" dirty="0" err="1">
                <a:solidFill>
                  <a:srgbClr val="006600"/>
                </a:solidFill>
              </a:rPr>
              <a:t>iostream</a:t>
            </a:r>
            <a:r>
              <a:rPr lang="en-US" altLang="zh-CN" sz="1600" dirty="0">
                <a:solidFill>
                  <a:srgbClr val="006600"/>
                </a:solidFill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&lt;vector&gt;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using namespace </a:t>
            </a:r>
            <a:r>
              <a:rPr lang="en-US" altLang="zh-CN" sz="1600" dirty="0" err="1">
                <a:solidFill>
                  <a:srgbClr val="006600"/>
                </a:solidFill>
              </a:rPr>
              <a:t>std</a:t>
            </a:r>
            <a:r>
              <a:rPr lang="en-US" altLang="zh-CN" sz="16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endParaRPr lang="en-US" altLang="zh-CN" sz="1600" dirty="0" smtClean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//  </a:t>
            </a:r>
            <a:r>
              <a:rPr lang="zh-CN" altLang="en-US" sz="1600" dirty="0">
                <a:solidFill>
                  <a:srgbClr val="C00000"/>
                </a:solidFill>
              </a:rPr>
              <a:t>空类，用于指代响应者</a:t>
            </a:r>
            <a:r>
              <a:rPr lang="zh-CN" altLang="en-US" sz="1600" dirty="0" smtClean="0">
                <a:solidFill>
                  <a:srgbClr val="C00000"/>
                </a:solidFill>
              </a:rPr>
              <a:t>对象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smtClean="0">
                <a:solidFill>
                  <a:srgbClr val="006600"/>
                </a:solidFill>
              </a:rPr>
              <a:t>class </a:t>
            </a:r>
            <a:r>
              <a:rPr lang="en-US" altLang="zh-CN" sz="1600" dirty="0">
                <a:solidFill>
                  <a:srgbClr val="006600"/>
                </a:solidFill>
              </a:rPr>
              <a:t>Empty  {  </a:t>
            </a:r>
            <a:r>
              <a:rPr lang="en-US" altLang="zh-CN" sz="1600" dirty="0" smtClean="0">
                <a:solidFill>
                  <a:srgbClr val="006600"/>
                </a:solidFill>
              </a:rPr>
              <a:t>};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endParaRPr lang="en-US" altLang="zh-CN" sz="1600" dirty="0" smtClean="0">
              <a:solidFill>
                <a:srgbClr val="C000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smtClean="0">
                <a:solidFill>
                  <a:srgbClr val="C00000"/>
                </a:solidFill>
              </a:rPr>
              <a:t>//  </a:t>
            </a:r>
            <a:r>
              <a:rPr lang="zh-CN" altLang="en-US" sz="1600" dirty="0">
                <a:solidFill>
                  <a:srgbClr val="C00000"/>
                </a:solidFill>
              </a:rPr>
              <a:t>事件响应者类模板，保存特定事件的响应者与响应行为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template&lt; </a:t>
            </a:r>
            <a:r>
              <a:rPr lang="en-US" altLang="zh-CN" sz="1600" dirty="0" err="1">
                <a:solidFill>
                  <a:srgbClr val="006600"/>
                </a:solidFill>
              </a:rPr>
              <a:t>typename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EventAction</a:t>
            </a:r>
            <a:r>
              <a:rPr lang="en-US" altLang="zh-CN" sz="1600" dirty="0">
                <a:solidFill>
                  <a:srgbClr val="006600"/>
                </a:solidFill>
              </a:rPr>
              <a:t> &gt;  class </a:t>
            </a:r>
            <a:r>
              <a:rPr lang="en-US" altLang="zh-CN" sz="1600" dirty="0" err="1">
                <a:solidFill>
                  <a:srgbClr val="006600"/>
                </a:solidFill>
              </a:rPr>
              <a:t>EventResponsor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public: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EventResponsor</a:t>
            </a:r>
            <a:r>
              <a:rPr lang="en-US" altLang="zh-CN" sz="1600" dirty="0">
                <a:solidFill>
                  <a:srgbClr val="006600"/>
                </a:solidFill>
              </a:rPr>
              <a:t>() : actor(NULL),  action(NULL)  {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EventResponsor</a:t>
            </a:r>
            <a:r>
              <a:rPr lang="en-US" altLang="zh-CN" sz="1600" dirty="0">
                <a:solidFill>
                  <a:srgbClr val="006600"/>
                </a:solidFill>
              </a:rPr>
              <a:t>( Empty * actor, </a:t>
            </a:r>
            <a:r>
              <a:rPr lang="en-US" altLang="zh-CN" sz="1600" dirty="0" err="1">
                <a:solidFill>
                  <a:srgbClr val="006600"/>
                </a:solidFill>
              </a:rPr>
              <a:t>EventAction</a:t>
            </a:r>
            <a:r>
              <a:rPr lang="en-US" altLang="zh-CN" sz="1600" dirty="0">
                <a:solidFill>
                  <a:srgbClr val="006600"/>
                </a:solidFill>
              </a:rPr>
              <a:t> * action </a:t>
            </a:r>
            <a:r>
              <a:rPr lang="en-US" altLang="zh-CN" sz="1600" dirty="0" smtClean="0">
                <a:solidFill>
                  <a:srgbClr val="006600"/>
                </a:solidFill>
              </a:rPr>
              <a:t>) </a:t>
            </a:r>
            <a:r>
              <a:rPr lang="en-US" altLang="zh-CN" sz="1600" dirty="0">
                <a:solidFill>
                  <a:srgbClr val="006600"/>
                </a:solidFill>
              </a:rPr>
              <a:t>: actor(actor),  action(action)  {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friend  </a:t>
            </a:r>
            <a:r>
              <a:rPr lang="en-US" altLang="zh-CN" sz="1600" dirty="0" err="1">
                <a:solidFill>
                  <a:srgbClr val="006600"/>
                </a:solidFill>
              </a:rPr>
              <a:t>bool</a:t>
            </a:r>
            <a:r>
              <a:rPr lang="en-US" altLang="zh-CN" sz="1600" dirty="0">
                <a:solidFill>
                  <a:srgbClr val="006600"/>
                </a:solidFill>
              </a:rPr>
              <a:t> operator==( </a:t>
            </a:r>
            <a:r>
              <a:rPr lang="en-US" altLang="zh-CN" sz="1600" dirty="0" err="1">
                <a:solidFill>
                  <a:srgbClr val="006600"/>
                </a:solidFill>
              </a:rPr>
              <a:t>const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EventResponsor</a:t>
            </a:r>
            <a:r>
              <a:rPr lang="en-US" altLang="zh-CN" sz="1600" dirty="0">
                <a:solidFill>
                  <a:srgbClr val="006600"/>
                </a:solidFill>
              </a:rPr>
              <a:t> &amp; lhs</a:t>
            </a:r>
            <a:r>
              <a:rPr lang="en-US" altLang="zh-CN" sz="1600" dirty="0" smtClean="0">
                <a:solidFill>
                  <a:srgbClr val="006600"/>
                </a:solidFill>
              </a:rPr>
              <a:t>, </a:t>
            </a:r>
            <a:r>
              <a:rPr lang="en-US" altLang="zh-CN" sz="1600" dirty="0" err="1">
                <a:solidFill>
                  <a:srgbClr val="006600"/>
                </a:solidFill>
              </a:rPr>
              <a:t>const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EventResponsor</a:t>
            </a:r>
            <a:r>
              <a:rPr lang="en-US" altLang="zh-CN" sz="1600" dirty="0">
                <a:solidFill>
                  <a:srgbClr val="006600"/>
                </a:solidFill>
              </a:rPr>
              <a:t> &amp; </a:t>
            </a:r>
            <a:r>
              <a:rPr lang="en-US" altLang="zh-CN" sz="1600" dirty="0" err="1">
                <a:solidFill>
                  <a:srgbClr val="006600"/>
                </a:solidFill>
              </a:rPr>
              <a:t>rhs</a:t>
            </a:r>
            <a:r>
              <a:rPr lang="en-US" altLang="zh-CN" sz="1600" dirty="0">
                <a:solidFill>
                  <a:srgbClr val="006600"/>
                </a:solidFill>
              </a:rPr>
              <a:t> 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{  return </a:t>
            </a:r>
            <a:r>
              <a:rPr lang="en-US" altLang="zh-CN" sz="1600" dirty="0" err="1">
                <a:solidFill>
                  <a:srgbClr val="006600"/>
                </a:solidFill>
              </a:rPr>
              <a:t>lhs.actor</a:t>
            </a:r>
            <a:r>
              <a:rPr lang="en-US" altLang="zh-CN" sz="1600" dirty="0">
                <a:solidFill>
                  <a:srgbClr val="006600"/>
                </a:solidFill>
              </a:rPr>
              <a:t> == </a:t>
            </a:r>
            <a:r>
              <a:rPr lang="en-US" altLang="zh-CN" sz="1600" dirty="0" err="1">
                <a:solidFill>
                  <a:srgbClr val="006600"/>
                </a:solidFill>
              </a:rPr>
              <a:t>rhs.actor</a:t>
            </a:r>
            <a:r>
              <a:rPr lang="en-US" altLang="zh-CN" sz="1600" dirty="0">
                <a:solidFill>
                  <a:srgbClr val="006600"/>
                </a:solidFill>
              </a:rPr>
              <a:t> &amp;&amp; *</a:t>
            </a:r>
            <a:r>
              <a:rPr lang="en-US" altLang="zh-CN" sz="1600" dirty="0" err="1">
                <a:solidFill>
                  <a:srgbClr val="006600"/>
                </a:solidFill>
              </a:rPr>
              <a:t>lhs.action</a:t>
            </a:r>
            <a:r>
              <a:rPr lang="en-US" altLang="zh-CN" sz="1600" dirty="0">
                <a:solidFill>
                  <a:srgbClr val="006600"/>
                </a:solidFill>
              </a:rPr>
              <a:t> == *</a:t>
            </a:r>
            <a:r>
              <a:rPr lang="en-US" altLang="zh-CN" sz="1600" dirty="0" err="1">
                <a:solidFill>
                  <a:srgbClr val="006600"/>
                </a:solidFill>
              </a:rPr>
              <a:t>rhs.action</a:t>
            </a:r>
            <a:r>
              <a:rPr lang="en-US" altLang="zh-CN" sz="1600" dirty="0">
                <a:solidFill>
                  <a:srgbClr val="006600"/>
                </a:solidFill>
              </a:rPr>
              <a:t>;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public:    //  </a:t>
            </a:r>
            <a:r>
              <a:rPr lang="zh-CN" altLang="en-US" sz="1600" dirty="0">
                <a:solidFill>
                  <a:srgbClr val="006600"/>
                </a:solidFill>
              </a:rPr>
              <a:t>公开的数据成员，以方便使用者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  Empty * actor;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  </a:t>
            </a:r>
            <a:r>
              <a:rPr lang="en-US" altLang="zh-CN" sz="1600" dirty="0" err="1">
                <a:solidFill>
                  <a:srgbClr val="C00000"/>
                </a:solidFill>
              </a:rPr>
              <a:t>EventAction</a:t>
            </a:r>
            <a:r>
              <a:rPr lang="en-US" altLang="zh-CN" sz="1600" dirty="0">
                <a:solidFill>
                  <a:srgbClr val="C00000"/>
                </a:solidFill>
              </a:rPr>
              <a:t> * action;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};    //  template&lt;</a:t>
            </a:r>
            <a:r>
              <a:rPr lang="en-US" altLang="zh-CN" sz="1600" dirty="0" err="1">
                <a:solidFill>
                  <a:srgbClr val="006600"/>
                </a:solidFill>
              </a:rPr>
              <a:t>typename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EventAction</a:t>
            </a:r>
            <a:r>
              <a:rPr lang="en-US" altLang="zh-CN" sz="1600" dirty="0">
                <a:solidFill>
                  <a:srgbClr val="006600"/>
                </a:solidFill>
              </a:rPr>
              <a:t>&gt; class </a:t>
            </a:r>
            <a:r>
              <a:rPr lang="en-US" altLang="zh-CN" sz="1600" dirty="0" err="1">
                <a:solidFill>
                  <a:srgbClr val="006600"/>
                </a:solidFill>
              </a:rPr>
              <a:t>EventResponsor</a:t>
            </a:r>
            <a:endParaRPr lang="en-US" altLang="zh-CN" sz="1600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60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事件机制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477265" y="1465984"/>
            <a:ext cx="9225903" cy="463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//  </a:t>
            </a:r>
            <a:r>
              <a:rPr lang="zh-CN" altLang="en-US" sz="1600" dirty="0">
                <a:solidFill>
                  <a:srgbClr val="C00000"/>
                </a:solidFill>
              </a:rPr>
              <a:t>事件类模板，用于管理特定事件的所有响应者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template&lt; </a:t>
            </a:r>
            <a:r>
              <a:rPr lang="en-US" altLang="zh-CN" sz="1600" dirty="0" err="1">
                <a:solidFill>
                  <a:srgbClr val="006600"/>
                </a:solidFill>
              </a:rPr>
              <a:t>typename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EventAction</a:t>
            </a:r>
            <a:r>
              <a:rPr lang="en-US" altLang="zh-CN" sz="1600" dirty="0">
                <a:solidFill>
                  <a:srgbClr val="006600"/>
                </a:solidFill>
              </a:rPr>
              <a:t> &gt;  class Event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public: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typedef</a:t>
            </a:r>
            <a:r>
              <a:rPr lang="en-US" altLang="zh-CN" sz="1600" dirty="0">
                <a:solidFill>
                  <a:srgbClr val="006600"/>
                </a:solidFill>
              </a:rPr>
              <a:t> vector&lt;</a:t>
            </a:r>
            <a:r>
              <a:rPr lang="en-US" altLang="zh-CN" sz="1600" dirty="0" err="1">
                <a:solidFill>
                  <a:srgbClr val="006600"/>
                </a:solidFill>
              </a:rPr>
              <a:t>EventResponsor</a:t>
            </a:r>
            <a:r>
              <a:rPr lang="en-US" altLang="zh-CN" sz="1600" dirty="0">
                <a:solidFill>
                  <a:srgbClr val="006600"/>
                </a:solidFill>
              </a:rPr>
              <a:t>&lt;</a:t>
            </a:r>
            <a:r>
              <a:rPr lang="en-US" altLang="zh-CN" sz="1600" dirty="0" err="1">
                <a:solidFill>
                  <a:srgbClr val="006600"/>
                </a:solidFill>
              </a:rPr>
              <a:t>EventAction</a:t>
            </a:r>
            <a:r>
              <a:rPr lang="en-US" altLang="zh-CN" sz="1600" dirty="0">
                <a:solidFill>
                  <a:srgbClr val="006600"/>
                </a:solidFill>
              </a:rPr>
              <a:t>&gt; &gt; </a:t>
            </a:r>
            <a:r>
              <a:rPr lang="en-US" altLang="zh-CN" sz="1600" dirty="0" err="1">
                <a:solidFill>
                  <a:srgbClr val="006600"/>
                </a:solidFill>
              </a:rPr>
              <a:t>EventResponsors</a:t>
            </a:r>
            <a:r>
              <a:rPr lang="en-US" altLang="zh-CN" sz="16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typedef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typename</a:t>
            </a:r>
            <a:r>
              <a:rPr lang="en-US" altLang="zh-CN" sz="1600" dirty="0">
                <a:solidFill>
                  <a:srgbClr val="006600"/>
                </a:solidFill>
              </a:rPr>
              <a:t> vector&lt;</a:t>
            </a:r>
            <a:r>
              <a:rPr lang="en-US" altLang="zh-CN" sz="1600" dirty="0" err="1">
                <a:solidFill>
                  <a:srgbClr val="006600"/>
                </a:solidFill>
              </a:rPr>
              <a:t>EventResponsor</a:t>
            </a:r>
            <a:r>
              <a:rPr lang="en-US" altLang="zh-CN" sz="1600" dirty="0">
                <a:solidFill>
                  <a:srgbClr val="006600"/>
                </a:solidFill>
              </a:rPr>
              <a:t>&lt;</a:t>
            </a:r>
            <a:r>
              <a:rPr lang="en-US" altLang="zh-CN" sz="1600" dirty="0" err="1">
                <a:solidFill>
                  <a:srgbClr val="006600"/>
                </a:solidFill>
              </a:rPr>
              <a:t>EventAction</a:t>
            </a:r>
            <a:r>
              <a:rPr lang="en-US" altLang="zh-CN" sz="1600" dirty="0">
                <a:solidFill>
                  <a:srgbClr val="006600"/>
                </a:solidFill>
              </a:rPr>
              <a:t>&gt; &gt;::iterator </a:t>
            </a:r>
            <a:r>
              <a:rPr lang="en-US" altLang="zh-CN" sz="1600" dirty="0" err="1">
                <a:solidFill>
                  <a:srgbClr val="006600"/>
                </a:solidFill>
              </a:rPr>
              <a:t>EventIterator</a:t>
            </a:r>
            <a:r>
              <a:rPr lang="en-US" altLang="zh-CN" sz="16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endParaRPr lang="en-US" altLang="zh-CN" sz="1600" dirty="0" smtClean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smtClean="0">
                <a:solidFill>
                  <a:srgbClr val="006600"/>
                </a:solidFill>
              </a:rPr>
              <a:t>public</a:t>
            </a:r>
            <a:r>
              <a:rPr lang="en-US" altLang="zh-CN" sz="1600" dirty="0">
                <a:solidFill>
                  <a:srgbClr val="006600"/>
                </a:solidFill>
              </a:rPr>
              <a:t>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virtual ~Event()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for( </a:t>
            </a:r>
            <a:r>
              <a:rPr lang="en-US" altLang="zh-CN" sz="1600" dirty="0" err="1">
                <a:solidFill>
                  <a:srgbClr val="006600"/>
                </a:solidFill>
              </a:rPr>
              <a:t>EventIterator</a:t>
            </a:r>
            <a:r>
              <a:rPr lang="en-US" altLang="zh-CN" sz="1600" dirty="0">
                <a:solidFill>
                  <a:srgbClr val="006600"/>
                </a:solidFill>
              </a:rPr>
              <a:t> it = </a:t>
            </a:r>
            <a:r>
              <a:rPr lang="en-US" altLang="zh-CN" sz="1600" dirty="0" smtClean="0">
                <a:solidFill>
                  <a:srgbClr val="006600"/>
                </a:solidFill>
              </a:rPr>
              <a:t>this-&gt;_</a:t>
            </a:r>
            <a:r>
              <a:rPr lang="en-US" altLang="zh-CN" sz="1600" dirty="0" err="1" smtClean="0">
                <a:solidFill>
                  <a:srgbClr val="006600"/>
                </a:solidFill>
              </a:rPr>
              <a:t>ers.begin</a:t>
            </a:r>
            <a:r>
              <a:rPr lang="en-US" altLang="zh-CN" sz="1600" dirty="0">
                <a:solidFill>
                  <a:srgbClr val="006600"/>
                </a:solidFill>
              </a:rPr>
              <a:t>();  it != </a:t>
            </a:r>
            <a:r>
              <a:rPr lang="en-US" altLang="zh-CN" sz="1600" dirty="0" smtClean="0">
                <a:solidFill>
                  <a:srgbClr val="006600"/>
                </a:solidFill>
              </a:rPr>
              <a:t>this-&gt;_</a:t>
            </a:r>
            <a:r>
              <a:rPr lang="en-US" altLang="zh-CN" sz="1600" dirty="0" err="1">
                <a:solidFill>
                  <a:srgbClr val="006600"/>
                </a:solidFill>
              </a:rPr>
              <a:t>ers.end</a:t>
            </a:r>
            <a:r>
              <a:rPr lang="en-US" altLang="zh-CN" sz="1600" dirty="0">
                <a:solidFill>
                  <a:srgbClr val="006600"/>
                </a:solidFill>
              </a:rPr>
              <a:t>(); ++it </a:t>
            </a:r>
            <a:r>
              <a:rPr lang="en-US" altLang="zh-CN" sz="1600" dirty="0" smtClean="0">
                <a:solidFill>
                  <a:srgbClr val="006600"/>
                </a:solidFill>
              </a:rPr>
              <a:t>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smtClean="0">
                <a:solidFill>
                  <a:srgbClr val="006600"/>
                </a:solidFill>
              </a:rPr>
              <a:t>   {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  delete it-&gt;action,  it-&gt;action = NULL</a:t>
            </a:r>
            <a:r>
              <a:rPr lang="en-US" altLang="zh-CN" sz="1600" dirty="0" smtClean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smtClean="0">
                <a:solidFill>
                  <a:srgbClr val="006600"/>
                </a:solidFill>
              </a:rPr>
              <a:t>   }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smtClean="0">
                <a:solidFill>
                  <a:srgbClr val="006600"/>
                </a:solidFill>
              </a:rPr>
              <a:t>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EventResponsors</a:t>
            </a:r>
            <a:r>
              <a:rPr lang="en-US" altLang="zh-CN" sz="1600" dirty="0">
                <a:solidFill>
                  <a:srgbClr val="006600"/>
                </a:solidFill>
              </a:rPr>
              <a:t> &amp; </a:t>
            </a:r>
            <a:r>
              <a:rPr lang="en-US" altLang="zh-CN" sz="1600" dirty="0" err="1">
                <a:solidFill>
                  <a:srgbClr val="006600"/>
                </a:solidFill>
              </a:rPr>
              <a:t>GetResponsors</a:t>
            </a:r>
            <a:r>
              <a:rPr lang="en-US" altLang="zh-CN" sz="1600" dirty="0">
                <a:solidFill>
                  <a:srgbClr val="006600"/>
                </a:solidFill>
              </a:rPr>
              <a:t>()  {  return this-&gt;_</a:t>
            </a:r>
            <a:r>
              <a:rPr lang="en-US" altLang="zh-CN" sz="1600" dirty="0" err="1">
                <a:solidFill>
                  <a:srgbClr val="006600"/>
                </a:solidFill>
              </a:rPr>
              <a:t>ers</a:t>
            </a:r>
            <a:r>
              <a:rPr lang="en-US" altLang="zh-CN" sz="1600" dirty="0">
                <a:solidFill>
                  <a:srgbClr val="006600"/>
                </a:solidFill>
              </a:rPr>
              <a:t>;  }</a:t>
            </a:r>
          </a:p>
        </p:txBody>
      </p:sp>
    </p:spTree>
    <p:extLst>
      <p:ext uri="{BB962C8B-B14F-4D97-AF65-F5344CB8AC3E}">
        <p14:creationId xmlns:p14="http://schemas.microsoft.com/office/powerpoint/2010/main" val="22387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事件机制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316182" y="1383103"/>
            <a:ext cx="8257309" cy="4718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>
                <a:solidFill>
                  <a:srgbClr val="C00000"/>
                </a:solidFill>
              </a:rPr>
              <a:t>//  </a:t>
            </a:r>
            <a:r>
              <a:rPr lang="zh-CN" altLang="en-US" sz="1600" dirty="0">
                <a:solidFill>
                  <a:srgbClr val="C00000"/>
                </a:solidFill>
              </a:rPr>
              <a:t>事件绑定，将实际响应者和响应行为挂接到事件响应者对象上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zh-CN" altLang="en-US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>
                <a:solidFill>
                  <a:srgbClr val="006600"/>
                </a:solidFill>
              </a:rPr>
              <a:t>template&lt; </a:t>
            </a:r>
            <a:r>
              <a:rPr lang="en-US" altLang="zh-CN" sz="1600" dirty="0" err="1">
                <a:solidFill>
                  <a:srgbClr val="006600"/>
                </a:solidFill>
              </a:rPr>
              <a:t>typename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Responsor</a:t>
            </a:r>
            <a:r>
              <a:rPr lang="en-US" altLang="zh-CN" sz="1600" dirty="0">
                <a:solidFill>
                  <a:srgbClr val="006600"/>
                </a:solidFill>
              </a:rPr>
              <a:t>, </a:t>
            </a:r>
            <a:r>
              <a:rPr lang="en-US" altLang="zh-CN" sz="1600" dirty="0" err="1">
                <a:solidFill>
                  <a:srgbClr val="006600"/>
                </a:solidFill>
              </a:rPr>
              <a:t>typename</a:t>
            </a:r>
            <a:r>
              <a:rPr lang="en-US" altLang="zh-CN" sz="1600" dirty="0">
                <a:solidFill>
                  <a:srgbClr val="006600"/>
                </a:solidFill>
              </a:rPr>
              <a:t> Action 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void Bind( </a:t>
            </a:r>
            <a:r>
              <a:rPr lang="en-US" altLang="zh-CN" sz="1600" dirty="0" err="1">
                <a:solidFill>
                  <a:srgbClr val="006600"/>
                </a:solidFill>
              </a:rPr>
              <a:t>Responsor</a:t>
            </a:r>
            <a:r>
              <a:rPr lang="en-US" altLang="zh-CN" sz="1600" dirty="0">
                <a:solidFill>
                  <a:srgbClr val="006600"/>
                </a:solidFill>
              </a:rPr>
              <a:t> * actor, Action </a:t>
            </a:r>
            <a:r>
              <a:rPr lang="en-US" altLang="zh-CN" sz="1600" dirty="0" err="1">
                <a:solidFill>
                  <a:srgbClr val="006600"/>
                </a:solidFill>
              </a:rPr>
              <a:t>action</a:t>
            </a:r>
            <a:r>
              <a:rPr lang="en-US" altLang="zh-CN" sz="1600" dirty="0">
                <a:solidFill>
                  <a:srgbClr val="006600"/>
                </a:solidFill>
              </a:rPr>
              <a:t> 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Action * act = new </a:t>
            </a:r>
            <a:r>
              <a:rPr lang="en-US" altLang="zh-CN" sz="1600" dirty="0" smtClean="0">
                <a:solidFill>
                  <a:srgbClr val="006600"/>
                </a:solidFill>
              </a:rPr>
              <a:t>Action( action );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    </a:t>
            </a:r>
            <a:r>
              <a:rPr lang="en-US" altLang="zh-CN" sz="1600" dirty="0" err="1">
                <a:solidFill>
                  <a:srgbClr val="C00000"/>
                </a:solidFill>
              </a:rPr>
              <a:t>EventResponsor</a:t>
            </a:r>
            <a:r>
              <a:rPr lang="en-US" altLang="zh-CN" sz="1600" dirty="0">
                <a:solidFill>
                  <a:srgbClr val="C00000"/>
                </a:solidFill>
              </a:rPr>
              <a:t>&lt;</a:t>
            </a:r>
            <a:r>
              <a:rPr lang="en-US" altLang="zh-CN" sz="1600" dirty="0" err="1">
                <a:solidFill>
                  <a:srgbClr val="C00000"/>
                </a:solidFill>
              </a:rPr>
              <a:t>EventAction</a:t>
            </a:r>
            <a:r>
              <a:rPr lang="en-US" altLang="zh-CN" sz="1600" dirty="0">
                <a:solidFill>
                  <a:srgbClr val="C00000"/>
                </a:solidFill>
              </a:rPr>
              <a:t>&gt; </a:t>
            </a:r>
            <a:r>
              <a:rPr lang="en-US" altLang="zh-CN" sz="1600" dirty="0" err="1">
                <a:solidFill>
                  <a:srgbClr val="C00000"/>
                </a:solidFill>
              </a:rPr>
              <a:t>er</a:t>
            </a:r>
            <a:r>
              <a:rPr lang="en-US" altLang="zh-CN" sz="1600" dirty="0">
                <a:solidFill>
                  <a:srgbClr val="C00000"/>
                </a:solidFill>
              </a:rPr>
              <a:t>( (Empty*)actor</a:t>
            </a:r>
            <a:r>
              <a:rPr lang="en-US" altLang="zh-CN" sz="1600" dirty="0" smtClean="0">
                <a:solidFill>
                  <a:srgbClr val="C00000"/>
                </a:solidFill>
              </a:rPr>
              <a:t>, </a:t>
            </a:r>
            <a:r>
              <a:rPr lang="en-US" altLang="zh-CN" sz="1600" dirty="0">
                <a:solidFill>
                  <a:srgbClr val="C00000"/>
                </a:solidFill>
              </a:rPr>
              <a:t>(</a:t>
            </a:r>
            <a:r>
              <a:rPr lang="en-US" altLang="zh-CN" sz="1600" dirty="0" err="1">
                <a:solidFill>
                  <a:srgbClr val="C00000"/>
                </a:solidFill>
              </a:rPr>
              <a:t>EventAction</a:t>
            </a:r>
            <a:r>
              <a:rPr lang="en-US" altLang="zh-CN" sz="1600" dirty="0">
                <a:solidFill>
                  <a:srgbClr val="C00000"/>
                </a:solidFill>
              </a:rPr>
              <a:t>*)act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</a:rPr>
              <a:t>bool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smtClean="0">
                <a:solidFill>
                  <a:srgbClr val="006600"/>
                </a:solidFill>
              </a:rPr>
              <a:t>unbound </a:t>
            </a:r>
            <a:r>
              <a:rPr lang="en-US" altLang="zh-CN" sz="1600" dirty="0">
                <a:solidFill>
                  <a:srgbClr val="006600"/>
                </a:solidFill>
              </a:rPr>
              <a:t>= </a:t>
            </a:r>
            <a:r>
              <a:rPr lang="en-US" altLang="zh-CN" sz="1600" dirty="0" smtClean="0">
                <a:solidFill>
                  <a:srgbClr val="006600"/>
                </a:solidFill>
              </a:rPr>
              <a:t>true;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for( </a:t>
            </a:r>
            <a:r>
              <a:rPr lang="en-US" altLang="zh-CN" sz="1600" dirty="0" err="1">
                <a:solidFill>
                  <a:srgbClr val="006600"/>
                </a:solidFill>
              </a:rPr>
              <a:t>EventIterator</a:t>
            </a:r>
            <a:r>
              <a:rPr lang="en-US" altLang="zh-CN" sz="1600" dirty="0">
                <a:solidFill>
                  <a:srgbClr val="006600"/>
                </a:solidFill>
              </a:rPr>
              <a:t> it = this-&gt;_</a:t>
            </a:r>
            <a:r>
              <a:rPr lang="en-US" altLang="zh-CN" sz="1600" dirty="0" err="1">
                <a:solidFill>
                  <a:srgbClr val="006600"/>
                </a:solidFill>
              </a:rPr>
              <a:t>ers.begin</a:t>
            </a:r>
            <a:r>
              <a:rPr lang="en-US" altLang="zh-CN" sz="1600" dirty="0">
                <a:solidFill>
                  <a:srgbClr val="006600"/>
                </a:solidFill>
              </a:rPr>
              <a:t>(); it != this-&gt;_</a:t>
            </a:r>
            <a:r>
              <a:rPr lang="en-US" altLang="zh-CN" sz="1600" dirty="0" err="1">
                <a:solidFill>
                  <a:srgbClr val="006600"/>
                </a:solidFill>
              </a:rPr>
              <a:t>ers.end</a:t>
            </a:r>
            <a:r>
              <a:rPr lang="en-US" altLang="zh-CN" sz="1600" dirty="0">
                <a:solidFill>
                  <a:srgbClr val="006600"/>
                </a:solidFill>
              </a:rPr>
              <a:t>(); ++it 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smtClean="0">
                <a:solidFill>
                  <a:srgbClr val="006600"/>
                </a:solidFill>
              </a:rPr>
              <a:t>   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smtClean="0">
                <a:solidFill>
                  <a:srgbClr val="006600"/>
                </a:solidFill>
              </a:rPr>
              <a:t>      </a:t>
            </a:r>
            <a:r>
              <a:rPr lang="en-US" altLang="zh-CN" sz="1600" dirty="0">
                <a:solidFill>
                  <a:srgbClr val="006600"/>
                </a:solidFill>
              </a:rPr>
              <a:t>if( *it == </a:t>
            </a:r>
            <a:r>
              <a:rPr lang="en-US" altLang="zh-CN" sz="1600" dirty="0" err="1">
                <a:solidFill>
                  <a:srgbClr val="006600"/>
                </a:solidFill>
              </a:rPr>
              <a:t>er</a:t>
            </a:r>
            <a:r>
              <a:rPr lang="en-US" altLang="zh-CN" sz="1600" dirty="0">
                <a:solidFill>
                  <a:srgbClr val="006600"/>
                </a:solidFill>
              </a:rPr>
              <a:t> )</a:t>
            </a:r>
            <a:r>
              <a:rPr lang="zh-CN" altLang="en-US" sz="1600" dirty="0">
                <a:solidFill>
                  <a:srgbClr val="006600"/>
                </a:solidFill>
              </a:rPr>
              <a:t>    </a:t>
            </a:r>
            <a:r>
              <a:rPr lang="en-US" altLang="zh-CN" sz="1600" dirty="0">
                <a:solidFill>
                  <a:srgbClr val="006600"/>
                </a:solidFill>
              </a:rPr>
              <a:t>//  </a:t>
            </a:r>
            <a:r>
              <a:rPr lang="zh-CN" altLang="en-US" sz="1600" dirty="0">
                <a:solidFill>
                  <a:srgbClr val="006600"/>
                </a:solidFill>
              </a:rPr>
              <a:t>发现重复的事件响应者，说明</a:t>
            </a:r>
            <a:r>
              <a:rPr lang="zh-CN" altLang="en-US" sz="1600" dirty="0" smtClean="0">
                <a:solidFill>
                  <a:srgbClr val="006600"/>
                </a:solidFill>
              </a:rPr>
              <a:t>已绑定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 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    </a:t>
            </a:r>
            <a:r>
              <a:rPr lang="en-US" altLang="zh-CN" sz="1600" dirty="0" smtClean="0">
                <a:solidFill>
                  <a:srgbClr val="006600"/>
                </a:solidFill>
              </a:rPr>
              <a:t>unbound </a:t>
            </a:r>
            <a:r>
              <a:rPr lang="en-US" altLang="zh-CN" sz="1600" dirty="0">
                <a:solidFill>
                  <a:srgbClr val="006600"/>
                </a:solidFill>
              </a:rPr>
              <a:t>= </a:t>
            </a:r>
            <a:r>
              <a:rPr lang="en-US" altLang="zh-CN" sz="1600" dirty="0" smtClean="0">
                <a:solidFill>
                  <a:srgbClr val="006600"/>
                </a:solidFill>
              </a:rPr>
              <a:t>false;  </a:t>
            </a:r>
            <a:r>
              <a:rPr lang="en-US" altLang="zh-CN" sz="1600" dirty="0">
                <a:solidFill>
                  <a:srgbClr val="006600"/>
                </a:solidFill>
              </a:rPr>
              <a:t>break;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  </a:t>
            </a:r>
            <a:r>
              <a:rPr lang="en-US" altLang="zh-CN" sz="1600" dirty="0" smtClean="0">
                <a:solidFill>
                  <a:srgbClr val="006600"/>
                </a:solidFill>
              </a:rPr>
              <a:t>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smtClean="0">
                <a:solidFill>
                  <a:srgbClr val="006600"/>
                </a:solidFill>
              </a:rPr>
              <a:t>   }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if( </a:t>
            </a:r>
            <a:r>
              <a:rPr lang="en-US" altLang="zh-CN" sz="1600" dirty="0" smtClean="0">
                <a:solidFill>
                  <a:srgbClr val="006600"/>
                </a:solidFill>
              </a:rPr>
              <a:t>unbound 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smtClean="0">
                <a:solidFill>
                  <a:srgbClr val="006600"/>
                </a:solidFill>
              </a:rPr>
              <a:t> </a:t>
            </a:r>
            <a:r>
              <a:rPr lang="en-US" altLang="zh-CN" sz="1600" dirty="0">
                <a:solidFill>
                  <a:srgbClr val="006600"/>
                </a:solidFill>
              </a:rPr>
              <a:t>    this-&gt;_</a:t>
            </a:r>
            <a:r>
              <a:rPr lang="en-US" altLang="zh-CN" sz="1600" dirty="0" err="1">
                <a:solidFill>
                  <a:srgbClr val="006600"/>
                </a:solidFill>
              </a:rPr>
              <a:t>ers.push_back</a:t>
            </a:r>
            <a:r>
              <a:rPr lang="en-US" altLang="zh-CN" sz="1600" dirty="0">
                <a:solidFill>
                  <a:srgbClr val="006600"/>
                </a:solidFill>
              </a:rPr>
              <a:t>( </a:t>
            </a:r>
            <a:r>
              <a:rPr lang="en-US" altLang="zh-CN" sz="1600" dirty="0" err="1">
                <a:solidFill>
                  <a:srgbClr val="006600"/>
                </a:solidFill>
              </a:rPr>
              <a:t>er</a:t>
            </a:r>
            <a:r>
              <a:rPr lang="en-US" altLang="zh-CN" sz="1600" dirty="0">
                <a:solidFill>
                  <a:srgbClr val="006600"/>
                </a:solidFill>
              </a:rPr>
              <a:t>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</a:t>
            </a:r>
            <a:r>
              <a:rPr lang="en-US" altLang="zh-CN" sz="1600" dirty="0" smtClean="0">
                <a:solidFill>
                  <a:srgbClr val="006600"/>
                </a:solidFill>
              </a:rPr>
              <a:t>else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smtClean="0">
                <a:solidFill>
                  <a:srgbClr val="006600"/>
                </a:solidFill>
              </a:rPr>
              <a:t>     </a:t>
            </a:r>
            <a:r>
              <a:rPr lang="en-US" altLang="zh-CN" sz="1600" dirty="0">
                <a:solidFill>
                  <a:srgbClr val="006600"/>
                </a:solidFill>
              </a:rPr>
              <a:t>delete </a:t>
            </a:r>
            <a:r>
              <a:rPr lang="en-US" altLang="zh-CN" sz="1600" dirty="0" err="1">
                <a:solidFill>
                  <a:srgbClr val="006600"/>
                </a:solidFill>
              </a:rPr>
              <a:t>er.action</a:t>
            </a:r>
            <a:r>
              <a:rPr lang="en-US" altLang="zh-CN" sz="1600" dirty="0">
                <a:solidFill>
                  <a:srgbClr val="006600"/>
                </a:solidFill>
              </a:rPr>
              <a:t>,  </a:t>
            </a:r>
            <a:r>
              <a:rPr lang="en-US" altLang="zh-CN" sz="1600" dirty="0" err="1">
                <a:solidFill>
                  <a:srgbClr val="006600"/>
                </a:solidFill>
              </a:rPr>
              <a:t>er.action</a:t>
            </a:r>
            <a:r>
              <a:rPr lang="en-US" altLang="zh-CN" sz="1600" dirty="0">
                <a:solidFill>
                  <a:srgbClr val="006600"/>
                </a:solidFill>
              </a:rPr>
              <a:t> = NULL;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852384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事件机制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477266" y="1371933"/>
            <a:ext cx="8382000" cy="4729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  //  </a:t>
            </a:r>
            <a:r>
              <a:rPr lang="zh-CN" altLang="en-US" sz="1600" dirty="0">
                <a:solidFill>
                  <a:srgbClr val="C00000"/>
                </a:solidFill>
              </a:rPr>
              <a:t>解除事件绑定，删除事件响应者对象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template&lt; </a:t>
            </a:r>
            <a:r>
              <a:rPr lang="en-US" altLang="zh-CN" sz="1600" dirty="0" err="1">
                <a:solidFill>
                  <a:srgbClr val="006600"/>
                </a:solidFill>
              </a:rPr>
              <a:t>typename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Responsor</a:t>
            </a:r>
            <a:r>
              <a:rPr lang="en-US" altLang="zh-CN" sz="1600" dirty="0">
                <a:solidFill>
                  <a:srgbClr val="006600"/>
                </a:solidFill>
              </a:rPr>
              <a:t>, </a:t>
            </a:r>
            <a:r>
              <a:rPr lang="en-US" altLang="zh-CN" sz="1600" dirty="0" err="1">
                <a:solidFill>
                  <a:srgbClr val="006600"/>
                </a:solidFill>
              </a:rPr>
              <a:t>typename</a:t>
            </a:r>
            <a:r>
              <a:rPr lang="en-US" altLang="zh-CN" sz="1600" dirty="0">
                <a:solidFill>
                  <a:srgbClr val="006600"/>
                </a:solidFill>
              </a:rPr>
              <a:t> Action 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void Unbind( </a:t>
            </a:r>
            <a:r>
              <a:rPr lang="en-US" altLang="zh-CN" sz="1600" dirty="0" err="1">
                <a:solidFill>
                  <a:srgbClr val="006600"/>
                </a:solidFill>
              </a:rPr>
              <a:t>Responsor</a:t>
            </a:r>
            <a:r>
              <a:rPr lang="en-US" altLang="zh-CN" sz="1600" dirty="0">
                <a:solidFill>
                  <a:srgbClr val="006600"/>
                </a:solidFill>
              </a:rPr>
              <a:t> * actor, Action </a:t>
            </a:r>
            <a:r>
              <a:rPr lang="en-US" altLang="zh-CN" sz="1600" dirty="0" err="1">
                <a:solidFill>
                  <a:srgbClr val="006600"/>
                </a:solidFill>
              </a:rPr>
              <a:t>action</a:t>
            </a:r>
            <a:r>
              <a:rPr lang="en-US" altLang="zh-CN" sz="1600" dirty="0">
                <a:solidFill>
                  <a:srgbClr val="006600"/>
                </a:solidFill>
              </a:rPr>
              <a:t> 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Action * act = new </a:t>
            </a:r>
            <a:r>
              <a:rPr lang="en-US" altLang="zh-CN" sz="1600" dirty="0" smtClean="0">
                <a:solidFill>
                  <a:srgbClr val="006600"/>
                </a:solidFill>
              </a:rPr>
              <a:t>Action( action );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</a:t>
            </a:r>
            <a:r>
              <a:rPr lang="en-US" altLang="zh-CN" sz="1600" dirty="0" err="1">
                <a:solidFill>
                  <a:srgbClr val="C00000"/>
                </a:solidFill>
              </a:rPr>
              <a:t>EventResponsor</a:t>
            </a:r>
            <a:r>
              <a:rPr lang="en-US" altLang="zh-CN" sz="1600" dirty="0">
                <a:solidFill>
                  <a:srgbClr val="C00000"/>
                </a:solidFill>
              </a:rPr>
              <a:t>&lt;</a:t>
            </a:r>
            <a:r>
              <a:rPr lang="en-US" altLang="zh-CN" sz="1600" dirty="0" err="1">
                <a:solidFill>
                  <a:srgbClr val="C00000"/>
                </a:solidFill>
              </a:rPr>
              <a:t>EventAction</a:t>
            </a:r>
            <a:r>
              <a:rPr lang="en-US" altLang="zh-CN" sz="1600" dirty="0">
                <a:solidFill>
                  <a:srgbClr val="C00000"/>
                </a:solidFill>
              </a:rPr>
              <a:t>&gt; </a:t>
            </a:r>
            <a:r>
              <a:rPr lang="en-US" altLang="zh-CN" sz="1600" dirty="0" err="1">
                <a:solidFill>
                  <a:srgbClr val="C00000"/>
                </a:solidFill>
              </a:rPr>
              <a:t>er</a:t>
            </a:r>
            <a:r>
              <a:rPr lang="en-US" altLang="zh-CN" sz="1600" dirty="0">
                <a:solidFill>
                  <a:srgbClr val="C00000"/>
                </a:solidFill>
              </a:rPr>
              <a:t>( (Empty*)actor</a:t>
            </a:r>
            <a:r>
              <a:rPr lang="en-US" altLang="zh-CN" sz="1600" dirty="0" smtClean="0">
                <a:solidFill>
                  <a:srgbClr val="C00000"/>
                </a:solidFill>
              </a:rPr>
              <a:t>, </a:t>
            </a:r>
            <a:r>
              <a:rPr lang="en-US" altLang="zh-CN" sz="1600" dirty="0">
                <a:solidFill>
                  <a:srgbClr val="C00000"/>
                </a:solidFill>
              </a:rPr>
              <a:t>(</a:t>
            </a:r>
            <a:r>
              <a:rPr lang="en-US" altLang="zh-CN" sz="1600" dirty="0" err="1">
                <a:solidFill>
                  <a:srgbClr val="C00000"/>
                </a:solidFill>
              </a:rPr>
              <a:t>EventAction</a:t>
            </a:r>
            <a:r>
              <a:rPr lang="en-US" altLang="zh-CN" sz="1600" dirty="0">
                <a:solidFill>
                  <a:srgbClr val="C00000"/>
                </a:solidFill>
              </a:rPr>
              <a:t>*)act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for( </a:t>
            </a:r>
            <a:r>
              <a:rPr lang="en-US" altLang="zh-CN" sz="1600" dirty="0" err="1">
                <a:solidFill>
                  <a:srgbClr val="006600"/>
                </a:solidFill>
              </a:rPr>
              <a:t>EventIterator</a:t>
            </a:r>
            <a:r>
              <a:rPr lang="en-US" altLang="zh-CN" sz="1600" dirty="0">
                <a:solidFill>
                  <a:srgbClr val="006600"/>
                </a:solidFill>
              </a:rPr>
              <a:t> it = this-&gt;_</a:t>
            </a:r>
            <a:r>
              <a:rPr lang="en-US" altLang="zh-CN" sz="1600" dirty="0" err="1">
                <a:solidFill>
                  <a:srgbClr val="006600"/>
                </a:solidFill>
              </a:rPr>
              <a:t>ers.begin</a:t>
            </a:r>
            <a:r>
              <a:rPr lang="en-US" altLang="zh-CN" sz="1600" dirty="0">
                <a:solidFill>
                  <a:srgbClr val="006600"/>
                </a:solidFill>
              </a:rPr>
              <a:t>(); it != this-&gt;_</a:t>
            </a:r>
            <a:r>
              <a:rPr lang="en-US" altLang="zh-CN" sz="1600" dirty="0" err="1">
                <a:solidFill>
                  <a:srgbClr val="006600"/>
                </a:solidFill>
              </a:rPr>
              <a:t>ers.end</a:t>
            </a:r>
            <a:r>
              <a:rPr lang="en-US" altLang="zh-CN" sz="1600" dirty="0">
                <a:solidFill>
                  <a:srgbClr val="006600"/>
                </a:solidFill>
              </a:rPr>
              <a:t>(); ++it 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smtClean="0">
                <a:solidFill>
                  <a:srgbClr val="006600"/>
                </a:solidFill>
              </a:rPr>
              <a:t>    </a:t>
            </a:r>
            <a:r>
              <a:rPr lang="en-US" altLang="zh-CN" sz="1600" dirty="0">
                <a:solidFill>
                  <a:srgbClr val="006600"/>
                </a:solidFill>
              </a:rPr>
              <a:t>{</a:t>
            </a:r>
            <a:endParaRPr lang="en-US" altLang="zh-CN" sz="1600" dirty="0" smtClean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smtClean="0">
                <a:solidFill>
                  <a:srgbClr val="006600"/>
                </a:solidFill>
              </a:rPr>
              <a:t>      </a:t>
            </a:r>
            <a:r>
              <a:rPr lang="en-US" altLang="zh-CN" sz="1600" dirty="0">
                <a:solidFill>
                  <a:srgbClr val="006600"/>
                </a:solidFill>
              </a:rPr>
              <a:t>if( *it == </a:t>
            </a:r>
            <a:r>
              <a:rPr lang="en-US" altLang="zh-CN" sz="1600" dirty="0" err="1">
                <a:solidFill>
                  <a:srgbClr val="006600"/>
                </a:solidFill>
              </a:rPr>
              <a:t>er</a:t>
            </a:r>
            <a:r>
              <a:rPr lang="en-US" altLang="zh-CN" sz="1600" dirty="0">
                <a:solidFill>
                  <a:srgbClr val="006600"/>
                </a:solidFill>
              </a:rPr>
              <a:t> )    //  </a:t>
            </a:r>
            <a:r>
              <a:rPr lang="zh-CN" altLang="en-US" sz="1600" dirty="0">
                <a:solidFill>
                  <a:srgbClr val="006600"/>
                </a:solidFill>
              </a:rPr>
              <a:t>找到待删除的事件响应者对象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 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    delete it-&gt;action, this-&gt;_</a:t>
            </a:r>
            <a:r>
              <a:rPr lang="en-US" altLang="zh-CN" sz="1600" dirty="0" err="1">
                <a:solidFill>
                  <a:srgbClr val="006600"/>
                </a:solidFill>
              </a:rPr>
              <a:t>ers.erase</a:t>
            </a:r>
            <a:r>
              <a:rPr lang="en-US" altLang="zh-CN" sz="1600" dirty="0">
                <a:solidFill>
                  <a:srgbClr val="006600"/>
                </a:solidFill>
              </a:rPr>
              <a:t>( it );  break;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  </a:t>
            </a:r>
            <a:r>
              <a:rPr lang="en-US" altLang="zh-CN" sz="1600" dirty="0" smtClean="0">
                <a:solidFill>
                  <a:srgbClr val="006600"/>
                </a:solidFill>
              </a:rPr>
              <a:t>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smtClean="0">
                <a:solidFill>
                  <a:srgbClr val="006600"/>
                </a:solidFill>
              </a:rPr>
              <a:t>   }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delete </a:t>
            </a:r>
            <a:r>
              <a:rPr lang="en-US" altLang="zh-CN" sz="1600" dirty="0" err="1">
                <a:solidFill>
                  <a:srgbClr val="006600"/>
                </a:solidFill>
              </a:rPr>
              <a:t>er.action</a:t>
            </a:r>
            <a:r>
              <a:rPr lang="en-US" altLang="zh-CN" sz="1600" dirty="0">
                <a:solidFill>
                  <a:srgbClr val="006600"/>
                </a:solidFill>
              </a:rPr>
              <a:t>,  </a:t>
            </a:r>
            <a:r>
              <a:rPr lang="en-US" altLang="zh-CN" sz="1600" dirty="0" err="1">
                <a:solidFill>
                  <a:srgbClr val="006600"/>
                </a:solidFill>
              </a:rPr>
              <a:t>er.action</a:t>
            </a:r>
            <a:r>
              <a:rPr lang="en-US" altLang="zh-CN" sz="1600" dirty="0">
                <a:solidFill>
                  <a:srgbClr val="006600"/>
                </a:solidFill>
              </a:rPr>
              <a:t> = NULL;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smtClean="0">
                <a:solidFill>
                  <a:srgbClr val="006600"/>
                </a:solidFill>
              </a:rPr>
              <a:t>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endParaRPr lang="en-US" altLang="zh-CN" sz="1600" dirty="0" smtClean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smtClean="0">
                <a:solidFill>
                  <a:srgbClr val="006600"/>
                </a:solidFill>
              </a:rPr>
              <a:t>private</a:t>
            </a:r>
            <a:r>
              <a:rPr lang="en-US" altLang="zh-CN" sz="1600" dirty="0">
                <a:solidFill>
                  <a:srgbClr val="006600"/>
                </a:solidFill>
              </a:rPr>
              <a:t>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EventResponsors</a:t>
            </a:r>
            <a:r>
              <a:rPr lang="en-US" altLang="zh-CN" sz="1600" dirty="0">
                <a:solidFill>
                  <a:srgbClr val="006600"/>
                </a:solidFill>
              </a:rPr>
              <a:t> _</a:t>
            </a:r>
            <a:r>
              <a:rPr lang="en-US" altLang="zh-CN" sz="1600" dirty="0" err="1">
                <a:solidFill>
                  <a:srgbClr val="006600"/>
                </a:solidFill>
              </a:rPr>
              <a:t>ers</a:t>
            </a:r>
            <a:r>
              <a:rPr lang="en-US" altLang="zh-CN" sz="16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};    //  template&lt;</a:t>
            </a:r>
            <a:r>
              <a:rPr lang="en-US" altLang="zh-CN" sz="1600" dirty="0" err="1">
                <a:solidFill>
                  <a:srgbClr val="006600"/>
                </a:solidFill>
              </a:rPr>
              <a:t>typename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EventAction</a:t>
            </a:r>
            <a:r>
              <a:rPr lang="en-US" altLang="zh-CN" sz="1600" dirty="0">
                <a:solidFill>
                  <a:srgbClr val="006600"/>
                </a:solidFill>
              </a:rPr>
              <a:t>&gt; class Event</a:t>
            </a:r>
          </a:p>
        </p:txBody>
      </p:sp>
    </p:spTree>
    <p:extLst>
      <p:ext uri="{BB962C8B-B14F-4D97-AF65-F5344CB8AC3E}">
        <p14:creationId xmlns:p14="http://schemas.microsoft.com/office/powerpoint/2010/main" val="213271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2852</TotalTime>
  <Words>663</Words>
  <Application>Microsoft Office PowerPoint</Application>
  <PresentationFormat>自定义</PresentationFormat>
  <Paragraphs>94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SSL</dc:creator>
  <cp:lastModifiedBy>qiaolin</cp:lastModifiedBy>
  <cp:revision>174</cp:revision>
  <dcterms:created xsi:type="dcterms:W3CDTF">2015-06-24T00:43:17Z</dcterms:created>
  <dcterms:modified xsi:type="dcterms:W3CDTF">2015-11-29T14:59:33Z</dcterms:modified>
</cp:coreProperties>
</file>