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3" r:id="rId2"/>
    <p:sldId id="384" r:id="rId3"/>
    <p:sldId id="385" r:id="rId4"/>
    <p:sldId id="386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8A2F8C"/>
    <a:srgbClr val="CC99FF"/>
    <a:srgbClr val="FFF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17" d="100"/>
          <a:sy n="217" d="100"/>
        </p:scale>
        <p:origin x="-800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51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64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96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75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68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89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2015-12-08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9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2015-12-08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6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2015-12-08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07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1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47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8281371" y="6225702"/>
            <a:ext cx="299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TSINGHUA  UNIVERSITY</a:t>
            </a:r>
            <a:endParaRPr lang="zh-CN" altLang="en-US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" y="476"/>
            <a:ext cx="12190831" cy="685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7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事件机制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477266" y="1549112"/>
            <a:ext cx="8359461" cy="4325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//  </a:t>
            </a:r>
            <a:r>
              <a:rPr lang="zh-CN" altLang="en-US" sz="1600" dirty="0" smtClean="0">
                <a:solidFill>
                  <a:srgbClr val="006600"/>
                </a:solidFill>
              </a:rPr>
              <a:t>定义事件</a:t>
            </a:r>
            <a:r>
              <a:rPr lang="zh-CN" altLang="en-US" sz="1600" dirty="0">
                <a:solidFill>
                  <a:srgbClr val="006600"/>
                </a:solidFill>
              </a:rPr>
              <a:t>委托</a:t>
            </a:r>
            <a:r>
              <a:rPr lang="zh-CN" altLang="en-US" sz="1600" dirty="0" smtClean="0">
                <a:solidFill>
                  <a:srgbClr val="006600"/>
                </a:solidFill>
              </a:rPr>
              <a:t>模型</a:t>
            </a:r>
            <a:r>
              <a:rPr lang="zh-CN" altLang="en-US" sz="1600" dirty="0">
                <a:solidFill>
                  <a:srgbClr val="006600"/>
                </a:solidFill>
              </a:rPr>
              <a:t>、</a:t>
            </a:r>
            <a:r>
              <a:rPr lang="zh-CN" altLang="en-US" sz="1600" dirty="0" smtClean="0">
                <a:solidFill>
                  <a:srgbClr val="006600"/>
                </a:solidFill>
              </a:rPr>
              <a:t>指向</a:t>
            </a:r>
            <a:r>
              <a:rPr lang="zh-CN" altLang="en-US" sz="1600" dirty="0">
                <a:solidFill>
                  <a:srgbClr val="006600"/>
                </a:solidFill>
              </a:rPr>
              <a:t>类成员函数的指针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err="1" smtClean="0">
                <a:solidFill>
                  <a:srgbClr val="006600"/>
                </a:solidFill>
              </a:rPr>
              <a:t>typedef</a:t>
            </a:r>
            <a:r>
              <a:rPr lang="en-US" altLang="zh-CN" sz="1600" dirty="0" smtClean="0">
                <a:solidFill>
                  <a:srgbClr val="006600"/>
                </a:solidFill>
              </a:rPr>
              <a:t>  Empty  </a:t>
            </a:r>
            <a:r>
              <a:rPr lang="en-US" altLang="zh-CN" sz="1600" dirty="0" err="1" smtClean="0">
                <a:solidFill>
                  <a:srgbClr val="006600"/>
                </a:solidFill>
              </a:rPr>
              <a:t>EventDelegator</a:t>
            </a:r>
            <a:r>
              <a:rPr lang="en-US" altLang="zh-CN" sz="16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err="1">
                <a:solidFill>
                  <a:srgbClr val="C00000"/>
                </a:solidFill>
              </a:rPr>
              <a:t>typedef</a:t>
            </a:r>
            <a:r>
              <a:rPr lang="en-US" altLang="zh-CN" sz="1600" dirty="0">
                <a:solidFill>
                  <a:srgbClr val="C00000"/>
                </a:solidFill>
              </a:rPr>
              <a:t> </a:t>
            </a:r>
            <a:r>
              <a:rPr lang="en-US" altLang="zh-CN" sz="1600" dirty="0" smtClean="0">
                <a:solidFill>
                  <a:srgbClr val="C00000"/>
                </a:solidFill>
              </a:rPr>
              <a:t> void </a:t>
            </a:r>
            <a:r>
              <a:rPr lang="en-US" altLang="zh-CN" sz="1600" dirty="0" smtClean="0">
                <a:solidFill>
                  <a:srgbClr val="C00000"/>
                </a:solidFill>
              </a:rPr>
              <a:t>( </a:t>
            </a:r>
            <a:r>
              <a:rPr lang="en-US" altLang="zh-CN" sz="1600" dirty="0" err="1" smtClean="0">
                <a:solidFill>
                  <a:srgbClr val="C00000"/>
                </a:solidFill>
              </a:rPr>
              <a:t>EventDelegator</a:t>
            </a:r>
            <a:r>
              <a:rPr lang="en-US" altLang="zh-CN" sz="1600" dirty="0">
                <a:solidFill>
                  <a:srgbClr val="C00000"/>
                </a:solidFill>
              </a:rPr>
              <a:t>::*</a:t>
            </a:r>
            <a:r>
              <a:rPr lang="en-US" altLang="zh-CN" sz="1600" dirty="0" err="1" smtClean="0">
                <a:solidFill>
                  <a:srgbClr val="C00000"/>
                </a:solidFill>
              </a:rPr>
              <a:t>ValueChanged</a:t>
            </a:r>
            <a:r>
              <a:rPr lang="en-US" altLang="zh-CN" sz="1600" dirty="0" smtClean="0">
                <a:solidFill>
                  <a:srgbClr val="C00000"/>
                </a:solidFill>
              </a:rPr>
              <a:t> )( </a:t>
            </a:r>
            <a:r>
              <a:rPr lang="en-US" altLang="zh-CN" sz="1600" dirty="0" err="1" smtClean="0">
                <a:solidFill>
                  <a:srgbClr val="C00000"/>
                </a:solidFill>
              </a:rPr>
              <a:t>int</a:t>
            </a:r>
            <a:r>
              <a:rPr lang="en-US" altLang="zh-CN" sz="1600" dirty="0" smtClean="0">
                <a:solidFill>
                  <a:srgbClr val="C00000"/>
                </a:solidFill>
              </a:rPr>
              <a:t> </a:t>
            </a:r>
            <a:r>
              <a:rPr lang="en-US" altLang="zh-CN" sz="1600" dirty="0">
                <a:solidFill>
                  <a:srgbClr val="C00000"/>
                </a:solidFill>
              </a:rPr>
              <a:t>value, void </a:t>
            </a:r>
            <a:r>
              <a:rPr lang="en-US" altLang="zh-CN" sz="1600" dirty="0" smtClean="0">
                <a:solidFill>
                  <a:srgbClr val="C00000"/>
                </a:solidFill>
              </a:rPr>
              <a:t>* tag );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endParaRPr lang="en-US" altLang="zh-CN" sz="1600" dirty="0" smtClean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smtClean="0">
                <a:solidFill>
                  <a:srgbClr val="006600"/>
                </a:solidFill>
              </a:rPr>
              <a:t>//  </a:t>
            </a:r>
            <a:r>
              <a:rPr lang="zh-CN" altLang="en-US" sz="1600" dirty="0">
                <a:solidFill>
                  <a:srgbClr val="006600"/>
                </a:solidFill>
              </a:rPr>
              <a:t>触发者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class Trigger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public: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smtClean="0">
                <a:solidFill>
                  <a:srgbClr val="006600"/>
                </a:solidFill>
              </a:rPr>
              <a:t>Trigger</a:t>
            </a:r>
            <a:r>
              <a:rPr lang="en-US" altLang="zh-CN" sz="1600" dirty="0">
                <a:solidFill>
                  <a:srgbClr val="006600"/>
                </a:solidFill>
              </a:rPr>
              <a:t>() : _value(0)  {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smtClean="0">
                <a:solidFill>
                  <a:srgbClr val="006600"/>
                </a:solidFill>
              </a:rPr>
              <a:t>void </a:t>
            </a:r>
            <a:r>
              <a:rPr lang="en-US" altLang="zh-CN" sz="1600" dirty="0" err="1">
                <a:solidFill>
                  <a:srgbClr val="006600"/>
                </a:solidFill>
              </a:rPr>
              <a:t>SetValue</a:t>
            </a:r>
            <a:r>
              <a:rPr lang="en-US" altLang="zh-CN" sz="1600" dirty="0">
                <a:solidFill>
                  <a:srgbClr val="006600"/>
                </a:solidFill>
              </a:rPr>
              <a:t>(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value, void * tag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 smtClean="0">
                <a:solidFill>
                  <a:srgbClr val="006600"/>
                </a:solidFill>
              </a:rPr>
              <a:t>int</a:t>
            </a:r>
            <a:r>
              <a:rPr lang="en-US" altLang="zh-CN" sz="1600" dirty="0" smtClean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GetValue</a:t>
            </a:r>
            <a:r>
              <a:rPr lang="en-US" altLang="zh-CN" sz="1600" dirty="0">
                <a:solidFill>
                  <a:srgbClr val="006600"/>
                </a:solidFill>
              </a:rPr>
              <a:t>()  {  return _value;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public</a:t>
            </a:r>
            <a:r>
              <a:rPr lang="en-US" altLang="zh-CN" sz="1600" dirty="0" smtClean="0">
                <a:solidFill>
                  <a:srgbClr val="006600"/>
                </a:solidFill>
              </a:rPr>
              <a:t>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smtClean="0">
                <a:solidFill>
                  <a:srgbClr val="006600"/>
                </a:solidFill>
              </a:rPr>
              <a:t>  //  </a:t>
            </a:r>
            <a:r>
              <a:rPr lang="zh-CN" altLang="en-US" sz="1600" dirty="0">
                <a:solidFill>
                  <a:srgbClr val="006600"/>
                </a:solidFill>
              </a:rPr>
              <a:t>值变化事件，公开属性，方便在类外设定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zh-CN" altLang="en-US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smtClean="0">
                <a:solidFill>
                  <a:srgbClr val="C00000"/>
                </a:solidFill>
              </a:rPr>
              <a:t>Event&lt;</a:t>
            </a:r>
            <a:r>
              <a:rPr lang="en-US" altLang="zh-CN" sz="1600" dirty="0" err="1" smtClean="0">
                <a:solidFill>
                  <a:srgbClr val="C00000"/>
                </a:solidFill>
              </a:rPr>
              <a:t>ValueChanged</a:t>
            </a:r>
            <a:r>
              <a:rPr lang="en-US" altLang="zh-CN" sz="1600" dirty="0">
                <a:solidFill>
                  <a:srgbClr val="C00000"/>
                </a:solidFill>
              </a:rPr>
              <a:t>&gt; </a:t>
            </a:r>
            <a:r>
              <a:rPr lang="en-US" altLang="zh-CN" sz="1600" dirty="0" smtClean="0">
                <a:solidFill>
                  <a:srgbClr val="C00000"/>
                </a:solidFill>
              </a:rPr>
              <a:t> </a:t>
            </a:r>
            <a:r>
              <a:rPr lang="en-US" altLang="zh-CN" sz="1600" dirty="0" err="1" smtClean="0">
                <a:solidFill>
                  <a:srgbClr val="C00000"/>
                </a:solidFill>
              </a:rPr>
              <a:t>value_changed</a:t>
            </a:r>
            <a:r>
              <a:rPr lang="en-US" altLang="zh-CN" sz="1600" dirty="0">
                <a:solidFill>
                  <a:srgbClr val="C000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private: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 smtClean="0">
                <a:solidFill>
                  <a:srgbClr val="006600"/>
                </a:solidFill>
              </a:rPr>
              <a:t>int</a:t>
            </a:r>
            <a:r>
              <a:rPr lang="en-US" altLang="zh-CN" sz="1600" dirty="0" smtClean="0">
                <a:solidFill>
                  <a:srgbClr val="006600"/>
                </a:solidFill>
              </a:rPr>
              <a:t>  </a:t>
            </a:r>
            <a:r>
              <a:rPr lang="en-US" altLang="zh-CN" sz="1600" dirty="0">
                <a:solidFill>
                  <a:srgbClr val="006600"/>
                </a:solidFill>
              </a:rPr>
              <a:t>_value;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61592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事件机制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477266" y="1576821"/>
            <a:ext cx="83820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//  </a:t>
            </a:r>
            <a:r>
              <a:rPr lang="zh-CN" altLang="en-US" sz="1600" dirty="0">
                <a:solidFill>
                  <a:srgbClr val="006600"/>
                </a:solidFill>
              </a:rPr>
              <a:t>设定值，遍历特定事件的响应对象列表，逐一触发值变更事件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void </a:t>
            </a:r>
            <a:r>
              <a:rPr lang="en-US" altLang="zh-CN" sz="1600" dirty="0" smtClean="0">
                <a:solidFill>
                  <a:srgbClr val="006600"/>
                </a:solidFill>
              </a:rPr>
              <a:t> Trigger</a:t>
            </a:r>
            <a:r>
              <a:rPr lang="en-US" altLang="zh-CN" sz="1600" dirty="0">
                <a:solidFill>
                  <a:srgbClr val="006600"/>
                </a:solidFill>
              </a:rPr>
              <a:t>::</a:t>
            </a:r>
            <a:r>
              <a:rPr lang="en-US" altLang="zh-CN" sz="1600" dirty="0" err="1">
                <a:solidFill>
                  <a:srgbClr val="006600"/>
                </a:solidFill>
              </a:rPr>
              <a:t>SetValue</a:t>
            </a:r>
            <a:r>
              <a:rPr lang="en-US" altLang="zh-CN" sz="1600" dirty="0">
                <a:solidFill>
                  <a:srgbClr val="006600"/>
                </a:solidFill>
              </a:rPr>
              <a:t>(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value, void * tag 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smtClean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smtClean="0">
                <a:solidFill>
                  <a:srgbClr val="006600"/>
                </a:solidFill>
              </a:rPr>
              <a:t> if( _value == value 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smtClean="0">
                <a:solidFill>
                  <a:srgbClr val="006600"/>
                </a:solidFill>
              </a:rPr>
              <a:t>   return;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_value = value;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Event&lt;</a:t>
            </a:r>
            <a:r>
              <a:rPr lang="en-US" altLang="zh-CN" sz="1600" dirty="0" err="1">
                <a:solidFill>
                  <a:srgbClr val="006600"/>
                </a:solidFill>
              </a:rPr>
              <a:t>ValueChanged</a:t>
            </a:r>
            <a:r>
              <a:rPr lang="en-US" altLang="zh-CN" sz="1600" dirty="0">
                <a:solidFill>
                  <a:srgbClr val="006600"/>
                </a:solidFill>
              </a:rPr>
              <a:t>&gt;::</a:t>
            </a:r>
            <a:r>
              <a:rPr lang="en-US" altLang="zh-CN" sz="1600" dirty="0" err="1">
                <a:solidFill>
                  <a:srgbClr val="006600"/>
                </a:solidFill>
              </a:rPr>
              <a:t>EventResponsors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smtClean="0">
                <a:solidFill>
                  <a:srgbClr val="006600"/>
                </a:solidFill>
              </a:rPr>
              <a:t> </a:t>
            </a:r>
            <a:r>
              <a:rPr lang="en-US" altLang="zh-CN" sz="1600" dirty="0" err="1" smtClean="0">
                <a:solidFill>
                  <a:srgbClr val="006600"/>
                </a:solidFill>
              </a:rPr>
              <a:t>ers</a:t>
            </a:r>
            <a:r>
              <a:rPr lang="en-US" altLang="zh-CN" sz="1600" dirty="0" smtClean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smtClean="0">
                <a:solidFill>
                  <a:srgbClr val="006600"/>
                </a:solidFill>
              </a:rPr>
              <a:t>  </a:t>
            </a:r>
            <a:r>
              <a:rPr lang="en-US" altLang="zh-CN" sz="1600" dirty="0" err="1" smtClean="0">
                <a:solidFill>
                  <a:srgbClr val="006600"/>
                </a:solidFill>
              </a:rPr>
              <a:t>ers</a:t>
            </a:r>
            <a:r>
              <a:rPr lang="en-US" altLang="zh-CN" sz="1600" dirty="0" smtClean="0">
                <a:solidFill>
                  <a:srgbClr val="006600"/>
                </a:solidFill>
              </a:rPr>
              <a:t> = this-&gt;</a:t>
            </a:r>
            <a:r>
              <a:rPr lang="en-US" altLang="zh-CN" sz="1600" dirty="0" err="1" smtClean="0">
                <a:solidFill>
                  <a:srgbClr val="006600"/>
                </a:solidFill>
              </a:rPr>
              <a:t>value_changed.GetResponsors</a:t>
            </a:r>
            <a:r>
              <a:rPr lang="en-US" altLang="zh-CN" sz="1600" dirty="0" smtClean="0">
                <a:solidFill>
                  <a:srgbClr val="006600"/>
                </a:solidFill>
              </a:rPr>
              <a:t>();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smtClean="0">
                <a:solidFill>
                  <a:srgbClr val="006600"/>
                </a:solidFill>
              </a:rPr>
              <a:t>  </a:t>
            </a:r>
            <a:r>
              <a:rPr lang="en-US" altLang="zh-CN" sz="1600" dirty="0">
                <a:solidFill>
                  <a:srgbClr val="006600"/>
                </a:solidFill>
              </a:rPr>
              <a:t>if( !</a:t>
            </a:r>
            <a:r>
              <a:rPr lang="en-US" altLang="zh-CN" sz="1600" dirty="0" err="1">
                <a:solidFill>
                  <a:srgbClr val="006600"/>
                </a:solidFill>
              </a:rPr>
              <a:t>ers.empty</a:t>
            </a:r>
            <a:r>
              <a:rPr lang="en-US" altLang="zh-CN" sz="1600" dirty="0">
                <a:solidFill>
                  <a:srgbClr val="006600"/>
                </a:solidFill>
              </a:rPr>
              <a:t>() 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zh-CN" altLang="en-US" sz="1600" dirty="0" smtClean="0">
                <a:solidFill>
                  <a:srgbClr val="006600"/>
                </a:solidFill>
              </a:rPr>
              <a:t>    </a:t>
            </a:r>
            <a:r>
              <a:rPr lang="en-US" altLang="zh-CN" sz="1600" dirty="0" smtClean="0">
                <a:solidFill>
                  <a:srgbClr val="006600"/>
                </a:solidFill>
              </a:rPr>
              <a:t>Event&lt;</a:t>
            </a:r>
            <a:r>
              <a:rPr lang="en-US" altLang="zh-CN" sz="1600" dirty="0" err="1" smtClean="0">
                <a:solidFill>
                  <a:srgbClr val="006600"/>
                </a:solidFill>
              </a:rPr>
              <a:t>ValueChanged</a:t>
            </a:r>
            <a:r>
              <a:rPr lang="en-US" altLang="zh-CN" sz="1600" dirty="0" smtClean="0">
                <a:solidFill>
                  <a:srgbClr val="006600"/>
                </a:solidFill>
              </a:rPr>
              <a:t>&gt;::</a:t>
            </a:r>
            <a:r>
              <a:rPr lang="en-US" altLang="zh-CN" sz="1600" dirty="0" err="1" smtClean="0">
                <a:solidFill>
                  <a:srgbClr val="006600"/>
                </a:solidFill>
              </a:rPr>
              <a:t>EventIterator</a:t>
            </a:r>
            <a:r>
              <a:rPr lang="en-US" altLang="zh-CN" sz="1600" dirty="0" smtClean="0">
                <a:solidFill>
                  <a:srgbClr val="006600"/>
                </a:solidFill>
              </a:rPr>
              <a:t>  it;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smtClean="0">
                <a:solidFill>
                  <a:srgbClr val="006600"/>
                </a:solidFill>
              </a:rPr>
              <a:t>    for( it </a:t>
            </a:r>
            <a:r>
              <a:rPr lang="en-US" altLang="zh-CN" sz="1600" dirty="0">
                <a:solidFill>
                  <a:srgbClr val="006600"/>
                </a:solidFill>
              </a:rPr>
              <a:t>= </a:t>
            </a:r>
            <a:r>
              <a:rPr lang="en-US" altLang="zh-CN" sz="1600" dirty="0" err="1">
                <a:solidFill>
                  <a:srgbClr val="006600"/>
                </a:solidFill>
              </a:rPr>
              <a:t>ers.begin</a:t>
            </a:r>
            <a:r>
              <a:rPr lang="en-US" altLang="zh-CN" sz="1600" dirty="0">
                <a:solidFill>
                  <a:srgbClr val="006600"/>
                </a:solidFill>
              </a:rPr>
              <a:t>(); it != </a:t>
            </a:r>
            <a:r>
              <a:rPr lang="en-US" altLang="zh-CN" sz="1600" dirty="0" err="1">
                <a:solidFill>
                  <a:srgbClr val="006600"/>
                </a:solidFill>
              </a:rPr>
              <a:t>ers.end</a:t>
            </a:r>
            <a:r>
              <a:rPr lang="en-US" altLang="zh-CN" sz="1600" dirty="0">
                <a:solidFill>
                  <a:srgbClr val="006600"/>
                </a:solidFill>
              </a:rPr>
              <a:t>(); ++it 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zh-CN" altLang="en-US" sz="1600" dirty="0">
                <a:solidFill>
                  <a:srgbClr val="006600"/>
                </a:solidFill>
              </a:rPr>
              <a:t>      </a:t>
            </a:r>
            <a:r>
              <a:rPr lang="en-US" altLang="zh-CN" sz="1600" dirty="0">
                <a:solidFill>
                  <a:srgbClr val="C00000"/>
                </a:solidFill>
              </a:rPr>
              <a:t>( </a:t>
            </a:r>
            <a:r>
              <a:rPr lang="en-US" altLang="zh-CN" sz="1600" dirty="0" smtClean="0">
                <a:solidFill>
                  <a:srgbClr val="C00000"/>
                </a:solidFill>
              </a:rPr>
              <a:t>( it-</a:t>
            </a:r>
            <a:r>
              <a:rPr lang="en-US" altLang="zh-CN" sz="1600" dirty="0">
                <a:solidFill>
                  <a:srgbClr val="C00000"/>
                </a:solidFill>
              </a:rPr>
              <a:t>&gt;</a:t>
            </a:r>
            <a:r>
              <a:rPr lang="en-US" altLang="zh-CN" sz="1600" dirty="0" smtClean="0">
                <a:solidFill>
                  <a:srgbClr val="C00000"/>
                </a:solidFill>
              </a:rPr>
              <a:t>actor )-&gt;*( *( it-</a:t>
            </a:r>
            <a:r>
              <a:rPr lang="en-US" altLang="zh-CN" sz="1600" dirty="0">
                <a:solidFill>
                  <a:srgbClr val="C00000"/>
                </a:solidFill>
              </a:rPr>
              <a:t>&gt;</a:t>
            </a:r>
            <a:r>
              <a:rPr lang="en-US" altLang="zh-CN" sz="1600" dirty="0" smtClean="0">
                <a:solidFill>
                  <a:srgbClr val="C00000"/>
                </a:solidFill>
              </a:rPr>
              <a:t>action ) ) </a:t>
            </a:r>
            <a:r>
              <a:rPr lang="en-US" altLang="zh-CN" sz="1600" dirty="0">
                <a:solidFill>
                  <a:srgbClr val="C00000"/>
                </a:solidFill>
              </a:rPr>
              <a:t>)( value, tag );</a:t>
            </a:r>
            <a:r>
              <a:rPr lang="en-US" altLang="zh-CN" sz="1600" dirty="0">
                <a:solidFill>
                  <a:srgbClr val="006600"/>
                </a:solidFill>
              </a:rPr>
              <a:t>    //  </a:t>
            </a:r>
            <a:r>
              <a:rPr lang="zh-CN" altLang="en-US" sz="1600" dirty="0">
                <a:solidFill>
                  <a:srgbClr val="006600"/>
                </a:solidFill>
              </a:rPr>
              <a:t>响应事件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819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事件机制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477266" y="1567962"/>
            <a:ext cx="8207061" cy="4533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//  </a:t>
            </a:r>
            <a:r>
              <a:rPr lang="zh-CN" altLang="en-US" sz="1600" dirty="0">
                <a:solidFill>
                  <a:srgbClr val="006600"/>
                </a:solidFill>
              </a:rPr>
              <a:t>行动者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class Actor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public</a:t>
            </a:r>
            <a:r>
              <a:rPr lang="en-US" altLang="zh-CN" sz="1600" dirty="0" smtClean="0">
                <a:solidFill>
                  <a:srgbClr val="006600"/>
                </a:solidFill>
              </a:rPr>
              <a:t>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smtClean="0">
                <a:solidFill>
                  <a:srgbClr val="006600"/>
                </a:solidFill>
              </a:rPr>
              <a:t>  </a:t>
            </a:r>
            <a:r>
              <a:rPr lang="en-US" altLang="zh-CN" sz="1600" dirty="0">
                <a:solidFill>
                  <a:srgbClr val="006600"/>
                </a:solidFill>
              </a:rPr>
              <a:t>//  </a:t>
            </a:r>
            <a:r>
              <a:rPr lang="zh-CN" altLang="en-US" sz="1600" dirty="0">
                <a:solidFill>
                  <a:srgbClr val="006600"/>
                </a:solidFill>
              </a:rPr>
              <a:t>侦听事件，绑定本对象的事件响应函数到侦听的事件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void </a:t>
            </a:r>
            <a:r>
              <a:rPr lang="en-US" altLang="zh-CN" sz="1600" dirty="0" smtClean="0">
                <a:solidFill>
                  <a:srgbClr val="006600"/>
                </a:solidFill>
              </a:rPr>
              <a:t> Listen</a:t>
            </a:r>
            <a:r>
              <a:rPr lang="en-US" altLang="zh-CN" sz="1600" dirty="0">
                <a:solidFill>
                  <a:srgbClr val="006600"/>
                </a:solidFill>
              </a:rPr>
              <a:t>( Trigger * trigger </a:t>
            </a:r>
            <a:r>
              <a:rPr lang="en-US" altLang="zh-CN" sz="1600" dirty="0" smtClean="0">
                <a:solidFill>
                  <a:srgbClr val="006600"/>
                </a:solidFill>
              </a:rPr>
              <a:t>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smtClean="0">
                <a:solidFill>
                  <a:srgbClr val="006600"/>
                </a:solidFill>
              </a:rPr>
              <a:t>  {</a:t>
            </a:r>
            <a:r>
              <a:rPr lang="en-US" altLang="zh-CN" sz="1600" dirty="0" smtClean="0">
                <a:solidFill>
                  <a:srgbClr val="C00000"/>
                </a:solidFill>
              </a:rPr>
              <a:t>  </a:t>
            </a:r>
            <a:r>
              <a:rPr lang="en-US" altLang="zh-CN" sz="1600" dirty="0">
                <a:solidFill>
                  <a:srgbClr val="C00000"/>
                </a:solidFill>
              </a:rPr>
              <a:t>trigger-&gt;</a:t>
            </a:r>
            <a:r>
              <a:rPr lang="en-US" altLang="zh-CN" sz="1600" dirty="0" err="1">
                <a:solidFill>
                  <a:srgbClr val="C00000"/>
                </a:solidFill>
              </a:rPr>
              <a:t>value_changed.Bind</a:t>
            </a:r>
            <a:r>
              <a:rPr lang="en-US" altLang="zh-CN" sz="1600" dirty="0">
                <a:solidFill>
                  <a:srgbClr val="C00000"/>
                </a:solidFill>
              </a:rPr>
              <a:t>( this, &amp;Actor::</a:t>
            </a:r>
            <a:r>
              <a:rPr lang="en-US" altLang="zh-CN" sz="1600" dirty="0" err="1">
                <a:solidFill>
                  <a:srgbClr val="C00000"/>
                </a:solidFill>
              </a:rPr>
              <a:t>OnValueChanged</a:t>
            </a:r>
            <a:r>
              <a:rPr lang="en-US" altLang="zh-CN" sz="1600" dirty="0">
                <a:solidFill>
                  <a:srgbClr val="C00000"/>
                </a:solidFill>
              </a:rPr>
              <a:t> </a:t>
            </a:r>
            <a:r>
              <a:rPr lang="en-US" altLang="zh-CN" sz="1600" dirty="0" smtClean="0">
                <a:solidFill>
                  <a:srgbClr val="C00000"/>
                </a:solidFill>
              </a:rPr>
              <a:t>);</a:t>
            </a:r>
            <a:r>
              <a:rPr lang="en-US" altLang="zh-CN" sz="1600" dirty="0" smtClean="0">
                <a:solidFill>
                  <a:srgbClr val="006600"/>
                </a:solidFill>
              </a:rPr>
              <a:t>  </a:t>
            </a:r>
            <a:r>
              <a:rPr lang="en-US" altLang="zh-CN" sz="1600" dirty="0">
                <a:solidFill>
                  <a:srgbClr val="006600"/>
                </a:solidFill>
              </a:rPr>
              <a:t>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endParaRPr lang="en-US" altLang="zh-CN" sz="1600" dirty="0" smtClean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smtClean="0">
                <a:solidFill>
                  <a:srgbClr val="006600"/>
                </a:solidFill>
              </a:rPr>
              <a:t>  </a:t>
            </a:r>
            <a:r>
              <a:rPr lang="en-US" altLang="zh-CN" sz="1600" dirty="0">
                <a:solidFill>
                  <a:srgbClr val="006600"/>
                </a:solidFill>
              </a:rPr>
              <a:t>//  </a:t>
            </a:r>
            <a:r>
              <a:rPr lang="zh-CN" altLang="en-US" sz="1600" dirty="0">
                <a:solidFill>
                  <a:srgbClr val="006600"/>
                </a:solidFill>
              </a:rPr>
              <a:t>停止侦听，从侦听的事件中取消绑定本对象的事件响应活动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void </a:t>
            </a:r>
            <a:r>
              <a:rPr lang="en-US" altLang="zh-CN" sz="1600" dirty="0" smtClean="0">
                <a:solidFill>
                  <a:srgbClr val="006600"/>
                </a:solidFill>
              </a:rPr>
              <a:t> Unlisten</a:t>
            </a:r>
            <a:r>
              <a:rPr lang="en-US" altLang="zh-CN" sz="1600" dirty="0">
                <a:solidFill>
                  <a:srgbClr val="006600"/>
                </a:solidFill>
              </a:rPr>
              <a:t>( Trigger * trigger </a:t>
            </a:r>
            <a:r>
              <a:rPr lang="en-US" altLang="zh-CN" sz="1600" dirty="0" smtClean="0">
                <a:solidFill>
                  <a:srgbClr val="006600"/>
                </a:solidFill>
              </a:rPr>
              <a:t>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smtClean="0">
                <a:solidFill>
                  <a:srgbClr val="006600"/>
                </a:solidFill>
              </a:rPr>
              <a:t>  {</a:t>
            </a:r>
            <a:r>
              <a:rPr lang="zh-CN" altLang="en-US" sz="1600" dirty="0" smtClean="0">
                <a:solidFill>
                  <a:srgbClr val="C00000"/>
                </a:solidFill>
              </a:rPr>
              <a:t>  </a:t>
            </a:r>
            <a:r>
              <a:rPr lang="en-US" altLang="zh-CN" sz="1600" dirty="0">
                <a:solidFill>
                  <a:srgbClr val="C00000"/>
                </a:solidFill>
              </a:rPr>
              <a:t>trigger-&gt;</a:t>
            </a:r>
            <a:r>
              <a:rPr lang="en-US" altLang="zh-CN" sz="1600" dirty="0" err="1">
                <a:solidFill>
                  <a:srgbClr val="C00000"/>
                </a:solidFill>
              </a:rPr>
              <a:t>value_changed.Unbind</a:t>
            </a:r>
            <a:r>
              <a:rPr lang="en-US" altLang="zh-CN" sz="1600" dirty="0">
                <a:solidFill>
                  <a:srgbClr val="C00000"/>
                </a:solidFill>
              </a:rPr>
              <a:t>( this, &amp;Actor::</a:t>
            </a:r>
            <a:r>
              <a:rPr lang="en-US" altLang="zh-CN" sz="1600" dirty="0" err="1">
                <a:solidFill>
                  <a:srgbClr val="C00000"/>
                </a:solidFill>
              </a:rPr>
              <a:t>OnValueChanged</a:t>
            </a:r>
            <a:r>
              <a:rPr lang="en-US" altLang="zh-CN" sz="1600" dirty="0">
                <a:solidFill>
                  <a:srgbClr val="C00000"/>
                </a:solidFill>
              </a:rPr>
              <a:t> </a:t>
            </a:r>
            <a:r>
              <a:rPr lang="en-US" altLang="zh-CN" sz="1600" dirty="0" smtClean="0">
                <a:solidFill>
                  <a:srgbClr val="C00000"/>
                </a:solidFill>
              </a:rPr>
              <a:t>);</a:t>
            </a:r>
            <a:r>
              <a:rPr lang="en-US" altLang="zh-CN" sz="1600" dirty="0" smtClean="0">
                <a:solidFill>
                  <a:srgbClr val="006600"/>
                </a:solidFill>
              </a:rPr>
              <a:t>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//  </a:t>
            </a:r>
            <a:r>
              <a:rPr lang="zh-CN" altLang="en-US" sz="1600" dirty="0">
                <a:solidFill>
                  <a:srgbClr val="006600"/>
                </a:solidFill>
              </a:rPr>
              <a:t>值变更事件的响应函数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smtClean="0">
                <a:solidFill>
                  <a:srgbClr val="006600"/>
                </a:solidFill>
              </a:rPr>
              <a:t>void  </a:t>
            </a:r>
            <a:r>
              <a:rPr lang="en-US" altLang="zh-CN" sz="1600" dirty="0" err="1">
                <a:solidFill>
                  <a:srgbClr val="006600"/>
                </a:solidFill>
              </a:rPr>
              <a:t>OnValueChanged</a:t>
            </a:r>
            <a:r>
              <a:rPr lang="en-US" altLang="zh-CN" sz="1600" dirty="0">
                <a:solidFill>
                  <a:srgbClr val="006600"/>
                </a:solidFill>
              </a:rPr>
              <a:t>(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value, void * tag </a:t>
            </a:r>
            <a:r>
              <a:rPr lang="en-US" altLang="zh-CN" sz="1600" dirty="0" smtClean="0">
                <a:solidFill>
                  <a:srgbClr val="006600"/>
                </a:solidFill>
              </a:rPr>
              <a:t>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smtClean="0">
                <a:solidFill>
                  <a:srgbClr val="006600"/>
                </a:solidFill>
              </a:rPr>
              <a:t>  {  </a:t>
            </a:r>
            <a:r>
              <a:rPr lang="en-US" altLang="zh-CN" sz="1600" dirty="0" err="1" smtClean="0">
                <a:solidFill>
                  <a:srgbClr val="006600"/>
                </a:solidFill>
              </a:rPr>
              <a:t>cout</a:t>
            </a:r>
            <a:r>
              <a:rPr lang="en-US" altLang="zh-CN" sz="1600" dirty="0" smtClean="0">
                <a:solidFill>
                  <a:srgbClr val="006600"/>
                </a:solidFill>
              </a:rPr>
              <a:t> </a:t>
            </a:r>
            <a:r>
              <a:rPr lang="en-US" altLang="zh-CN" sz="1600" dirty="0">
                <a:solidFill>
                  <a:srgbClr val="006600"/>
                </a:solidFill>
              </a:rPr>
              <a:t>&lt;&lt; </a:t>
            </a:r>
            <a:r>
              <a:rPr lang="en-US" altLang="zh-CN" sz="1600" dirty="0" err="1">
                <a:solidFill>
                  <a:srgbClr val="006600"/>
                </a:solidFill>
              </a:rPr>
              <a:t>reinterpret_cast</a:t>
            </a:r>
            <a:r>
              <a:rPr lang="en-US" altLang="zh-CN" sz="1600" dirty="0">
                <a:solidFill>
                  <a:srgbClr val="006600"/>
                </a:solidFill>
              </a:rPr>
              <a:t>&lt;char*&gt;(tag) &lt;&lt; value &lt;&lt; "." &lt;&lt; </a:t>
            </a:r>
            <a:r>
              <a:rPr lang="en-US" altLang="zh-CN" sz="1600" dirty="0" err="1">
                <a:solidFill>
                  <a:srgbClr val="006600"/>
                </a:solidFill>
              </a:rPr>
              <a:t>endl</a:t>
            </a:r>
            <a:r>
              <a:rPr lang="en-US" altLang="zh-CN" sz="1600" dirty="0" smtClean="0">
                <a:solidFill>
                  <a:srgbClr val="006600"/>
                </a:solidFill>
              </a:rPr>
              <a:t>;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smtClean="0">
                <a:solidFill>
                  <a:srgbClr val="006600"/>
                </a:solidFill>
              </a:rPr>
              <a:t>};</a:t>
            </a:r>
            <a:endParaRPr lang="en-US" altLang="zh-CN" sz="1600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218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事件机制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477266" y="1521403"/>
            <a:ext cx="8179352" cy="4579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smtClean="0">
                <a:solidFill>
                  <a:srgbClr val="006600"/>
                </a:solidFill>
              </a:rPr>
              <a:t> main</a:t>
            </a:r>
            <a:r>
              <a:rPr lang="en-US" altLang="zh-CN" sz="1600" dirty="0">
                <a:solidFill>
                  <a:srgbClr val="006600"/>
                </a:solidFill>
              </a:rPr>
              <a:t>()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const</a:t>
            </a:r>
            <a:r>
              <a:rPr lang="en-US" altLang="zh-CN" sz="1600" dirty="0">
                <a:solidFill>
                  <a:srgbClr val="006600"/>
                </a:solidFill>
              </a:rPr>
              <a:t> char </a:t>
            </a:r>
            <a:r>
              <a:rPr lang="en-US" altLang="zh-CN" sz="1600" dirty="0" smtClean="0">
                <a:solidFill>
                  <a:srgbClr val="006600"/>
                </a:solidFill>
              </a:rPr>
              <a:t>*  </a:t>
            </a:r>
            <a:r>
              <a:rPr lang="en-US" altLang="zh-CN" sz="1600" dirty="0">
                <a:solidFill>
                  <a:srgbClr val="006600"/>
                </a:solidFill>
              </a:rPr>
              <a:t>s = "Now the value is ";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smtClean="0">
                <a:solidFill>
                  <a:srgbClr val="006600"/>
                </a:solidFill>
              </a:rPr>
              <a:t>Trigger  </a:t>
            </a:r>
            <a:r>
              <a:rPr lang="en-US" altLang="zh-CN" sz="1600" dirty="0">
                <a:solidFill>
                  <a:srgbClr val="006600"/>
                </a:solidFill>
              </a:rPr>
              <a:t>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smtClean="0">
                <a:solidFill>
                  <a:srgbClr val="006600"/>
                </a:solidFill>
              </a:rPr>
              <a:t>Actor  </a:t>
            </a:r>
            <a:r>
              <a:rPr lang="en-US" altLang="zh-CN" sz="1600" dirty="0">
                <a:solidFill>
                  <a:srgbClr val="006600"/>
                </a:solidFill>
              </a:rPr>
              <a:t>a1, a2</a:t>
            </a:r>
            <a:r>
              <a:rPr lang="en-US" altLang="zh-CN" sz="1600" dirty="0" smtClean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a1.Listen( &amp;t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a2.Listen( &amp;t </a:t>
            </a:r>
            <a:r>
              <a:rPr lang="en-US" altLang="zh-CN" sz="1600" dirty="0" smtClean="0">
                <a:solidFill>
                  <a:srgbClr val="006600"/>
                </a:solidFill>
              </a:rPr>
              <a:t>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endParaRPr lang="en-US" altLang="zh-CN" sz="1600" dirty="0" smtClean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smtClean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cout</a:t>
            </a:r>
            <a:r>
              <a:rPr lang="en-US" altLang="zh-CN" sz="1600" dirty="0">
                <a:solidFill>
                  <a:srgbClr val="006600"/>
                </a:solidFill>
              </a:rPr>
              <a:t> &lt;&lt; "Listening..."  &lt;&lt; </a:t>
            </a:r>
            <a:r>
              <a:rPr lang="en-US" altLang="zh-CN" sz="1600" dirty="0" err="1">
                <a:solidFill>
                  <a:srgbClr val="006600"/>
                </a:solidFill>
              </a:rPr>
              <a:t>endl</a:t>
            </a:r>
            <a:r>
              <a:rPr lang="en-US" altLang="zh-CN" sz="16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t.SetValue</a:t>
            </a:r>
            <a:r>
              <a:rPr lang="en-US" altLang="zh-CN" sz="1600" dirty="0">
                <a:solidFill>
                  <a:srgbClr val="006600"/>
                </a:solidFill>
              </a:rPr>
              <a:t>( 10, </a:t>
            </a:r>
            <a:r>
              <a:rPr lang="en-US" altLang="zh-CN" sz="1600" dirty="0" err="1">
                <a:solidFill>
                  <a:srgbClr val="006600"/>
                </a:solidFill>
              </a:rPr>
              <a:t>reinterpret_cast</a:t>
            </a:r>
            <a:r>
              <a:rPr lang="en-US" altLang="zh-CN" sz="1600" dirty="0">
                <a:solidFill>
                  <a:srgbClr val="006600"/>
                </a:solidFill>
              </a:rPr>
              <a:t>&lt;void</a:t>
            </a:r>
            <a:r>
              <a:rPr lang="en-US" altLang="zh-CN" sz="1600" dirty="0" smtClean="0">
                <a:solidFill>
                  <a:srgbClr val="006600"/>
                </a:solidFill>
              </a:rPr>
              <a:t>*&gt;( </a:t>
            </a:r>
            <a:r>
              <a:rPr lang="en-US" altLang="zh-CN" sz="1600" dirty="0" err="1" smtClean="0">
                <a:solidFill>
                  <a:srgbClr val="006600"/>
                </a:solidFill>
              </a:rPr>
              <a:t>const_cast</a:t>
            </a:r>
            <a:r>
              <a:rPr lang="en-US" altLang="zh-CN" sz="1600" dirty="0" smtClean="0">
                <a:solidFill>
                  <a:srgbClr val="006600"/>
                </a:solidFill>
              </a:rPr>
              <a:t>&lt;char</a:t>
            </a:r>
            <a:r>
              <a:rPr lang="en-US" altLang="zh-CN" sz="1600" dirty="0">
                <a:solidFill>
                  <a:srgbClr val="006600"/>
                </a:solidFill>
              </a:rPr>
              <a:t>*&gt;(s</a:t>
            </a:r>
            <a:r>
              <a:rPr lang="en-US" altLang="zh-CN" sz="1600" dirty="0" smtClean="0">
                <a:solidFill>
                  <a:srgbClr val="006600"/>
                </a:solidFill>
              </a:rPr>
              <a:t>) ) </a:t>
            </a:r>
            <a:r>
              <a:rPr lang="en-US" altLang="zh-CN" sz="1600" dirty="0">
                <a:solidFill>
                  <a:srgbClr val="006600"/>
                </a:solidFill>
              </a:rPr>
              <a:t>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endParaRPr lang="en-US" altLang="zh-CN" sz="1600" dirty="0" smtClean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smtClean="0">
                <a:solidFill>
                  <a:srgbClr val="006600"/>
                </a:solidFill>
              </a:rPr>
              <a:t>  </a:t>
            </a:r>
            <a:r>
              <a:rPr lang="en-US" altLang="zh-CN" sz="1600" dirty="0">
                <a:solidFill>
                  <a:srgbClr val="006600"/>
                </a:solidFill>
              </a:rPr>
              <a:t>a2.Unlisten( &amp;t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cout</a:t>
            </a:r>
            <a:r>
              <a:rPr lang="en-US" altLang="zh-CN" sz="1600" dirty="0">
                <a:solidFill>
                  <a:srgbClr val="006600"/>
                </a:solidFill>
              </a:rPr>
              <a:t> &lt;&lt; "Listening again..."  &lt;&lt; </a:t>
            </a:r>
            <a:r>
              <a:rPr lang="en-US" altLang="zh-CN" sz="1600" dirty="0" err="1">
                <a:solidFill>
                  <a:srgbClr val="006600"/>
                </a:solidFill>
              </a:rPr>
              <a:t>endl</a:t>
            </a:r>
            <a:r>
              <a:rPr lang="en-US" altLang="zh-CN" sz="16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t.SetValue</a:t>
            </a:r>
            <a:r>
              <a:rPr lang="en-US" altLang="zh-CN" sz="1600" dirty="0">
                <a:solidFill>
                  <a:srgbClr val="006600"/>
                </a:solidFill>
              </a:rPr>
              <a:t>( 20, </a:t>
            </a:r>
            <a:r>
              <a:rPr lang="en-US" altLang="zh-CN" sz="1600" dirty="0" err="1">
                <a:solidFill>
                  <a:srgbClr val="006600"/>
                </a:solidFill>
              </a:rPr>
              <a:t>reinterpret_cast</a:t>
            </a:r>
            <a:r>
              <a:rPr lang="en-US" altLang="zh-CN" sz="1600" dirty="0">
                <a:solidFill>
                  <a:srgbClr val="006600"/>
                </a:solidFill>
              </a:rPr>
              <a:t>&lt;void</a:t>
            </a:r>
            <a:r>
              <a:rPr lang="en-US" altLang="zh-CN" sz="1600" dirty="0" smtClean="0">
                <a:solidFill>
                  <a:srgbClr val="006600"/>
                </a:solidFill>
              </a:rPr>
              <a:t>*&gt;( </a:t>
            </a:r>
            <a:r>
              <a:rPr lang="en-US" altLang="zh-CN" sz="1600" dirty="0" err="1" smtClean="0">
                <a:solidFill>
                  <a:srgbClr val="006600"/>
                </a:solidFill>
              </a:rPr>
              <a:t>const_cast</a:t>
            </a:r>
            <a:r>
              <a:rPr lang="en-US" altLang="zh-CN" sz="1600" dirty="0" smtClean="0">
                <a:solidFill>
                  <a:srgbClr val="006600"/>
                </a:solidFill>
              </a:rPr>
              <a:t>&lt;char</a:t>
            </a:r>
            <a:r>
              <a:rPr lang="en-US" altLang="zh-CN" sz="1600" dirty="0">
                <a:solidFill>
                  <a:srgbClr val="006600"/>
                </a:solidFill>
              </a:rPr>
              <a:t>*&gt;(s</a:t>
            </a:r>
            <a:r>
              <a:rPr lang="en-US" altLang="zh-CN" sz="1600" dirty="0" smtClean="0">
                <a:solidFill>
                  <a:srgbClr val="006600"/>
                </a:solidFill>
              </a:rPr>
              <a:t>) ) </a:t>
            </a:r>
            <a:r>
              <a:rPr lang="en-US" altLang="zh-CN" sz="1600" dirty="0">
                <a:solidFill>
                  <a:srgbClr val="006600"/>
                </a:solidFill>
              </a:rPr>
              <a:t>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endParaRPr lang="en-US" altLang="zh-CN" sz="1600" dirty="0" smtClean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smtClean="0">
                <a:solidFill>
                  <a:srgbClr val="006600"/>
                </a:solidFill>
              </a:rPr>
              <a:t>  </a:t>
            </a:r>
            <a:r>
              <a:rPr lang="en-US" altLang="zh-CN" sz="1600" dirty="0">
                <a:solidFill>
                  <a:srgbClr val="006600"/>
                </a:solidFill>
              </a:rPr>
              <a:t>return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895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2873</TotalTime>
  <Words>439</Words>
  <Application>Microsoft Office PowerPoint</Application>
  <PresentationFormat>自定义</PresentationFormat>
  <Paragraphs>76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SSL</dc:creator>
  <cp:lastModifiedBy>qiaolin</cp:lastModifiedBy>
  <cp:revision>178</cp:revision>
  <dcterms:created xsi:type="dcterms:W3CDTF">2015-06-24T00:43:17Z</dcterms:created>
  <dcterms:modified xsi:type="dcterms:W3CDTF">2015-12-08T08:56:36Z</dcterms:modified>
</cp:coreProperties>
</file>