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00" y="-2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执行环境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463985"/>
            <a:ext cx="7786807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参数列表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环境变量</a:t>
            </a:r>
            <a:endParaRPr lang="zh-CN" altLang="en-US" sz="32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程序退出</a:t>
            </a: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系统调用错误处理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资源管理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系统日志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</a:t>
            </a:r>
          </a:p>
        </p:txBody>
      </p:sp>
    </p:spTree>
    <p:extLst>
      <p:ext uri="{BB962C8B-B14F-4D97-AF65-F5344CB8AC3E}">
        <p14:creationId xmlns:p14="http://schemas.microsoft.com/office/powerpoint/2010/main" val="236874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参数列表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524241"/>
            <a:ext cx="7786807" cy="351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命令行规范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参数：以单横开头，后跟单一字符，例：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参数：以双横开头，后跟字符串，例：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--help</a:t>
            </a:r>
            <a:endParaRPr lang="en-US" altLang="zh-CN" sz="2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程序访问参数列表的方法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函数的参数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argc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argv</a:t>
            </a:r>
            <a:endParaRPr lang="en-US" altLang="zh-CN" sz="24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接受命令行的输入参数，并解释之</a:t>
            </a:r>
          </a:p>
        </p:txBody>
      </p:sp>
    </p:spTree>
    <p:extLst>
      <p:ext uri="{BB962C8B-B14F-4D97-AF65-F5344CB8AC3E}">
        <p14:creationId xmlns:p14="http://schemas.microsoft.com/office/powerpoint/2010/main" val="176798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参数列表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273188"/>
            <a:ext cx="7786807" cy="525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编写程序，输出命令行参数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68706" y="1788615"/>
            <a:ext cx="8208962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#include &lt;</a:t>
            </a:r>
            <a:r>
              <a:rPr lang="en-US" altLang="zh-CN" sz="1800" dirty="0" err="1">
                <a:solidFill>
                  <a:srgbClr val="006600"/>
                </a:solidFill>
              </a:rPr>
              <a:t>iostream</a:t>
            </a:r>
            <a:r>
              <a:rPr lang="en-US" altLang="zh-CN" sz="18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using namespace </a:t>
            </a:r>
            <a:r>
              <a:rPr lang="en-US" altLang="zh-CN" sz="1800" dirty="0" err="1">
                <a:solidFill>
                  <a:srgbClr val="006600"/>
                </a:solidFill>
              </a:rPr>
              <a:t>std</a:t>
            </a:r>
            <a:r>
              <a:rPr lang="en-US" altLang="zh-CN" sz="18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main(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err="1">
                <a:solidFill>
                  <a:srgbClr val="006600"/>
                </a:solidFill>
              </a:rPr>
              <a:t>argc</a:t>
            </a:r>
            <a:r>
              <a:rPr lang="en-US" altLang="zh-CN" sz="1800" dirty="0">
                <a:solidFill>
                  <a:srgbClr val="006600"/>
                </a:solidFill>
              </a:rPr>
              <a:t>, char* </a:t>
            </a:r>
            <a:r>
              <a:rPr lang="en-US" altLang="zh-CN" sz="1800" dirty="0" err="1">
                <a:solidFill>
                  <a:srgbClr val="006600"/>
                </a:solidFill>
              </a:rPr>
              <a:t>argv</a:t>
            </a:r>
            <a:r>
              <a:rPr lang="en-US" altLang="zh-CN" sz="1800" dirty="0">
                <a:solidFill>
                  <a:srgbClr val="006600"/>
                </a:solidFill>
              </a:rPr>
              <a:t>[]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cout</a:t>
            </a:r>
            <a:r>
              <a:rPr lang="en-US" altLang="zh-CN" sz="1800" dirty="0">
                <a:solidFill>
                  <a:srgbClr val="006600"/>
                </a:solidFill>
              </a:rPr>
              <a:t> &lt;&lt; "The program name is " &lt;&lt; </a:t>
            </a:r>
            <a:r>
              <a:rPr lang="en-US" altLang="zh-CN" sz="1800" dirty="0" err="1">
                <a:solidFill>
                  <a:srgbClr val="006600"/>
                </a:solidFill>
              </a:rPr>
              <a:t>argv</a:t>
            </a:r>
            <a:r>
              <a:rPr lang="en-US" altLang="zh-CN" sz="1800" dirty="0">
                <a:solidFill>
                  <a:srgbClr val="006600"/>
                </a:solidFill>
              </a:rPr>
              <a:t>[0] &lt;&lt; "." &lt;&lt; </a:t>
            </a:r>
            <a:r>
              <a:rPr lang="en-US" altLang="zh-CN" sz="1800" dirty="0" err="1">
                <a:solidFill>
                  <a:srgbClr val="006600"/>
                </a:solidFill>
              </a:rPr>
              <a:t>endl</a:t>
            </a:r>
            <a:r>
              <a:rPr lang="en-US" altLang="zh-CN" sz="18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if( </a:t>
            </a:r>
            <a:r>
              <a:rPr lang="en-US" altLang="zh-CN" sz="1800" dirty="0" err="1">
                <a:solidFill>
                  <a:srgbClr val="006600"/>
                </a:solidFill>
              </a:rPr>
              <a:t>argc</a:t>
            </a:r>
            <a:r>
              <a:rPr lang="en-US" altLang="zh-CN" sz="1800" dirty="0">
                <a:solidFill>
                  <a:srgbClr val="006600"/>
                </a:solidFill>
              </a:rPr>
              <a:t> &gt; 1 )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</a:t>
            </a:r>
            <a:r>
              <a:rPr lang="en-US" altLang="zh-CN" sz="1800" dirty="0" err="1">
                <a:solidFill>
                  <a:srgbClr val="006600"/>
                </a:solidFill>
              </a:rPr>
              <a:t>cout</a:t>
            </a:r>
            <a:r>
              <a:rPr lang="en-US" altLang="zh-CN" sz="1800" dirty="0">
                <a:solidFill>
                  <a:srgbClr val="006600"/>
                </a:solidFill>
              </a:rPr>
              <a:t> &lt;&lt; "With " &lt;&lt; </a:t>
            </a:r>
            <a:r>
              <a:rPr lang="en-US" altLang="zh-CN" sz="1800" dirty="0" err="1">
                <a:solidFill>
                  <a:srgbClr val="006600"/>
                </a:solidFill>
              </a:rPr>
              <a:t>argc</a:t>
            </a:r>
            <a:r>
              <a:rPr lang="en-US" altLang="zh-CN" sz="1800" dirty="0">
                <a:solidFill>
                  <a:srgbClr val="006600"/>
                </a:solidFill>
              </a:rPr>
              <a:t> - 1 &lt;&lt; " </a:t>
            </a:r>
            <a:r>
              <a:rPr lang="en-US" altLang="zh-CN" sz="1800" dirty="0" err="1">
                <a:solidFill>
                  <a:srgbClr val="006600"/>
                </a:solidFill>
              </a:rPr>
              <a:t>args</a:t>
            </a:r>
            <a:r>
              <a:rPr lang="en-US" altLang="zh-CN" sz="1800" dirty="0">
                <a:solidFill>
                  <a:srgbClr val="006600"/>
                </a:solidFill>
              </a:rPr>
              <a:t> as follows:" &lt;&lt; </a:t>
            </a:r>
            <a:r>
              <a:rPr lang="en-US" altLang="zh-CN" sz="1800" dirty="0" err="1">
                <a:solidFill>
                  <a:srgbClr val="006600"/>
                </a:solidFill>
              </a:rPr>
              <a:t>endl</a:t>
            </a:r>
            <a:r>
              <a:rPr lang="en-US" altLang="zh-CN" sz="18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for(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err="1">
                <a:solidFill>
                  <a:srgbClr val="006600"/>
                </a:solidFill>
              </a:rPr>
              <a:t>i</a:t>
            </a:r>
            <a:r>
              <a:rPr lang="en-US" altLang="zh-CN" sz="1800" dirty="0">
                <a:solidFill>
                  <a:srgbClr val="006600"/>
                </a:solidFill>
              </a:rPr>
              <a:t> = 1; </a:t>
            </a:r>
            <a:r>
              <a:rPr lang="en-US" altLang="zh-CN" sz="1800" dirty="0" err="1">
                <a:solidFill>
                  <a:srgbClr val="006600"/>
                </a:solidFill>
              </a:rPr>
              <a:t>i</a:t>
            </a:r>
            <a:r>
              <a:rPr lang="en-US" altLang="zh-CN" sz="1800" dirty="0">
                <a:solidFill>
                  <a:srgbClr val="006600"/>
                </a:solidFill>
              </a:rPr>
              <a:t> &lt; </a:t>
            </a:r>
            <a:r>
              <a:rPr lang="en-US" altLang="zh-CN" sz="1800" dirty="0" err="1">
                <a:solidFill>
                  <a:srgbClr val="006600"/>
                </a:solidFill>
              </a:rPr>
              <a:t>argc</a:t>
            </a:r>
            <a:r>
              <a:rPr lang="en-US" altLang="zh-CN" sz="1800" dirty="0">
                <a:solidFill>
                  <a:srgbClr val="006600"/>
                </a:solidFill>
              </a:rPr>
              <a:t>; ++</a:t>
            </a:r>
            <a:r>
              <a:rPr lang="en-US" altLang="zh-CN" sz="1800" dirty="0" err="1">
                <a:solidFill>
                  <a:srgbClr val="006600"/>
                </a:solidFill>
              </a:rPr>
              <a:t>i</a:t>
            </a:r>
            <a:r>
              <a:rPr lang="en-US" altLang="zh-CN" sz="1800" dirty="0">
                <a:solidFill>
                  <a:srgbClr val="006600"/>
                </a:solidFill>
              </a:rPr>
              <a:t>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  </a:t>
            </a:r>
            <a:r>
              <a:rPr lang="en-US" altLang="zh-CN" sz="1800" dirty="0" err="1">
                <a:solidFill>
                  <a:srgbClr val="006600"/>
                </a:solidFill>
              </a:rPr>
              <a:t>cout</a:t>
            </a:r>
            <a:r>
              <a:rPr lang="en-US" altLang="zh-CN" sz="1800" dirty="0">
                <a:solidFill>
                  <a:srgbClr val="006600"/>
                </a:solidFill>
              </a:rPr>
              <a:t> &lt;&lt; </a:t>
            </a:r>
            <a:r>
              <a:rPr lang="en-US" altLang="zh-CN" sz="1800" dirty="0" err="1">
                <a:solidFill>
                  <a:srgbClr val="006600"/>
                </a:solidFill>
              </a:rPr>
              <a:t>argv</a:t>
            </a:r>
            <a:r>
              <a:rPr lang="en-US" altLang="zh-CN" sz="1800" dirty="0">
                <a:solidFill>
                  <a:srgbClr val="006600"/>
                </a:solidFill>
              </a:rPr>
              <a:t>[</a:t>
            </a:r>
            <a:r>
              <a:rPr lang="en-US" altLang="zh-CN" sz="1800" dirty="0" err="1">
                <a:solidFill>
                  <a:srgbClr val="006600"/>
                </a:solidFill>
              </a:rPr>
              <a:t>i</a:t>
            </a:r>
            <a:r>
              <a:rPr lang="en-US" altLang="zh-CN" sz="1800" dirty="0">
                <a:solidFill>
                  <a:srgbClr val="006600"/>
                </a:solidFill>
              </a:rPr>
              <a:t>] &lt;&lt; </a:t>
            </a:r>
            <a:r>
              <a:rPr lang="en-US" altLang="zh-CN" sz="1800" dirty="0" err="1">
                <a:solidFill>
                  <a:srgbClr val="006600"/>
                </a:solidFill>
              </a:rPr>
              <a:t>endl</a:t>
            </a:r>
            <a:r>
              <a:rPr lang="en-US" altLang="zh-CN" sz="18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else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</a:t>
            </a:r>
            <a:r>
              <a:rPr lang="en-US" altLang="zh-CN" sz="1800" dirty="0" err="1">
                <a:solidFill>
                  <a:srgbClr val="006600"/>
                </a:solidFill>
              </a:rPr>
              <a:t>cout</a:t>
            </a:r>
            <a:r>
              <a:rPr lang="en-US" altLang="zh-CN" sz="1800" dirty="0">
                <a:solidFill>
                  <a:srgbClr val="006600"/>
                </a:solidFill>
              </a:rPr>
              <a:t> &lt;&lt; "With " &lt;&lt; </a:t>
            </a:r>
            <a:r>
              <a:rPr lang="en-US" altLang="zh-CN" sz="1800" dirty="0" err="1">
                <a:solidFill>
                  <a:srgbClr val="006600"/>
                </a:solidFill>
              </a:rPr>
              <a:t>argc</a:t>
            </a:r>
            <a:r>
              <a:rPr lang="en-US" altLang="zh-CN" sz="1800" dirty="0">
                <a:solidFill>
                  <a:srgbClr val="006600"/>
                </a:solidFill>
              </a:rPr>
              <a:t> - 1 &lt;&lt; " arguments." &lt;&lt; </a:t>
            </a:r>
            <a:r>
              <a:rPr lang="en-US" altLang="zh-CN" sz="1800" dirty="0" err="1">
                <a:solidFill>
                  <a:srgbClr val="006600"/>
                </a:solidFill>
              </a:rPr>
              <a:t>endl</a:t>
            </a:r>
            <a:r>
              <a:rPr lang="en-US" altLang="zh-CN" sz="18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148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参数列表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273188"/>
            <a:ext cx="7786807" cy="1015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选项数组的定义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：系统已定义，直接使用即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702218" y="2394998"/>
            <a:ext cx="8135937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//  </a:t>
            </a:r>
            <a:r>
              <a:rPr lang="zh-CN" altLang="en-US" sz="1800" dirty="0">
                <a:solidFill>
                  <a:srgbClr val="006600"/>
                </a:solidFill>
              </a:rPr>
              <a:t>头文件：“</a:t>
            </a:r>
            <a:r>
              <a:rPr lang="en-US" altLang="zh-CN" sz="1800" dirty="0" err="1">
                <a:solidFill>
                  <a:srgbClr val="006600"/>
                </a:solidFill>
              </a:rPr>
              <a:t>getopt.h</a:t>
            </a:r>
            <a:r>
              <a:rPr lang="zh-CN" altLang="en-US" sz="1800" dirty="0">
                <a:solidFill>
                  <a:srgbClr val="006600"/>
                </a:solidFill>
              </a:rPr>
              <a:t>”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 err="1">
                <a:solidFill>
                  <a:srgbClr val="006600"/>
                </a:solidFill>
              </a:rPr>
              <a:t>struct</a:t>
            </a:r>
            <a:r>
              <a:rPr lang="en-US" altLang="zh-CN" sz="1800" dirty="0">
                <a:solidFill>
                  <a:srgbClr val="006600"/>
                </a:solidFill>
              </a:rPr>
              <a:t> option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//  </a:t>
            </a:r>
            <a:r>
              <a:rPr lang="zh-CN" altLang="en-US" sz="1800" dirty="0">
                <a:solidFill>
                  <a:srgbClr val="006600"/>
                </a:solidFill>
              </a:rPr>
              <a:t>选项长名称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const</a:t>
            </a:r>
            <a:r>
              <a:rPr lang="en-US" altLang="zh-CN" sz="1800" dirty="0">
                <a:solidFill>
                  <a:srgbClr val="006600"/>
                </a:solidFill>
              </a:rPr>
              <a:t> char * name;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//  </a:t>
            </a:r>
            <a:r>
              <a:rPr lang="zh-CN" altLang="en-US" sz="1800" dirty="0">
                <a:solidFill>
                  <a:srgbClr val="006600"/>
                </a:solidFill>
              </a:rPr>
              <a:t>该选项是否具有附加参数；</a:t>
            </a:r>
            <a:r>
              <a:rPr lang="en-US" altLang="zh-CN" sz="1800" dirty="0">
                <a:solidFill>
                  <a:srgbClr val="006600"/>
                </a:solidFill>
              </a:rPr>
              <a:t>0</a:t>
            </a:r>
            <a:r>
              <a:rPr lang="zh-CN" altLang="en-US" sz="1800" dirty="0">
                <a:solidFill>
                  <a:srgbClr val="006600"/>
                </a:solidFill>
              </a:rPr>
              <a:t>：无；</a:t>
            </a:r>
            <a:r>
              <a:rPr lang="en-US" altLang="zh-CN" sz="1800" dirty="0">
                <a:solidFill>
                  <a:srgbClr val="006600"/>
                </a:solidFill>
              </a:rPr>
              <a:t>1</a:t>
            </a:r>
            <a:r>
              <a:rPr lang="zh-CN" altLang="en-US" sz="1800" dirty="0">
                <a:solidFill>
                  <a:srgbClr val="006600"/>
                </a:solidFill>
              </a:rPr>
              <a:t>：有；</a:t>
            </a:r>
            <a:r>
              <a:rPr lang="en-US" altLang="zh-CN" sz="1800" dirty="0">
                <a:solidFill>
                  <a:srgbClr val="006600"/>
                </a:solidFill>
              </a:rPr>
              <a:t>2</a:t>
            </a:r>
            <a:r>
              <a:rPr lang="zh-CN" altLang="en-US" sz="1800" dirty="0">
                <a:solidFill>
                  <a:srgbClr val="006600"/>
                </a:solidFill>
              </a:rPr>
              <a:t>：可选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err="1">
                <a:solidFill>
                  <a:srgbClr val="006600"/>
                </a:solidFill>
              </a:rPr>
              <a:t>has_arg</a:t>
            </a:r>
            <a:r>
              <a:rPr lang="en-US" altLang="zh-CN" sz="18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//  </a:t>
            </a:r>
            <a:r>
              <a:rPr lang="zh-CN" altLang="en-US" sz="1800" dirty="0">
                <a:solidFill>
                  <a:srgbClr val="006600"/>
                </a:solidFill>
              </a:rPr>
              <a:t>指向整数，用于保存</a:t>
            </a:r>
            <a:r>
              <a:rPr lang="en-US" altLang="zh-CN" sz="1800" dirty="0" err="1">
                <a:solidFill>
                  <a:srgbClr val="006600"/>
                </a:solidFill>
              </a:rPr>
              <a:t>val</a:t>
            </a:r>
            <a:r>
              <a:rPr lang="zh-CN" altLang="en-US" sz="1800" dirty="0">
                <a:solidFill>
                  <a:srgbClr val="006600"/>
                </a:solidFill>
              </a:rPr>
              <a:t>值，设为</a:t>
            </a:r>
            <a:r>
              <a:rPr lang="en-US" altLang="zh-CN" sz="1800" dirty="0">
                <a:solidFill>
                  <a:srgbClr val="006600"/>
                </a:solidFill>
              </a:rPr>
              <a:t>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smtClean="0">
                <a:solidFill>
                  <a:srgbClr val="006600"/>
                </a:solidFill>
              </a:rPr>
              <a:t>* flag</a:t>
            </a:r>
            <a:r>
              <a:rPr lang="en-US" altLang="zh-CN" sz="18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//  </a:t>
            </a:r>
            <a:r>
              <a:rPr lang="zh-CN" altLang="en-US" sz="1800" dirty="0">
                <a:solidFill>
                  <a:srgbClr val="006600"/>
                </a:solidFill>
              </a:rPr>
              <a:t>选项短名称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err="1">
                <a:solidFill>
                  <a:srgbClr val="006600"/>
                </a:solidFill>
              </a:rPr>
              <a:t>val</a:t>
            </a:r>
            <a:r>
              <a:rPr lang="en-US" altLang="zh-CN" sz="1800" dirty="0">
                <a:solidFill>
                  <a:srgbClr val="006600"/>
                </a:solidFill>
              </a:rPr>
              <a:t>;	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564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参数列表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508199"/>
            <a:ext cx="7786807" cy="426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getopt_long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getopt_long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argc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char *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argv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 *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short_options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option *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long_options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long_index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返回值为参数短名称，不存在时返回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为长选项，第五个参数输出该选项在长选项数组中的索引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参数处理方法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循环处理所有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11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参数列表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444031"/>
            <a:ext cx="7786807" cy="442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参数处理方法（续）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遇到错误选项，输出错误消息并终止程序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附加参数时，用全局变量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optarg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传递其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所有处理后，全局变量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optind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为首个非可选参数的索引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编写程序，接受如下三个选项并执行正确操作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--help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：显示程序用法并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 filename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--output filename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：指定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--verbose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：输出复杂信息</a:t>
            </a:r>
          </a:p>
        </p:txBody>
      </p:sp>
    </p:spTree>
    <p:extLst>
      <p:ext uri="{BB962C8B-B14F-4D97-AF65-F5344CB8AC3E}">
        <p14:creationId xmlns:p14="http://schemas.microsoft.com/office/powerpoint/2010/main" val="216965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参数列表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21607" y="1398089"/>
            <a:ext cx="7546678" cy="481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iostream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cstdlib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getopt.h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using namespace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char * </a:t>
            </a:r>
            <a:r>
              <a:rPr lang="en-US" altLang="zh-CN" sz="1600" dirty="0" err="1">
                <a:solidFill>
                  <a:srgbClr val="006600"/>
                </a:solidFill>
              </a:rPr>
              <a:t>program_name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输出程序用法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void </a:t>
            </a:r>
            <a:r>
              <a:rPr lang="en-US" altLang="zh-CN" sz="1600" dirty="0" err="1">
                <a:solidFill>
                  <a:srgbClr val="006600"/>
                </a:solidFill>
              </a:rPr>
              <a:t>OutputInfo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ostream</a:t>
            </a:r>
            <a:r>
              <a:rPr lang="en-US" altLang="zh-CN" sz="1600" dirty="0">
                <a:solidFill>
                  <a:srgbClr val="006600"/>
                </a:solidFill>
              </a:rPr>
              <a:t> &amp; </a:t>
            </a:r>
            <a:r>
              <a:rPr lang="en-US" altLang="zh-CN" sz="1600" dirty="0" err="1">
                <a:solidFill>
                  <a:srgbClr val="006600"/>
                </a:solidFill>
              </a:rPr>
              <a:t>os</a:t>
            </a:r>
            <a:r>
              <a:rPr lang="en-US" altLang="zh-CN" sz="1600" dirty="0">
                <a:solidFill>
                  <a:srgbClr val="006600"/>
                </a:solidFill>
              </a:rPr>
              <a:t>,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exit_code</a:t>
            </a:r>
            <a:r>
              <a:rPr lang="en-US" altLang="zh-CN" sz="1600" dirty="0">
                <a:solidFill>
                  <a:srgbClr val="006600"/>
                </a:solidFill>
              </a:rPr>
              <a:t>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os</a:t>
            </a:r>
            <a:r>
              <a:rPr lang="en-US" altLang="zh-CN" sz="1600" dirty="0">
                <a:solidFill>
                  <a:srgbClr val="006600"/>
                </a:solidFill>
              </a:rPr>
              <a:t> &lt;&lt; "Usage: "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program_name</a:t>
            </a:r>
            <a:r>
              <a:rPr lang="en-US" altLang="zh-CN" sz="1600" dirty="0">
                <a:solidFill>
                  <a:srgbClr val="006600"/>
                </a:solidFill>
              </a:rPr>
              <a:t> &lt;&lt; " options [filename]"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os</a:t>
            </a:r>
            <a:r>
              <a:rPr lang="en-US" altLang="zh-CN" sz="1600" dirty="0">
                <a:solidFill>
                  <a:srgbClr val="006600"/>
                </a:solidFill>
              </a:rPr>
              <a:t> &lt;&lt; " -h --help: Display this usage information."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os</a:t>
            </a:r>
            <a:r>
              <a:rPr lang="en-US" altLang="zh-CN" sz="1600" dirty="0">
                <a:solidFill>
                  <a:srgbClr val="006600"/>
                </a:solidFill>
              </a:rPr>
              <a:t> &lt;&lt; " -o --output filename: Write output to file."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os</a:t>
            </a:r>
            <a:r>
              <a:rPr lang="en-US" altLang="zh-CN" sz="1600" dirty="0">
                <a:solidFill>
                  <a:srgbClr val="006600"/>
                </a:solidFill>
              </a:rPr>
              <a:t> &lt;&lt; " -v --verbose: Print verbose messages."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exit( </a:t>
            </a:r>
            <a:r>
              <a:rPr lang="en-US" altLang="zh-CN" sz="1600" dirty="0" err="1">
                <a:solidFill>
                  <a:srgbClr val="006600"/>
                </a:solidFill>
              </a:rPr>
              <a:t>exit_code</a:t>
            </a:r>
            <a:r>
              <a:rPr lang="en-US" altLang="zh-CN" sz="16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1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参数列表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477266" y="1247739"/>
            <a:ext cx="7345892" cy="483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main(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argc</a:t>
            </a:r>
            <a:r>
              <a:rPr lang="en-US" altLang="zh-CN" sz="1600" dirty="0">
                <a:solidFill>
                  <a:srgbClr val="006600"/>
                </a:solidFill>
              </a:rPr>
              <a:t>, char* </a:t>
            </a:r>
            <a:r>
              <a:rPr lang="en-US" altLang="zh-CN" sz="1600" dirty="0" err="1">
                <a:solidFill>
                  <a:srgbClr val="006600"/>
                </a:solidFill>
              </a:rPr>
              <a:t>argv</a:t>
            </a:r>
            <a:r>
              <a:rPr lang="en-US" altLang="zh-CN" sz="1600" dirty="0">
                <a:solidFill>
                  <a:srgbClr val="006600"/>
                </a:solidFill>
              </a:rPr>
              <a:t>[]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全部短选项的合并字符串，“</a:t>
            </a:r>
            <a:r>
              <a:rPr lang="en-US" altLang="zh-CN" sz="1600" dirty="0">
                <a:solidFill>
                  <a:srgbClr val="006600"/>
                </a:solidFill>
              </a:rPr>
              <a:t>:</a:t>
            </a:r>
            <a:r>
              <a:rPr lang="zh-CN" altLang="en-US" sz="1600" dirty="0">
                <a:solidFill>
                  <a:srgbClr val="006600"/>
                </a:solidFill>
              </a:rPr>
              <a:t>”表示带有附加参数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char *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short_opts</a:t>
            </a:r>
            <a:r>
              <a:rPr lang="en-US" altLang="zh-CN" sz="1600" dirty="0">
                <a:solidFill>
                  <a:srgbClr val="006600"/>
                </a:solidFill>
              </a:rPr>
              <a:t> = "</a:t>
            </a:r>
            <a:r>
              <a:rPr lang="en-US" altLang="zh-CN" sz="1600" dirty="0" err="1">
                <a:solidFill>
                  <a:srgbClr val="006600"/>
                </a:solidFill>
              </a:rPr>
              <a:t>ho:v</a:t>
            </a:r>
            <a:r>
              <a:rPr lang="en-US" altLang="zh-CN" sz="1600" dirty="0">
                <a:solidFill>
                  <a:srgbClr val="006600"/>
                </a:solidFill>
              </a:rPr>
              <a:t>";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struct</a:t>
            </a:r>
            <a:r>
              <a:rPr lang="en-US" altLang="zh-CN" sz="1600" dirty="0">
                <a:solidFill>
                  <a:srgbClr val="006600"/>
                </a:solidFill>
              </a:rPr>
              <a:t> option </a:t>
            </a:r>
            <a:r>
              <a:rPr lang="en-US" altLang="zh-CN" sz="1600" dirty="0" err="1">
                <a:solidFill>
                  <a:srgbClr val="006600"/>
                </a:solidFill>
              </a:rPr>
              <a:t>long_opts</a:t>
            </a:r>
            <a:r>
              <a:rPr lang="en-US" altLang="zh-CN" sz="1600" dirty="0">
                <a:solidFill>
                  <a:srgbClr val="006600"/>
                </a:solidFill>
              </a:rPr>
              <a:t>[] =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{ "help", 0, NULL, 'h' },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{ "output", 1, NULL, 'o' },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{ "verbose", 0, NULL, 'v' },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{ NULL, 0, NULL, 0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参数指定的输出文件名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char * </a:t>
            </a:r>
            <a:r>
              <a:rPr lang="en-US" altLang="zh-CN" sz="1600" dirty="0" err="1">
                <a:solidFill>
                  <a:srgbClr val="006600"/>
                </a:solidFill>
              </a:rPr>
              <a:t>output_filename</a:t>
            </a:r>
            <a:r>
              <a:rPr lang="en-US" altLang="zh-CN" sz="1600" dirty="0">
                <a:solidFill>
                  <a:srgbClr val="006600"/>
                </a:solidFill>
              </a:rPr>
              <a:t> = NULL;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是否显示复杂信息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verbose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保存程序名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program_name</a:t>
            </a:r>
            <a:r>
              <a:rPr lang="en-US" altLang="zh-CN" sz="1600" dirty="0">
                <a:solidFill>
                  <a:srgbClr val="006600"/>
                </a:solidFill>
              </a:rPr>
              <a:t> = </a:t>
            </a:r>
            <a:r>
              <a:rPr lang="en-US" altLang="zh-CN" sz="1600" dirty="0" err="1">
                <a:solidFill>
                  <a:srgbClr val="006600"/>
                </a:solidFill>
              </a:rPr>
              <a:t>argv</a:t>
            </a:r>
            <a:r>
              <a:rPr lang="en-US" altLang="zh-CN" sz="1600" dirty="0">
                <a:solidFill>
                  <a:srgbClr val="006600"/>
                </a:solidFill>
              </a:rPr>
              <a:t>[0];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如果为长选项，第五个参数输出该选项在长选项数组中的索引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opt = </a:t>
            </a:r>
            <a:r>
              <a:rPr lang="en-US" altLang="zh-CN" sz="1600" dirty="0" err="1">
                <a:solidFill>
                  <a:srgbClr val="006600"/>
                </a:solidFill>
              </a:rPr>
              <a:t>getopt_long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argc</a:t>
            </a:r>
            <a:r>
              <a:rPr lang="en-US" altLang="zh-CN" sz="1600" dirty="0">
                <a:solidFill>
                  <a:srgbClr val="006600"/>
                </a:solidFill>
              </a:rPr>
              <a:t>, </a:t>
            </a:r>
            <a:r>
              <a:rPr lang="en-US" altLang="zh-CN" sz="1600" dirty="0" err="1">
                <a:solidFill>
                  <a:srgbClr val="006600"/>
                </a:solidFill>
              </a:rPr>
              <a:t>argv</a:t>
            </a:r>
            <a:r>
              <a:rPr lang="en-US" altLang="zh-CN" sz="1600" dirty="0">
                <a:solidFill>
                  <a:srgbClr val="006600"/>
                </a:solidFill>
              </a:rPr>
              <a:t>, </a:t>
            </a:r>
            <a:r>
              <a:rPr lang="en-US" altLang="zh-CN" sz="1600" dirty="0" err="1">
                <a:solidFill>
                  <a:srgbClr val="006600"/>
                </a:solidFill>
              </a:rPr>
              <a:t>short_opts</a:t>
            </a:r>
            <a:r>
              <a:rPr lang="en-US" altLang="zh-CN" sz="1600" dirty="0">
                <a:solidFill>
                  <a:srgbClr val="006600"/>
                </a:solidFill>
              </a:rPr>
              <a:t>, </a:t>
            </a:r>
            <a:r>
              <a:rPr lang="en-US" altLang="zh-CN" sz="1600" dirty="0" err="1">
                <a:solidFill>
                  <a:srgbClr val="006600"/>
                </a:solidFill>
              </a:rPr>
              <a:t>long_opts</a:t>
            </a:r>
            <a:r>
              <a:rPr lang="en-US" altLang="zh-CN" sz="1600" dirty="0">
                <a:solidFill>
                  <a:srgbClr val="006600"/>
                </a:solidFill>
              </a:rPr>
              <a:t>, NULL );</a:t>
            </a:r>
          </a:p>
        </p:txBody>
      </p:sp>
    </p:spTree>
    <p:extLst>
      <p:ext uri="{BB962C8B-B14F-4D97-AF65-F5344CB8AC3E}">
        <p14:creationId xmlns:p14="http://schemas.microsoft.com/office/powerpoint/2010/main" val="407859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参数列表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77266" y="1306045"/>
            <a:ext cx="7816850" cy="556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while( opt != -1 )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switch( opt )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case 'h':	//  </a:t>
            </a:r>
            <a:r>
              <a:rPr lang="zh-CN" altLang="en-US" sz="1600" dirty="0">
                <a:solidFill>
                  <a:srgbClr val="006600"/>
                </a:solidFill>
              </a:rPr>
              <a:t>“</a:t>
            </a:r>
            <a:r>
              <a:rPr lang="en-US" altLang="zh-CN" sz="1600" dirty="0">
                <a:solidFill>
                  <a:srgbClr val="006600"/>
                </a:solidFill>
              </a:rPr>
              <a:t>-h</a:t>
            </a:r>
            <a:r>
              <a:rPr lang="zh-CN" altLang="en-US" sz="1600" dirty="0">
                <a:solidFill>
                  <a:srgbClr val="006600"/>
                </a:solidFill>
              </a:rPr>
              <a:t>”或“</a:t>
            </a:r>
            <a:r>
              <a:rPr lang="en-US" altLang="zh-CN" sz="1600" dirty="0">
                <a:solidFill>
                  <a:srgbClr val="006600"/>
                </a:solidFill>
              </a:rPr>
              <a:t>--help</a:t>
            </a:r>
            <a:r>
              <a:rPr lang="zh-CN" altLang="en-US" sz="1600" dirty="0">
                <a:solidFill>
                  <a:srgbClr val="006600"/>
                </a:solidFill>
              </a:rPr>
              <a:t>”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</a:t>
            </a:r>
            <a:r>
              <a:rPr lang="en-US" altLang="zh-CN" sz="1600" dirty="0" err="1">
                <a:solidFill>
                  <a:srgbClr val="006600"/>
                </a:solidFill>
              </a:rPr>
              <a:t>OutputInfo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, 0 );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case 'o':	//  </a:t>
            </a:r>
            <a:r>
              <a:rPr lang="zh-CN" altLang="en-US" sz="1600" dirty="0">
                <a:solidFill>
                  <a:srgbClr val="006600"/>
                </a:solidFill>
              </a:rPr>
              <a:t>“</a:t>
            </a:r>
            <a:r>
              <a:rPr lang="en-US" altLang="zh-CN" sz="1600" dirty="0">
                <a:solidFill>
                  <a:srgbClr val="006600"/>
                </a:solidFill>
              </a:rPr>
              <a:t>-o</a:t>
            </a:r>
            <a:r>
              <a:rPr lang="zh-CN" altLang="en-US" sz="1600" dirty="0">
                <a:solidFill>
                  <a:srgbClr val="006600"/>
                </a:solidFill>
              </a:rPr>
              <a:t>”或“</a:t>
            </a:r>
            <a:r>
              <a:rPr lang="en-US" altLang="zh-CN" sz="1600" dirty="0">
                <a:solidFill>
                  <a:srgbClr val="006600"/>
                </a:solidFill>
              </a:rPr>
              <a:t>--output</a:t>
            </a:r>
            <a:r>
              <a:rPr lang="zh-CN" altLang="en-US" sz="1600" dirty="0">
                <a:solidFill>
                  <a:srgbClr val="006600"/>
                </a:solidFill>
              </a:rPr>
              <a:t>”，附加参数由</a:t>
            </a:r>
            <a:r>
              <a:rPr lang="en-US" altLang="zh-CN" sz="1600" dirty="0" err="1">
                <a:solidFill>
                  <a:srgbClr val="006600"/>
                </a:solidFill>
              </a:rPr>
              <a:t>optarg</a:t>
            </a:r>
            <a:r>
              <a:rPr lang="zh-CN" altLang="en-US" sz="1600" dirty="0">
                <a:solidFill>
                  <a:srgbClr val="006600"/>
                </a:solidFill>
              </a:rPr>
              <a:t>提供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</a:t>
            </a:r>
            <a:r>
              <a:rPr lang="en-US" altLang="zh-CN" sz="1600" dirty="0" err="1">
                <a:solidFill>
                  <a:srgbClr val="006600"/>
                </a:solidFill>
              </a:rPr>
              <a:t>output_filename</a:t>
            </a:r>
            <a:r>
              <a:rPr lang="en-US" altLang="zh-CN" sz="1600" dirty="0">
                <a:solidFill>
                  <a:srgbClr val="006600"/>
                </a:solidFill>
              </a:rPr>
              <a:t> = </a:t>
            </a:r>
            <a:r>
              <a:rPr lang="en-US" altLang="zh-CN" sz="1600" dirty="0" err="1">
                <a:solidFill>
                  <a:srgbClr val="006600"/>
                </a:solidFill>
              </a:rPr>
              <a:t>optarg</a:t>
            </a:r>
            <a:r>
              <a:rPr lang="en-US" altLang="zh-CN" sz="1600" dirty="0">
                <a:solidFill>
                  <a:srgbClr val="006600"/>
                </a:solidFill>
              </a:rPr>
              <a:t>;      break;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case 'v':	//  </a:t>
            </a:r>
            <a:r>
              <a:rPr lang="zh-CN" altLang="en-US" sz="1600" dirty="0">
                <a:solidFill>
                  <a:srgbClr val="006600"/>
                </a:solidFill>
              </a:rPr>
              <a:t>“</a:t>
            </a:r>
            <a:r>
              <a:rPr lang="en-US" altLang="zh-CN" sz="1600" dirty="0">
                <a:solidFill>
                  <a:srgbClr val="006600"/>
                </a:solidFill>
              </a:rPr>
              <a:t>-v</a:t>
            </a:r>
            <a:r>
              <a:rPr lang="zh-CN" altLang="en-US" sz="1600" dirty="0">
                <a:solidFill>
                  <a:srgbClr val="006600"/>
                </a:solidFill>
              </a:rPr>
              <a:t>”或“</a:t>
            </a:r>
            <a:r>
              <a:rPr lang="en-US" altLang="zh-CN" sz="1600" dirty="0">
                <a:solidFill>
                  <a:srgbClr val="006600"/>
                </a:solidFill>
              </a:rPr>
              <a:t>--verbose</a:t>
            </a:r>
            <a:r>
              <a:rPr lang="zh-CN" altLang="en-US" sz="1600" dirty="0">
                <a:solidFill>
                  <a:srgbClr val="006600"/>
                </a:solidFill>
              </a:rPr>
              <a:t>”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verbose = 1;      break;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case '?':	//  </a:t>
            </a:r>
            <a:r>
              <a:rPr lang="zh-CN" altLang="en-US" sz="1600" dirty="0">
                <a:solidFill>
                  <a:srgbClr val="006600"/>
                </a:solidFill>
              </a:rPr>
              <a:t>用户输入了无效参数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</a:t>
            </a:r>
            <a:r>
              <a:rPr lang="en-US" altLang="zh-CN" sz="1600" dirty="0" err="1">
                <a:solidFill>
                  <a:srgbClr val="006600"/>
                </a:solidFill>
              </a:rPr>
              <a:t>OutputInfo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cerr</a:t>
            </a:r>
            <a:r>
              <a:rPr lang="en-US" altLang="zh-CN" sz="1600" dirty="0">
                <a:solidFill>
                  <a:srgbClr val="006600"/>
                </a:solidFill>
              </a:rPr>
              <a:t>, 1 );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case -1:	//  </a:t>
            </a:r>
            <a:r>
              <a:rPr lang="zh-CN" altLang="en-US" sz="1600" dirty="0">
                <a:solidFill>
                  <a:srgbClr val="006600"/>
                </a:solidFill>
              </a:rPr>
              <a:t>处理完毕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break;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default:	//  </a:t>
            </a:r>
            <a:r>
              <a:rPr lang="zh-CN" altLang="en-US" sz="1600" dirty="0">
                <a:solidFill>
                  <a:srgbClr val="006600"/>
                </a:solidFill>
              </a:rPr>
              <a:t>未知错误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abort();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opt = </a:t>
            </a:r>
            <a:r>
              <a:rPr lang="en-US" altLang="zh-CN" sz="1600" dirty="0" err="1">
                <a:solidFill>
                  <a:srgbClr val="006600"/>
                </a:solidFill>
              </a:rPr>
              <a:t>getopt_long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argc</a:t>
            </a:r>
            <a:r>
              <a:rPr lang="en-US" altLang="zh-CN" sz="1600" dirty="0">
                <a:solidFill>
                  <a:srgbClr val="006600"/>
                </a:solidFill>
              </a:rPr>
              <a:t>, </a:t>
            </a:r>
            <a:r>
              <a:rPr lang="en-US" altLang="zh-CN" sz="1600" dirty="0" err="1">
                <a:solidFill>
                  <a:srgbClr val="006600"/>
                </a:solidFill>
              </a:rPr>
              <a:t>argv</a:t>
            </a:r>
            <a:r>
              <a:rPr lang="en-US" altLang="zh-CN" sz="1600" dirty="0">
                <a:solidFill>
                  <a:srgbClr val="006600"/>
                </a:solidFill>
              </a:rPr>
              <a:t>, </a:t>
            </a:r>
            <a:r>
              <a:rPr lang="en-US" altLang="zh-CN" sz="1600" dirty="0" err="1">
                <a:solidFill>
                  <a:srgbClr val="006600"/>
                </a:solidFill>
              </a:rPr>
              <a:t>short_opts</a:t>
            </a:r>
            <a:r>
              <a:rPr lang="en-US" altLang="zh-CN" sz="1600" dirty="0">
                <a:solidFill>
                  <a:srgbClr val="006600"/>
                </a:solidFill>
              </a:rPr>
              <a:t>, </a:t>
            </a:r>
            <a:r>
              <a:rPr lang="en-US" altLang="zh-CN" sz="1600" dirty="0" err="1">
                <a:solidFill>
                  <a:srgbClr val="006600"/>
                </a:solidFill>
              </a:rPr>
              <a:t>long_opts</a:t>
            </a:r>
            <a:r>
              <a:rPr lang="en-US" altLang="zh-CN" sz="1600" dirty="0">
                <a:solidFill>
                  <a:srgbClr val="006600"/>
                </a:solidFill>
              </a:rPr>
              <a:t>, NULL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567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</TotalTime>
  <Words>765</Words>
  <Application>Microsoft Office PowerPoint</Application>
  <PresentationFormat>自定义</PresentationFormat>
  <Paragraphs>130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205</cp:revision>
  <dcterms:created xsi:type="dcterms:W3CDTF">2015-06-24T00:43:17Z</dcterms:created>
  <dcterms:modified xsi:type="dcterms:W3CDTF">2015-12-10T10:16:41Z</dcterms:modified>
</cp:coreProperties>
</file>