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8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00" y="-2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系统调用错误处理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40283"/>
            <a:ext cx="8168852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实现逻辑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程序使用断言，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程序使用断言或异常处理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两个主要问题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调用：访问系统资源的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手段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调用失败原因：资源不足；因权限不足而被阻塞；调用参数无效，如无效内存地址或文件描述符；被外部事件中断；不可预计的外部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：已分配资源必须在任何情况下都能正确释放</a:t>
            </a:r>
          </a:p>
        </p:txBody>
      </p:sp>
    </p:spTree>
    <p:extLst>
      <p:ext uri="{BB962C8B-B14F-4D97-AF65-F5344CB8AC3E}">
        <p14:creationId xmlns:p14="http://schemas.microsoft.com/office/powerpoint/2010/main" val="352726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系统调用错误处理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40283"/>
            <a:ext cx="8168852" cy="331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使用整数表示系统调用错误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错误码为以“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开头的全大写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（使用方法类似全局变量）：表示错误码，位于头文件“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错误都重写该值，处理错误时必须保留其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副本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strerror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：返回宏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对应的错误说明字符串，位于头文件“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403012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系统调用错误处理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417374"/>
            <a:ext cx="7347284" cy="451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将指定文件的拥有者改为指定的用户或组；第一个参数为文件名，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第二和第三个参数分别为用户和组</a:t>
            </a:r>
            <a:r>
              <a:rPr lang="en-US" altLang="zh-CN" sz="1600" dirty="0">
                <a:solidFill>
                  <a:srgbClr val="006600"/>
                </a:solidFill>
              </a:rPr>
              <a:t>id</a:t>
            </a:r>
            <a:r>
              <a:rPr lang="zh-CN" altLang="en-US" sz="1600" dirty="0">
                <a:solidFill>
                  <a:srgbClr val="006600"/>
                </a:solidFill>
              </a:rPr>
              <a:t>，</a:t>
            </a:r>
            <a:r>
              <a:rPr lang="en-US" altLang="zh-CN" sz="1600" dirty="0">
                <a:solidFill>
                  <a:srgbClr val="006600"/>
                </a:solidFill>
              </a:rPr>
              <a:t>-1</a:t>
            </a:r>
            <a:r>
              <a:rPr lang="zh-CN" altLang="en-US" sz="1600" dirty="0">
                <a:solidFill>
                  <a:srgbClr val="006600"/>
                </a:solidFill>
              </a:rPr>
              <a:t>表示不改变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rval</a:t>
            </a:r>
            <a:r>
              <a:rPr lang="en-US" altLang="zh-CN" sz="1600" dirty="0">
                <a:solidFill>
                  <a:srgbClr val="006600"/>
                </a:solidFill>
              </a:rPr>
              <a:t> = </a:t>
            </a:r>
            <a:r>
              <a:rPr lang="en-US" altLang="zh-CN" sz="1600" dirty="0" err="1">
                <a:solidFill>
                  <a:srgbClr val="006600"/>
                </a:solidFill>
              </a:rPr>
              <a:t>chown</a:t>
            </a:r>
            <a:r>
              <a:rPr lang="en-US" altLang="zh-CN" sz="1600" dirty="0">
                <a:solidFill>
                  <a:srgbClr val="006600"/>
                </a:solidFill>
              </a:rPr>
              <a:t>( path, </a:t>
            </a:r>
            <a:r>
              <a:rPr lang="en-US" altLang="zh-CN" sz="1600" dirty="0" err="1">
                <a:solidFill>
                  <a:srgbClr val="006600"/>
                </a:solidFill>
              </a:rPr>
              <a:t>user_id</a:t>
            </a:r>
            <a:r>
              <a:rPr lang="en-US" altLang="zh-CN" sz="1600" dirty="0">
                <a:solidFill>
                  <a:srgbClr val="006600"/>
                </a:solidFill>
              </a:rPr>
              <a:t>, -1 );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if( </a:t>
            </a:r>
            <a:r>
              <a:rPr lang="en-US" altLang="zh-CN" sz="1600" dirty="0" err="1">
                <a:solidFill>
                  <a:srgbClr val="006600"/>
                </a:solidFill>
              </a:rPr>
              <a:t>rval</a:t>
            </a:r>
            <a:r>
              <a:rPr lang="en-US" altLang="zh-CN" sz="16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必须存储</a:t>
            </a:r>
            <a:r>
              <a:rPr lang="en-US" altLang="zh-CN" sz="1600" dirty="0" err="1">
                <a:solidFill>
                  <a:srgbClr val="006600"/>
                </a:solidFill>
              </a:rPr>
              <a:t>errno</a:t>
            </a:r>
            <a:r>
              <a:rPr lang="zh-CN" altLang="en-US" sz="1600" dirty="0">
                <a:solidFill>
                  <a:srgbClr val="006600"/>
                </a:solidFill>
              </a:rPr>
              <a:t>，因为下一次系统调用会修改该值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error_code</a:t>
            </a:r>
            <a:r>
              <a:rPr lang="en-US" altLang="zh-CN" sz="1600" dirty="0">
                <a:solidFill>
                  <a:srgbClr val="006600"/>
                </a:solidFill>
              </a:rPr>
              <a:t> = </a:t>
            </a:r>
            <a:r>
              <a:rPr lang="en-US" altLang="zh-CN" sz="1600" dirty="0" err="1">
                <a:solidFill>
                  <a:srgbClr val="006600"/>
                </a:solidFill>
              </a:rPr>
              <a:t>errno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操作不成功，</a:t>
            </a:r>
            <a:r>
              <a:rPr lang="en-US" altLang="zh-CN" sz="1600" dirty="0" err="1">
                <a:solidFill>
                  <a:srgbClr val="006600"/>
                </a:solidFill>
              </a:rPr>
              <a:t>chown</a:t>
            </a:r>
            <a:r>
              <a:rPr lang="zh-CN" altLang="en-US" sz="1600" dirty="0">
                <a:solidFill>
                  <a:srgbClr val="006600"/>
                </a:solidFill>
              </a:rPr>
              <a:t>将返回</a:t>
            </a:r>
            <a:r>
              <a:rPr lang="en-US" altLang="zh-CN" sz="1600" dirty="0">
                <a:solidFill>
                  <a:srgbClr val="006600"/>
                </a:solidFill>
              </a:rPr>
              <a:t>-1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assert( </a:t>
            </a:r>
            <a:r>
              <a:rPr lang="en-US" altLang="zh-CN" sz="1600" dirty="0" err="1">
                <a:solidFill>
                  <a:srgbClr val="006600"/>
                </a:solidFill>
              </a:rPr>
              <a:t>rval</a:t>
            </a:r>
            <a:r>
              <a:rPr lang="en-US" altLang="zh-CN" sz="1600" dirty="0">
                <a:solidFill>
                  <a:srgbClr val="006600"/>
                </a:solidFill>
              </a:rPr>
              <a:t> == -1 );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检查</a:t>
            </a:r>
            <a:r>
              <a:rPr lang="en-US" altLang="zh-CN" sz="1600" dirty="0" err="1">
                <a:solidFill>
                  <a:srgbClr val="006600"/>
                </a:solidFill>
              </a:rPr>
              <a:t>errno</a:t>
            </a:r>
            <a:r>
              <a:rPr lang="zh-CN" altLang="en-US" sz="1600" dirty="0">
                <a:solidFill>
                  <a:srgbClr val="006600"/>
                </a:solidFill>
              </a:rPr>
              <a:t>，进行对应处理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switch( </a:t>
            </a:r>
            <a:r>
              <a:rPr lang="en-US" altLang="zh-CN" sz="1600" dirty="0" err="1">
                <a:solidFill>
                  <a:srgbClr val="006600"/>
                </a:solidFill>
              </a:rPr>
              <a:t>error_code</a:t>
            </a:r>
            <a:r>
              <a:rPr lang="en-US" altLang="zh-CN" sz="16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case EPERM:		//  </a:t>
            </a:r>
            <a:r>
              <a:rPr lang="zh-CN" altLang="en-US" sz="1600" dirty="0">
                <a:solidFill>
                  <a:srgbClr val="006600"/>
                </a:solidFill>
              </a:rPr>
              <a:t>操作被否决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case EROFS:		//  PATH</a:t>
            </a:r>
            <a:r>
              <a:rPr lang="zh-CN" altLang="en-US" sz="1600" dirty="0">
                <a:solidFill>
                  <a:srgbClr val="006600"/>
                </a:solidFill>
              </a:rPr>
              <a:t>位于只读文件系统中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case ENAMETOOLONG:	//  </a:t>
            </a:r>
            <a:r>
              <a:rPr lang="zh-CN" altLang="en-US" sz="1600" dirty="0">
                <a:solidFill>
                  <a:srgbClr val="006600"/>
                </a:solidFill>
              </a:rPr>
              <a:t>文件名太长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case ENOENT:		//  </a:t>
            </a:r>
            <a:r>
              <a:rPr lang="zh-CN" altLang="en-US" sz="1600" dirty="0">
                <a:solidFill>
                  <a:srgbClr val="006600"/>
                </a:solidFill>
              </a:rPr>
              <a:t>文件不存在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case ENOTDIR:		//  path</a:t>
            </a:r>
            <a:r>
              <a:rPr lang="zh-CN" altLang="en-US" sz="1600" dirty="0">
                <a:solidFill>
                  <a:srgbClr val="006600"/>
                </a:solidFill>
              </a:rPr>
              <a:t>的某个成分不是目录</a:t>
            </a:r>
            <a:endParaRPr lang="en-US" altLang="zh-CN" sz="16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0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系统调用错误处理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46826" y="1593836"/>
            <a:ext cx="7584879" cy="3748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case EACCES:		//  path</a:t>
            </a:r>
            <a:r>
              <a:rPr lang="zh-CN" altLang="en-US" sz="1600" dirty="0">
                <a:solidFill>
                  <a:srgbClr val="006600"/>
                </a:solidFill>
              </a:rPr>
              <a:t>的某个成分不可访问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cerr</a:t>
            </a:r>
            <a:r>
              <a:rPr lang="en-US" altLang="zh-CN" sz="1600" dirty="0">
                <a:solidFill>
                  <a:srgbClr val="006600"/>
                </a:solidFill>
              </a:rPr>
              <a:t> &lt;&lt; "error when trying to change the ownership of " &lt;&lt; path;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cerr</a:t>
            </a:r>
            <a:r>
              <a:rPr lang="en-US" altLang="zh-CN" sz="1600" dirty="0">
                <a:solidFill>
                  <a:srgbClr val="006600"/>
                </a:solidFill>
              </a:rPr>
              <a:t> &lt;&lt; ":“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strerror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error_code</a:t>
            </a:r>
            <a:r>
              <a:rPr lang="en-US" altLang="zh-CN" sz="1600" dirty="0">
                <a:solidFill>
                  <a:srgbClr val="006600"/>
                </a:solidFill>
              </a:rPr>
              <a:t> )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break;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case EFAULT:		//  path</a:t>
            </a:r>
            <a:r>
              <a:rPr lang="zh-CN" altLang="en-US" sz="1600" dirty="0">
                <a:solidFill>
                  <a:srgbClr val="006600"/>
                </a:solidFill>
              </a:rPr>
              <a:t>包含无效内存地址，有可能为</a:t>
            </a:r>
            <a:r>
              <a:rPr lang="en-US" altLang="zh-CN" sz="1600" dirty="0">
                <a:solidFill>
                  <a:srgbClr val="006600"/>
                </a:solidFill>
              </a:rPr>
              <a:t>bug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abort 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case ENOMEM:		//  </a:t>
            </a:r>
            <a:r>
              <a:rPr lang="zh-CN" altLang="en-US" sz="1600" dirty="0">
                <a:solidFill>
                  <a:srgbClr val="006600"/>
                </a:solidFill>
              </a:rPr>
              <a:t>核心内存不足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cerr</a:t>
            </a:r>
            <a:r>
              <a:rPr lang="en-US" altLang="zh-CN" sz="1600" dirty="0">
                <a:solidFill>
                  <a:srgbClr val="006600"/>
                </a:solidFill>
              </a:rPr>
              <a:t>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strerror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error_code</a:t>
            </a:r>
            <a:r>
              <a:rPr lang="en-US" altLang="zh-CN" sz="1600" dirty="0">
                <a:solidFill>
                  <a:srgbClr val="006600"/>
                </a:solidFill>
              </a:rPr>
              <a:t> )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exit( 1 );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default:			//  </a:t>
            </a:r>
            <a:r>
              <a:rPr lang="zh-CN" altLang="en-US" sz="1600" dirty="0">
                <a:solidFill>
                  <a:srgbClr val="006600"/>
                </a:solidFill>
              </a:rPr>
              <a:t>不可预见错误，最可能为程序</a:t>
            </a:r>
            <a:r>
              <a:rPr lang="en-US" altLang="zh-CN" sz="1600" dirty="0">
                <a:solidFill>
                  <a:srgbClr val="006600"/>
                </a:solidFill>
              </a:rPr>
              <a:t>bug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abort 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20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资源管理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60073"/>
            <a:ext cx="8168852" cy="442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必须予以明确管理的资源类型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、文件描述符、文件指针、临时文件、同步对象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资源管理流程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：分配资源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：正常处理流程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：如果流程失败，释放资源并退出，否则执行正常处理流程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：释放资源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：函数返回</a:t>
            </a:r>
          </a:p>
        </p:txBody>
      </p:sp>
    </p:spTree>
    <p:extLst>
      <p:ext uri="{BB962C8B-B14F-4D97-AF65-F5344CB8AC3E}">
        <p14:creationId xmlns:p14="http://schemas.microsoft.com/office/powerpoint/2010/main" val="53173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资源管理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306045"/>
            <a:ext cx="7474229" cy="479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char * </a:t>
            </a:r>
            <a:r>
              <a:rPr lang="en-US" altLang="zh-CN" sz="1600" dirty="0" err="1">
                <a:solidFill>
                  <a:srgbClr val="006600"/>
                </a:solidFill>
              </a:rPr>
              <a:t>ReadFromFile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char * filename, </a:t>
            </a:r>
            <a:r>
              <a:rPr lang="en-US" altLang="zh-CN" sz="1600" dirty="0" err="1">
                <a:solidFill>
                  <a:srgbClr val="006600"/>
                </a:solidFill>
              </a:rPr>
              <a:t>size_t</a:t>
            </a:r>
            <a:r>
              <a:rPr lang="en-US" altLang="zh-CN" sz="1600" dirty="0">
                <a:solidFill>
                  <a:srgbClr val="006600"/>
                </a:solidFill>
              </a:rPr>
              <a:t> length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char * buffer = new char[length];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if( !buffer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return NULL;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 = open( filename, O_RDONLY );    //  </a:t>
            </a:r>
            <a:r>
              <a:rPr lang="zh-CN" altLang="en-US" sz="1600" dirty="0">
                <a:solidFill>
                  <a:srgbClr val="006600"/>
                </a:solidFill>
              </a:rPr>
              <a:t>以只读模式打开文件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if(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 == -1 )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smtClean="0">
                <a:solidFill>
                  <a:srgbClr val="006600"/>
                </a:solidFill>
              </a:rPr>
              <a:t>delete[] </a:t>
            </a:r>
            <a:r>
              <a:rPr lang="en-US" altLang="zh-CN" sz="1600" dirty="0">
                <a:solidFill>
                  <a:srgbClr val="006600"/>
                </a:solidFill>
              </a:rPr>
              <a:t>buffer,  buffer = NULL;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return NULL;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size_t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bytes_read</a:t>
            </a:r>
            <a:r>
              <a:rPr lang="en-US" altLang="zh-CN" sz="1600" dirty="0">
                <a:solidFill>
                  <a:srgbClr val="006600"/>
                </a:solidFill>
              </a:rPr>
              <a:t> = read(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, buffer, length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if( </a:t>
            </a:r>
            <a:r>
              <a:rPr lang="en-US" altLang="zh-CN" sz="1600" dirty="0" err="1">
                <a:solidFill>
                  <a:srgbClr val="006600"/>
                </a:solidFill>
              </a:rPr>
              <a:t>bytes_read</a:t>
            </a:r>
            <a:r>
              <a:rPr lang="en-US" altLang="zh-CN" sz="1600" dirty="0">
                <a:solidFill>
                  <a:srgbClr val="006600"/>
                </a:solidFill>
              </a:rPr>
              <a:t> != length 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smtClean="0">
                <a:solidFill>
                  <a:srgbClr val="006600"/>
                </a:solidFill>
              </a:rPr>
              <a:t>delete[] </a:t>
            </a:r>
            <a:r>
              <a:rPr lang="en-US" altLang="zh-CN" sz="1600" dirty="0">
                <a:solidFill>
                  <a:srgbClr val="006600"/>
                </a:solidFill>
              </a:rPr>
              <a:t>buffer,  buffer = NULL;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close(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return NULL;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close(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buffer;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553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464</Words>
  <Application>Microsoft Office PowerPoint</Application>
  <PresentationFormat>自定义</PresentationFormat>
  <Paragraphs>80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205</cp:revision>
  <dcterms:created xsi:type="dcterms:W3CDTF">2015-06-24T00:43:17Z</dcterms:created>
  <dcterms:modified xsi:type="dcterms:W3CDTF">2015-12-10T10:15:33Z</dcterms:modified>
</cp:coreProperties>
</file>