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14" r:id="rId4"/>
    <p:sldId id="315" r:id="rId5"/>
    <p:sldId id="316" r:id="rId6"/>
    <p:sldId id="347" r:id="rId7"/>
    <p:sldId id="348" r:id="rId8"/>
    <p:sldId id="319" r:id="rId9"/>
    <p:sldId id="320" r:id="rId10"/>
    <p:sldId id="321" r:id="rId11"/>
    <p:sldId id="32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0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　备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34268"/>
            <a:ext cx="7786807" cy="451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设备类型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设备号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设备项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设备目录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硬件设备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特殊设备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设备控制与访问</a:t>
            </a:r>
          </a:p>
        </p:txBody>
      </p:sp>
    </p:spTree>
    <p:extLst>
      <p:ext uri="{BB962C8B-B14F-4D97-AF65-F5344CB8AC3E}">
        <p14:creationId xmlns:p14="http://schemas.microsoft.com/office/powerpoint/2010/main" val="117539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设备访问与控制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652578"/>
            <a:ext cx="869342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设备访问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文件一样操作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：向并口设备发送数据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28800" y="3311447"/>
            <a:ext cx="7816850" cy="183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400" dirty="0" err="1">
                <a:solidFill>
                  <a:srgbClr val="006600"/>
                </a:solidFill>
              </a:rPr>
              <a:t>int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 err="1">
                <a:solidFill>
                  <a:srgbClr val="006600"/>
                </a:solidFill>
              </a:rPr>
              <a:t>fd</a:t>
            </a:r>
            <a:r>
              <a:rPr lang="en-US" altLang="zh-CN" sz="2400" dirty="0">
                <a:solidFill>
                  <a:srgbClr val="006600"/>
                </a:solidFill>
              </a:rPr>
              <a:t> = open( "/</a:t>
            </a:r>
            <a:r>
              <a:rPr lang="en-US" altLang="zh-CN" sz="2400" dirty="0" err="1">
                <a:solidFill>
                  <a:srgbClr val="006600"/>
                </a:solidFill>
              </a:rPr>
              <a:t>dev</a:t>
            </a:r>
            <a:r>
              <a:rPr lang="en-US" altLang="zh-CN" sz="2400" dirty="0">
                <a:solidFill>
                  <a:srgbClr val="006600"/>
                </a:solidFill>
              </a:rPr>
              <a:t>/lp0", O_WRONLY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write( </a:t>
            </a:r>
            <a:r>
              <a:rPr lang="en-US" altLang="zh-CN" sz="2400" dirty="0" err="1">
                <a:solidFill>
                  <a:srgbClr val="006600"/>
                </a:solidFill>
              </a:rPr>
              <a:t>fd</a:t>
            </a:r>
            <a:r>
              <a:rPr lang="en-US" altLang="zh-CN" sz="2400" dirty="0">
                <a:solidFill>
                  <a:srgbClr val="006600"/>
                </a:solidFill>
              </a:rPr>
              <a:t>, buffer, </a:t>
            </a:r>
            <a:r>
              <a:rPr lang="en-US" altLang="zh-CN" sz="2400" dirty="0" err="1">
                <a:solidFill>
                  <a:srgbClr val="006600"/>
                </a:solidFill>
              </a:rPr>
              <a:t>buffer_length</a:t>
            </a:r>
            <a:r>
              <a:rPr lang="en-US" altLang="zh-CN" sz="24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close( </a:t>
            </a:r>
            <a:r>
              <a:rPr lang="en-US" altLang="zh-CN" sz="2400" dirty="0" err="1">
                <a:solidFill>
                  <a:srgbClr val="006600"/>
                </a:solidFill>
              </a:rPr>
              <a:t>fd</a:t>
            </a:r>
            <a:r>
              <a:rPr lang="en-US" altLang="zh-CN" sz="2400" dirty="0">
                <a:solidFill>
                  <a:srgbClr val="006600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33895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设备访问与控制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93121"/>
            <a:ext cx="869342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控制硬件设备的函数：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ioctl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个参数为文件描述符，指定想要控制的设备；第二个参数为控制命令码，指定想要实施的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09350" y="2668562"/>
            <a:ext cx="7805961" cy="324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fcntl.h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linux</a:t>
            </a:r>
            <a:r>
              <a:rPr lang="en-US" altLang="zh-CN" sz="1600" dirty="0">
                <a:solidFill>
                  <a:srgbClr val="006600"/>
                </a:solidFill>
              </a:rPr>
              <a:t>/</a:t>
            </a:r>
            <a:r>
              <a:rPr lang="en-US" altLang="zh-CN" sz="1600" dirty="0" err="1">
                <a:solidFill>
                  <a:srgbClr val="006600"/>
                </a:solidFill>
              </a:rPr>
              <a:t>cdrom.h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ioctl.h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stat.h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types.h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unistd.h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 (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argc</a:t>
            </a:r>
            <a:r>
              <a:rPr lang="en-US" altLang="zh-CN" sz="1600" dirty="0">
                <a:solidFill>
                  <a:srgbClr val="006600"/>
                </a:solidFill>
              </a:rPr>
              <a:t>, char*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= open(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[1], O_RDONLY </a:t>
            </a:r>
            <a:r>
              <a:rPr lang="en-US" altLang="zh-CN" sz="1600" dirty="0" smtClean="0">
                <a:solidFill>
                  <a:srgbClr val="006600"/>
                </a:solidFill>
              </a:rPr>
              <a:t>);	//  </a:t>
            </a:r>
            <a:r>
              <a:rPr lang="zh-CN" altLang="en-US" sz="1600" dirty="0">
                <a:solidFill>
                  <a:srgbClr val="006600"/>
                </a:solidFill>
              </a:rPr>
              <a:t>打开参数所表示的设备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ioctl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CDROMEJECT </a:t>
            </a:r>
            <a:r>
              <a:rPr lang="en-US" altLang="zh-CN" sz="1600" dirty="0" smtClean="0">
                <a:solidFill>
                  <a:srgbClr val="006600"/>
                </a:solidFill>
              </a:rPr>
              <a:t>);			//  </a:t>
            </a:r>
            <a:r>
              <a:rPr lang="zh-CN" altLang="en-US" sz="1600" dirty="0">
                <a:solidFill>
                  <a:srgbClr val="006600"/>
                </a:solidFill>
              </a:rPr>
              <a:t>弹出</a:t>
            </a:r>
            <a:r>
              <a:rPr lang="en-US" altLang="zh-CN" sz="1600" dirty="0">
                <a:solidFill>
                  <a:srgbClr val="006600"/>
                </a:solidFill>
              </a:rPr>
              <a:t>CD-ROM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62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设备类型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95906"/>
            <a:ext cx="806778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设备文件的性质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文件不是普通的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设备的数据需要与相应的设备驱动器通信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设备文件的类型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设备：读写串行数据字节流，如串口、终端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设备：随机读写固定尺寸数据块，如磁盘设备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　明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挂载到文件系统后，使用文件和目录模式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一般不用块设备，内核实现文件系统时使用块设备操作文件</a:t>
            </a:r>
          </a:p>
        </p:txBody>
      </p:sp>
    </p:spTree>
    <p:extLst>
      <p:ext uri="{BB962C8B-B14F-4D97-AF65-F5344CB8AC3E}">
        <p14:creationId xmlns:p14="http://schemas.microsoft.com/office/powerpoint/2010/main" val="53717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设备号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95906"/>
            <a:ext cx="806778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大设备号（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 device number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设备对应哪个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设备驱动器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关系由内核确定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小设备号（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minor device number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由设备驱动器控制的单个设备或设备的某个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　例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号主设备为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控制器可以连接多个设备（磁盘、磁带、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CD-DVD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驱动器等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主设备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的小设备号为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，而从设备的小设备号为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主设备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单独分区的小设备号从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，从设备单独分区的小设备号从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311406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设备项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363822"/>
            <a:ext cx="8693429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设备项：与文件类似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命令移动或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设备支持读写，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命令可以从（向）设备读取（写入）数据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mknod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系统调用：创建设备项（文件系统结点）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mknod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pathname,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pathname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为设备项包含路径的名称；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为设备的使用权限与结点类型；当文件类型为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S_IFCHR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S_IFBLK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表示设备的大小设备号，否则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项仅仅是与设备通信的门户，在文件系统中创建设备项并不意味着设备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超级用户才可以创建设备项</a:t>
            </a:r>
          </a:p>
        </p:txBody>
      </p:sp>
    </p:spTree>
    <p:extLst>
      <p:ext uri="{BB962C8B-B14F-4D97-AF65-F5344CB8AC3E}">
        <p14:creationId xmlns:p14="http://schemas.microsoft.com/office/powerpoint/2010/main" val="24722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设备目录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588410"/>
            <a:ext cx="869342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操作系统已知的设备目录：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　例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hda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有一个分区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hda1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00463" y="3679079"/>
            <a:ext cx="781685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9A4D00"/>
                </a:solidFill>
              </a:rPr>
              <a:t>% </a:t>
            </a:r>
            <a:r>
              <a:rPr lang="en-US" altLang="zh-CN" sz="2000" dirty="0" err="1">
                <a:solidFill>
                  <a:srgbClr val="006600"/>
                </a:solidFill>
              </a:rPr>
              <a:t>ls</a:t>
            </a:r>
            <a:r>
              <a:rPr lang="en-US" altLang="zh-CN" sz="2000" dirty="0">
                <a:solidFill>
                  <a:srgbClr val="006600"/>
                </a:solidFill>
              </a:rPr>
              <a:t>  –l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r>
              <a:rPr lang="en-US" altLang="zh-CN" sz="2000" dirty="0" err="1">
                <a:solidFill>
                  <a:srgbClr val="006600"/>
                </a:solidFill>
              </a:rPr>
              <a:t>hda</a:t>
            </a:r>
            <a:r>
              <a:rPr lang="en-US" altLang="zh-CN" sz="2000" dirty="0">
                <a:solidFill>
                  <a:srgbClr val="006600"/>
                </a:solidFill>
              </a:rPr>
              <a:t>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/hda1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brw</a:t>
            </a:r>
            <a:r>
              <a:rPr lang="en-US" altLang="zh-CN" sz="2000" dirty="0">
                <a:solidFill>
                  <a:srgbClr val="006600"/>
                </a:solidFill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</a:rPr>
              <a:t>rw</a:t>
            </a:r>
            <a:r>
              <a:rPr lang="en-US" altLang="zh-CN" sz="2000" dirty="0">
                <a:solidFill>
                  <a:srgbClr val="006600"/>
                </a:solidFill>
              </a:rPr>
              <a:t>----  1 root   disk  3, 0  Jul 20 2011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r>
              <a:rPr lang="en-US" altLang="zh-CN" sz="2000" dirty="0" err="1">
                <a:solidFill>
                  <a:srgbClr val="006600"/>
                </a:solidFill>
              </a:rPr>
              <a:t>hda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brw</a:t>
            </a:r>
            <a:r>
              <a:rPr lang="en-US" altLang="zh-CN" sz="2000" dirty="0">
                <a:solidFill>
                  <a:srgbClr val="006600"/>
                </a:solidFill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</a:rPr>
              <a:t>rw</a:t>
            </a:r>
            <a:r>
              <a:rPr lang="en-US" altLang="zh-CN" sz="2000" dirty="0">
                <a:solidFill>
                  <a:srgbClr val="006600"/>
                </a:solidFill>
              </a:rPr>
              <a:t>----  1 root   disk  3, 1  Jul 20 2011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/hda1</a:t>
            </a:r>
          </a:p>
        </p:txBody>
      </p:sp>
    </p:spTree>
    <p:extLst>
      <p:ext uri="{BB962C8B-B14F-4D97-AF65-F5344CB8AC3E}">
        <p14:creationId xmlns:p14="http://schemas.microsoft.com/office/powerpoint/2010/main" val="40409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硬件设备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588410"/>
            <a:ext cx="869342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操作系统已知的设备目录：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hda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有一个分区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hda1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00463" y="3679079"/>
            <a:ext cx="781685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9A4D00"/>
                </a:solidFill>
              </a:rPr>
              <a:t>% </a:t>
            </a:r>
            <a:r>
              <a:rPr lang="en-US" altLang="zh-CN" sz="2000" dirty="0" err="1">
                <a:solidFill>
                  <a:srgbClr val="006600"/>
                </a:solidFill>
              </a:rPr>
              <a:t>ls</a:t>
            </a:r>
            <a:r>
              <a:rPr lang="en-US" altLang="zh-CN" sz="2000" dirty="0">
                <a:solidFill>
                  <a:srgbClr val="006600"/>
                </a:solidFill>
              </a:rPr>
              <a:t>  –l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r>
              <a:rPr lang="en-US" altLang="zh-CN" sz="2000" dirty="0" err="1">
                <a:solidFill>
                  <a:srgbClr val="006600"/>
                </a:solidFill>
              </a:rPr>
              <a:t>hda</a:t>
            </a:r>
            <a:r>
              <a:rPr lang="en-US" altLang="zh-CN" sz="2000" dirty="0">
                <a:solidFill>
                  <a:srgbClr val="006600"/>
                </a:solidFill>
              </a:rPr>
              <a:t>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/hda1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brw</a:t>
            </a:r>
            <a:r>
              <a:rPr lang="en-US" altLang="zh-CN" sz="2000" dirty="0">
                <a:solidFill>
                  <a:srgbClr val="006600"/>
                </a:solidFill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</a:rPr>
              <a:t>rw</a:t>
            </a:r>
            <a:r>
              <a:rPr lang="en-US" altLang="zh-CN" sz="2000" dirty="0">
                <a:solidFill>
                  <a:srgbClr val="006600"/>
                </a:solidFill>
              </a:rPr>
              <a:t>----  1 root   disk  3, 0  Jul 20 2011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r>
              <a:rPr lang="en-US" altLang="zh-CN" sz="2000" dirty="0" err="1">
                <a:solidFill>
                  <a:srgbClr val="006600"/>
                </a:solidFill>
              </a:rPr>
              <a:t>hda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brw</a:t>
            </a:r>
            <a:r>
              <a:rPr lang="en-US" altLang="zh-CN" sz="2000" dirty="0">
                <a:solidFill>
                  <a:srgbClr val="006600"/>
                </a:solidFill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</a:rPr>
              <a:t>rw</a:t>
            </a:r>
            <a:r>
              <a:rPr lang="en-US" altLang="zh-CN" sz="2000" dirty="0">
                <a:solidFill>
                  <a:srgbClr val="006600"/>
                </a:solidFill>
              </a:rPr>
              <a:t>----  1 root   disk  3, 1  Jul 20 2011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/hda1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93495"/>
              </p:ext>
            </p:extLst>
          </p:nvPr>
        </p:nvGraphicFramePr>
        <p:xfrm>
          <a:off x="1477266" y="1405050"/>
          <a:ext cx="9183144" cy="4680000"/>
        </p:xfrm>
        <a:graphic>
          <a:graphicData uri="http://schemas.openxmlformats.org/drawingml/2006/table">
            <a:tbl>
              <a:tblPr/>
              <a:tblGrid>
                <a:gridCol w="3672584"/>
                <a:gridCol w="2647950"/>
                <a:gridCol w="1517650"/>
                <a:gridCol w="134496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设备描述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设备名称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大设备号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小设备号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第一软驱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/fd0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第二软驱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/fd1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控制器，主设备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hda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控制器，主设备，第一分区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/hda1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控制器，从设备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hdb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控制器，从设备，第一分区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/hdb1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65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控制器，主设备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hdc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控制器，从设备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edv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hdd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SCSI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sda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8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SCSI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设备，第一分区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/sda1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8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SCSI CD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－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ROM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驱动器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/scd0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SCSI CD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－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ROM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驱动器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/scd1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6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硬件设备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588410"/>
            <a:ext cx="869342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操作系统已知的设备目录：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hda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有一个分区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hda1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00463" y="3679079"/>
            <a:ext cx="781685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9A4D00"/>
                </a:solidFill>
              </a:rPr>
              <a:t>% </a:t>
            </a:r>
            <a:r>
              <a:rPr lang="en-US" altLang="zh-CN" sz="2000" dirty="0" err="1">
                <a:solidFill>
                  <a:srgbClr val="006600"/>
                </a:solidFill>
              </a:rPr>
              <a:t>ls</a:t>
            </a:r>
            <a:r>
              <a:rPr lang="en-US" altLang="zh-CN" sz="2000" dirty="0">
                <a:solidFill>
                  <a:srgbClr val="006600"/>
                </a:solidFill>
              </a:rPr>
              <a:t>  –l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r>
              <a:rPr lang="en-US" altLang="zh-CN" sz="2000" dirty="0" err="1">
                <a:solidFill>
                  <a:srgbClr val="006600"/>
                </a:solidFill>
              </a:rPr>
              <a:t>hda</a:t>
            </a:r>
            <a:r>
              <a:rPr lang="en-US" altLang="zh-CN" sz="2000" dirty="0">
                <a:solidFill>
                  <a:srgbClr val="006600"/>
                </a:solidFill>
              </a:rPr>
              <a:t>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/hda1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brw</a:t>
            </a:r>
            <a:r>
              <a:rPr lang="en-US" altLang="zh-CN" sz="2000" dirty="0">
                <a:solidFill>
                  <a:srgbClr val="006600"/>
                </a:solidFill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</a:rPr>
              <a:t>rw</a:t>
            </a:r>
            <a:r>
              <a:rPr lang="en-US" altLang="zh-CN" sz="2000" dirty="0">
                <a:solidFill>
                  <a:srgbClr val="006600"/>
                </a:solidFill>
              </a:rPr>
              <a:t>----  1 root   disk  3, 0  Jul 20 2011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r>
              <a:rPr lang="en-US" altLang="zh-CN" sz="2000" dirty="0" err="1">
                <a:solidFill>
                  <a:srgbClr val="006600"/>
                </a:solidFill>
              </a:rPr>
              <a:t>hda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brw</a:t>
            </a:r>
            <a:r>
              <a:rPr lang="en-US" altLang="zh-CN" sz="2000" dirty="0">
                <a:solidFill>
                  <a:srgbClr val="006600"/>
                </a:solidFill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</a:rPr>
              <a:t>rw</a:t>
            </a:r>
            <a:r>
              <a:rPr lang="en-US" altLang="zh-CN" sz="2000" dirty="0">
                <a:solidFill>
                  <a:srgbClr val="006600"/>
                </a:solidFill>
              </a:rPr>
              <a:t>----  1 root   disk  3, 1  Jul 20 2011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/hda1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36752"/>
              </p:ext>
            </p:extLst>
          </p:nvPr>
        </p:nvGraphicFramePr>
        <p:xfrm>
          <a:off x="1477266" y="1405050"/>
          <a:ext cx="9183144" cy="4680000"/>
        </p:xfrm>
        <a:graphic>
          <a:graphicData uri="http://schemas.openxmlformats.org/drawingml/2006/table">
            <a:tbl>
              <a:tblPr/>
              <a:tblGrid>
                <a:gridCol w="3672584"/>
                <a:gridCol w="2647950"/>
                <a:gridCol w="1517650"/>
                <a:gridCol w="134496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设备描述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设备名称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大设备号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小设备号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并口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/lp0</a:t>
                      </a:r>
                      <a:r>
                        <a:rPr kumimoji="1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/par0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并口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/lp1</a:t>
                      </a:r>
                      <a:r>
                        <a:rPr kumimoji="1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/par1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第一串口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/ttyS0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第二串口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/ttyS1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65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磁带设备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/ht0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37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SCSI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磁带设备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/st0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9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SCSI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磁带设备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/st1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9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系统控制台</a:t>
                      </a:r>
                      <a:endParaRPr kumimoji="1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/console</a:t>
                      </a:r>
                      <a:endParaRPr kumimoji="1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8A2F8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solidFill>
                          <a:srgbClr val="8A2F8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第一虚拟终端设备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edv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/tty1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第二虚拟终端设备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/tty2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进程当前终端设备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tty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5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声卡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/audio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5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3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特殊设备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92158"/>
            <a:ext cx="8693429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/null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：哑设备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写入哑设备的数据被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哑设备读取不到任何数据，例如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/null empty-file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命令将创建一个长度为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的空文件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/zero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：零设备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类似文件，长度无限，但内容全部为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/full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：满设备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类似文件，没有空闲空间存储任何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满设备的写入总是失败，并将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ENOSPC</a:t>
            </a:r>
          </a:p>
        </p:txBody>
      </p:sp>
    </p:spTree>
    <p:extLst>
      <p:ext uri="{BB962C8B-B14F-4D97-AF65-F5344CB8AC3E}">
        <p14:creationId xmlns:p14="http://schemas.microsoft.com/office/powerpoint/2010/main" val="226539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随机数设备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379864"/>
            <a:ext cx="8693429" cy="4608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/random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urandom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：随机数设备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函数生成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伪随机数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随机数设备原理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的行为无法预测，因而是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随机的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内核测量用户的输入活动（如键盘输入和鼠标操作）的时间延迟作为随机数</a:t>
            </a: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两者区别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/random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：在用户没有输入操作时，阻塞随机数读取进程（没有数据可读取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urandom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：永不阻塞；在用户没有输入操作时，生成伪随机数代替</a:t>
            </a:r>
          </a:p>
        </p:txBody>
      </p:sp>
    </p:spTree>
    <p:extLst>
      <p:ext uri="{BB962C8B-B14F-4D97-AF65-F5344CB8AC3E}">
        <p14:creationId xmlns:p14="http://schemas.microsoft.com/office/powerpoint/2010/main" val="320975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930</Words>
  <Application>Microsoft Office PowerPoint</Application>
  <PresentationFormat>自定义</PresentationFormat>
  <Paragraphs>217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2015-12-10T10:12:50Z</dcterms:modified>
</cp:coreProperties>
</file>