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14" r:id="rId3"/>
    <p:sldId id="257" r:id="rId4"/>
    <p:sldId id="258" r:id="rId5"/>
    <p:sldId id="266" r:id="rId6"/>
    <p:sldId id="267" r:id="rId7"/>
    <p:sldId id="265" r:id="rId8"/>
    <p:sldId id="270" r:id="rId9"/>
    <p:sldId id="269" r:id="rId10"/>
    <p:sldId id="264" r:id="rId11"/>
    <p:sldId id="282" r:id="rId12"/>
    <p:sldId id="272" r:id="rId13"/>
    <p:sldId id="274" r:id="rId14"/>
    <p:sldId id="273" r:id="rId15"/>
    <p:sldId id="276" r:id="rId16"/>
    <p:sldId id="283" r:id="rId17"/>
    <p:sldId id="275" r:id="rId18"/>
    <p:sldId id="277" r:id="rId19"/>
    <p:sldId id="278" r:id="rId20"/>
    <p:sldId id="279" r:id="rId21"/>
    <p:sldId id="285" r:id="rId22"/>
    <p:sldId id="280" r:id="rId23"/>
    <p:sldId id="281" r:id="rId24"/>
    <p:sldId id="284" r:id="rId25"/>
    <p:sldId id="286" r:id="rId26"/>
    <p:sldId id="263" r:id="rId27"/>
    <p:sldId id="287" r:id="rId28"/>
    <p:sldId id="288" r:id="rId29"/>
    <p:sldId id="291" r:id="rId30"/>
    <p:sldId id="290" r:id="rId31"/>
    <p:sldId id="259" r:id="rId32"/>
    <p:sldId id="292" r:id="rId33"/>
    <p:sldId id="299" r:id="rId34"/>
    <p:sldId id="293" r:id="rId35"/>
    <p:sldId id="262" r:id="rId36"/>
    <p:sldId id="308" r:id="rId37"/>
    <p:sldId id="294" r:id="rId38"/>
    <p:sldId id="297" r:id="rId39"/>
    <p:sldId id="298" r:id="rId40"/>
    <p:sldId id="295" r:id="rId41"/>
    <p:sldId id="296" r:id="rId42"/>
    <p:sldId id="306" r:id="rId43"/>
    <p:sldId id="307" r:id="rId44"/>
    <p:sldId id="301" r:id="rId45"/>
    <p:sldId id="303" r:id="rId46"/>
    <p:sldId id="309" r:id="rId47"/>
    <p:sldId id="310" r:id="rId48"/>
    <p:sldId id="312" r:id="rId49"/>
    <p:sldId id="304" r:id="rId50"/>
    <p:sldId id="311" r:id="rId51"/>
    <p:sldId id="305" r:id="rId52"/>
    <p:sldId id="313"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2" autoAdjust="0"/>
    <p:restoredTop sz="94660"/>
  </p:normalViewPr>
  <p:slideViewPr>
    <p:cSldViewPr snapToGrid="0">
      <p:cViewPr>
        <p:scale>
          <a:sx n="75" d="100"/>
          <a:sy n="75"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E06FA-F4DA-4B1D-B61D-503274C0BA07}" type="doc">
      <dgm:prSet loTypeId="urn:microsoft.com/office/officeart/2005/8/layout/radial5" loCatId="relationship" qsTypeId="urn:microsoft.com/office/officeart/2005/8/quickstyle/simple1" qsCatId="simple" csTypeId="urn:microsoft.com/office/officeart/2005/8/colors/accent2_5" csCatId="accent2" phldr="1"/>
      <dgm:spPr/>
      <dgm:t>
        <a:bodyPr/>
        <a:lstStyle/>
        <a:p>
          <a:endParaRPr lang="zh-CN" altLang="en-US"/>
        </a:p>
      </dgm:t>
    </dgm:pt>
    <dgm:pt modelId="{E515C4E3-DD3B-4DBE-96F9-D200E7D27824}">
      <dgm:prSet phldrT="[文本]"/>
      <dgm:spPr/>
      <dgm:t>
        <a:bodyPr/>
        <a:lstStyle/>
        <a:p>
          <a:r>
            <a:rPr lang="zh-CN" altLang="en-US" dirty="0" smtClean="0"/>
            <a:t>平台供应商</a:t>
          </a:r>
          <a:endParaRPr lang="zh-CN" altLang="en-US" dirty="0"/>
        </a:p>
      </dgm:t>
    </dgm:pt>
    <dgm:pt modelId="{ADDEA217-E43A-45A9-B8D8-658B6FE70584}" type="parTrans" cxnId="{5D549A3E-97EC-4897-9D9B-4E38D2376B34}">
      <dgm:prSet/>
      <dgm:spPr/>
      <dgm:t>
        <a:bodyPr/>
        <a:lstStyle/>
        <a:p>
          <a:endParaRPr lang="zh-CN" altLang="en-US"/>
        </a:p>
      </dgm:t>
    </dgm:pt>
    <dgm:pt modelId="{0A3EF3C5-49CA-4C30-BDAE-AD48A9E3DF09}" type="sibTrans" cxnId="{5D549A3E-97EC-4897-9D9B-4E38D2376B34}">
      <dgm:prSet/>
      <dgm:spPr/>
      <dgm:t>
        <a:bodyPr/>
        <a:lstStyle/>
        <a:p>
          <a:endParaRPr lang="zh-CN" altLang="en-US"/>
        </a:p>
      </dgm:t>
    </dgm:pt>
    <dgm:pt modelId="{3C9A47BD-C930-4ED9-A4D8-14A8DF6DBF78}">
      <dgm:prSet phldrT="[文本]"/>
      <dgm:spPr/>
      <dgm:t>
        <a:bodyPr/>
        <a:lstStyle/>
        <a:p>
          <a:r>
            <a:rPr lang="zh-CN" altLang="en-US" dirty="0" smtClean="0"/>
            <a:t>普通</a:t>
          </a:r>
          <a:endParaRPr lang="en-US" altLang="zh-CN" dirty="0" smtClean="0"/>
        </a:p>
        <a:p>
          <a:r>
            <a:rPr lang="zh-CN" altLang="en-US" dirty="0" smtClean="0"/>
            <a:t>用户</a:t>
          </a:r>
          <a:endParaRPr lang="zh-CN" altLang="en-US" dirty="0"/>
        </a:p>
      </dgm:t>
    </dgm:pt>
    <dgm:pt modelId="{A87BD6E8-8DA1-4878-92E8-1153D8355233}" type="parTrans" cxnId="{D6D20DD2-1B0F-4673-9EBA-C5179847E646}">
      <dgm:prSet/>
      <dgm:spPr/>
      <dgm:t>
        <a:bodyPr/>
        <a:lstStyle/>
        <a:p>
          <a:endParaRPr lang="zh-CN" altLang="en-US"/>
        </a:p>
      </dgm:t>
    </dgm:pt>
    <dgm:pt modelId="{F6C615EA-D34A-470A-8AA4-C8BF29BD4C48}" type="sibTrans" cxnId="{D6D20DD2-1B0F-4673-9EBA-C5179847E646}">
      <dgm:prSet/>
      <dgm:spPr/>
      <dgm:t>
        <a:bodyPr/>
        <a:lstStyle/>
        <a:p>
          <a:endParaRPr lang="zh-CN" altLang="en-US"/>
        </a:p>
      </dgm:t>
    </dgm:pt>
    <dgm:pt modelId="{6BFCC280-2E23-47F1-8907-8DA4F75486B4}">
      <dgm:prSet phldrT="[文本]"/>
      <dgm:spPr/>
      <dgm:t>
        <a:bodyPr/>
        <a:lstStyle/>
        <a:p>
          <a:r>
            <a:rPr lang="zh-CN" altLang="en-US" dirty="0" smtClean="0"/>
            <a:t>零售</a:t>
          </a:r>
          <a:endParaRPr lang="en-US" altLang="zh-CN" dirty="0" smtClean="0"/>
        </a:p>
        <a:p>
          <a:r>
            <a:rPr lang="zh-CN" altLang="en-US" dirty="0" smtClean="0"/>
            <a:t>店铺</a:t>
          </a:r>
          <a:endParaRPr lang="zh-CN" altLang="en-US" dirty="0"/>
        </a:p>
      </dgm:t>
    </dgm:pt>
    <dgm:pt modelId="{C476E733-0AF6-49F2-A7E6-A9853F250218}" type="parTrans" cxnId="{EFDBCE6F-6582-42CF-A68C-2911BC96EB1A}">
      <dgm:prSet/>
      <dgm:spPr/>
      <dgm:t>
        <a:bodyPr/>
        <a:lstStyle/>
        <a:p>
          <a:endParaRPr lang="zh-CN" altLang="en-US"/>
        </a:p>
      </dgm:t>
    </dgm:pt>
    <dgm:pt modelId="{00A56BB2-604D-408B-B762-22E38AC5ED9D}" type="sibTrans" cxnId="{EFDBCE6F-6582-42CF-A68C-2911BC96EB1A}">
      <dgm:prSet/>
      <dgm:spPr/>
      <dgm:t>
        <a:bodyPr/>
        <a:lstStyle/>
        <a:p>
          <a:endParaRPr lang="zh-CN" altLang="en-US"/>
        </a:p>
      </dgm:t>
    </dgm:pt>
    <dgm:pt modelId="{F1F04E9B-C690-4697-BCAE-9DFD7C657DD1}">
      <dgm:prSet phldrT="[文本]"/>
      <dgm:spPr/>
      <dgm:t>
        <a:bodyPr/>
        <a:lstStyle/>
        <a:p>
          <a:r>
            <a:rPr lang="zh-CN" altLang="en-US" dirty="0" smtClean="0"/>
            <a:t>供应商</a:t>
          </a:r>
          <a:endParaRPr lang="zh-CN" altLang="en-US" dirty="0"/>
        </a:p>
      </dgm:t>
    </dgm:pt>
    <dgm:pt modelId="{14D8CAFB-B692-4D4A-BA30-F4AD9E65FF47}" type="parTrans" cxnId="{8A8A6183-C2A6-4367-8BAC-0F9D0AF0EA8A}">
      <dgm:prSet/>
      <dgm:spPr/>
      <dgm:t>
        <a:bodyPr/>
        <a:lstStyle/>
        <a:p>
          <a:endParaRPr lang="zh-CN" altLang="en-US"/>
        </a:p>
      </dgm:t>
    </dgm:pt>
    <dgm:pt modelId="{A500DE7F-9DAE-4D61-A7BA-6B8095F24D1D}" type="sibTrans" cxnId="{8A8A6183-C2A6-4367-8BAC-0F9D0AF0EA8A}">
      <dgm:prSet/>
      <dgm:spPr/>
      <dgm:t>
        <a:bodyPr/>
        <a:lstStyle/>
        <a:p>
          <a:endParaRPr lang="zh-CN" altLang="en-US"/>
        </a:p>
      </dgm:t>
    </dgm:pt>
    <dgm:pt modelId="{BDC19455-92E0-457C-ABFA-09E2B554F5C6}">
      <dgm:prSet phldrT="[文本]"/>
      <dgm:spPr/>
      <dgm:t>
        <a:bodyPr/>
        <a:lstStyle/>
        <a:p>
          <a:r>
            <a:rPr lang="zh-CN" altLang="en-US" dirty="0" smtClean="0"/>
            <a:t>合伙人</a:t>
          </a:r>
          <a:endParaRPr lang="zh-CN" altLang="en-US" dirty="0"/>
        </a:p>
      </dgm:t>
    </dgm:pt>
    <dgm:pt modelId="{42721FB1-0084-4BF3-9AED-424B2B58A552}" type="parTrans" cxnId="{84B70F51-BF89-475E-A581-F91CE456C53D}">
      <dgm:prSet/>
      <dgm:spPr>
        <a:solidFill>
          <a:schemeClr val="accent2">
            <a:lumMod val="60000"/>
            <a:lumOff val="40000"/>
          </a:schemeClr>
        </a:solidFill>
      </dgm:spPr>
      <dgm:t>
        <a:bodyPr/>
        <a:lstStyle/>
        <a:p>
          <a:endParaRPr lang="zh-CN" altLang="en-US"/>
        </a:p>
      </dgm:t>
    </dgm:pt>
    <dgm:pt modelId="{E63D7872-9D67-4DE5-895D-8A8CE3370ABE}" type="sibTrans" cxnId="{84B70F51-BF89-475E-A581-F91CE456C53D}">
      <dgm:prSet/>
      <dgm:spPr/>
      <dgm:t>
        <a:bodyPr/>
        <a:lstStyle/>
        <a:p>
          <a:endParaRPr lang="zh-CN" altLang="en-US"/>
        </a:p>
      </dgm:t>
    </dgm:pt>
    <dgm:pt modelId="{5D35AC71-C840-4085-A17C-3B2E02AD5044}">
      <dgm:prSet phldrT="[文本]"/>
      <dgm:spPr/>
      <dgm:t>
        <a:bodyPr/>
        <a:lstStyle/>
        <a:p>
          <a:r>
            <a:rPr lang="zh-CN" altLang="en-US" dirty="0" smtClean="0"/>
            <a:t>经销商</a:t>
          </a:r>
          <a:endParaRPr lang="zh-CN" altLang="en-US" dirty="0"/>
        </a:p>
      </dgm:t>
    </dgm:pt>
    <dgm:pt modelId="{4D1613B1-EBD8-41E0-A4AD-19338E956C61}" type="parTrans" cxnId="{7E833F49-3405-4F25-9919-DE16F759EF6B}">
      <dgm:prSet/>
      <dgm:spPr/>
      <dgm:t>
        <a:bodyPr/>
        <a:lstStyle/>
        <a:p>
          <a:endParaRPr lang="zh-CN" altLang="en-US"/>
        </a:p>
      </dgm:t>
    </dgm:pt>
    <dgm:pt modelId="{08DF80B3-6419-4071-AF2A-9238B6BFEAB8}" type="sibTrans" cxnId="{7E833F49-3405-4F25-9919-DE16F759EF6B}">
      <dgm:prSet/>
      <dgm:spPr/>
      <dgm:t>
        <a:bodyPr/>
        <a:lstStyle/>
        <a:p>
          <a:endParaRPr lang="zh-CN" altLang="en-US"/>
        </a:p>
      </dgm:t>
    </dgm:pt>
    <dgm:pt modelId="{1DCE65C8-4584-4310-85EE-3C39EA707F5F}" type="pres">
      <dgm:prSet presAssocID="{631E06FA-F4DA-4B1D-B61D-503274C0BA07}" presName="Name0" presStyleCnt="0">
        <dgm:presLayoutVars>
          <dgm:chMax val="1"/>
          <dgm:dir/>
          <dgm:animLvl val="ctr"/>
          <dgm:resizeHandles val="exact"/>
        </dgm:presLayoutVars>
      </dgm:prSet>
      <dgm:spPr/>
      <dgm:t>
        <a:bodyPr/>
        <a:lstStyle/>
        <a:p>
          <a:endParaRPr lang="zh-CN" altLang="en-US"/>
        </a:p>
      </dgm:t>
    </dgm:pt>
    <dgm:pt modelId="{6E4CA9CD-85AA-4500-8F33-583E1A72476B}" type="pres">
      <dgm:prSet presAssocID="{E515C4E3-DD3B-4DBE-96F9-D200E7D27824}" presName="centerShape" presStyleLbl="node0" presStyleIdx="0" presStyleCnt="1"/>
      <dgm:spPr/>
      <dgm:t>
        <a:bodyPr/>
        <a:lstStyle/>
        <a:p>
          <a:endParaRPr lang="zh-CN" altLang="en-US"/>
        </a:p>
      </dgm:t>
    </dgm:pt>
    <dgm:pt modelId="{6890295A-E6E1-4167-88D2-5A0217CE01EE}" type="pres">
      <dgm:prSet presAssocID="{A87BD6E8-8DA1-4878-92E8-1153D8355233}" presName="parTrans" presStyleLbl="sibTrans2D1" presStyleIdx="0" presStyleCnt="5" custLinFactNeighborX="8703" custLinFactNeighborY="-29971" custRadScaleRad="29883" custRadScaleInc="-2147483648"/>
      <dgm:spPr/>
      <dgm:t>
        <a:bodyPr/>
        <a:lstStyle/>
        <a:p>
          <a:endParaRPr lang="zh-CN" altLang="en-US"/>
        </a:p>
      </dgm:t>
    </dgm:pt>
    <dgm:pt modelId="{49C63B31-4D2C-42B4-A74B-5D036421610D}" type="pres">
      <dgm:prSet presAssocID="{A87BD6E8-8DA1-4878-92E8-1153D8355233}" presName="connectorText" presStyleLbl="sibTrans2D1" presStyleIdx="0" presStyleCnt="5"/>
      <dgm:spPr/>
      <dgm:t>
        <a:bodyPr/>
        <a:lstStyle/>
        <a:p>
          <a:endParaRPr lang="zh-CN" altLang="en-US"/>
        </a:p>
      </dgm:t>
    </dgm:pt>
    <dgm:pt modelId="{2BBFF16C-F3D9-4FF4-968A-7816B43C6D8B}" type="pres">
      <dgm:prSet presAssocID="{3C9A47BD-C930-4ED9-A4D8-14A8DF6DBF78}" presName="node" presStyleLbl="node1" presStyleIdx="0" presStyleCnt="5">
        <dgm:presLayoutVars>
          <dgm:bulletEnabled val="1"/>
        </dgm:presLayoutVars>
      </dgm:prSet>
      <dgm:spPr/>
      <dgm:t>
        <a:bodyPr/>
        <a:lstStyle/>
        <a:p>
          <a:endParaRPr lang="zh-CN" altLang="en-US"/>
        </a:p>
      </dgm:t>
    </dgm:pt>
    <dgm:pt modelId="{0669A887-89CC-485E-B89A-357053CFD523}" type="pres">
      <dgm:prSet presAssocID="{C476E733-0AF6-49F2-A7E6-A9853F250218}" presName="parTrans" presStyleLbl="sibTrans2D1" presStyleIdx="1" presStyleCnt="5" custLinFactNeighborX="44173" custRadScaleRad="179292"/>
      <dgm:spPr/>
      <dgm:t>
        <a:bodyPr/>
        <a:lstStyle/>
        <a:p>
          <a:endParaRPr lang="zh-CN" altLang="en-US"/>
        </a:p>
      </dgm:t>
    </dgm:pt>
    <dgm:pt modelId="{4E5295F8-3E9A-4A9C-8EFE-CD65CF874932}" type="pres">
      <dgm:prSet presAssocID="{C476E733-0AF6-49F2-A7E6-A9853F250218}" presName="connectorText" presStyleLbl="sibTrans2D1" presStyleIdx="1" presStyleCnt="5"/>
      <dgm:spPr/>
      <dgm:t>
        <a:bodyPr/>
        <a:lstStyle/>
        <a:p>
          <a:endParaRPr lang="zh-CN" altLang="en-US"/>
        </a:p>
      </dgm:t>
    </dgm:pt>
    <dgm:pt modelId="{0907A2E6-2726-4731-8E5F-F3EEA510DCAE}" type="pres">
      <dgm:prSet presAssocID="{6BFCC280-2E23-47F1-8907-8DA4F75486B4}" presName="node" presStyleLbl="node1" presStyleIdx="1" presStyleCnt="5">
        <dgm:presLayoutVars>
          <dgm:bulletEnabled val="1"/>
        </dgm:presLayoutVars>
      </dgm:prSet>
      <dgm:spPr/>
      <dgm:t>
        <a:bodyPr/>
        <a:lstStyle/>
        <a:p>
          <a:endParaRPr lang="zh-CN" altLang="en-US"/>
        </a:p>
      </dgm:t>
    </dgm:pt>
    <dgm:pt modelId="{F2D9C667-31DC-46CA-B1A1-6943639652C3}" type="pres">
      <dgm:prSet presAssocID="{14D8CAFB-B692-4D4A-BA30-F4AD9E65FF47}" presName="parTrans" presStyleLbl="sibTrans2D1" presStyleIdx="2" presStyleCnt="5" custLinFactNeighborY="35272"/>
      <dgm:spPr/>
      <dgm:t>
        <a:bodyPr/>
        <a:lstStyle/>
        <a:p>
          <a:endParaRPr lang="zh-CN" altLang="en-US"/>
        </a:p>
      </dgm:t>
    </dgm:pt>
    <dgm:pt modelId="{F7F5AAA0-0CBF-4DF6-84A5-877D5D4E61C0}" type="pres">
      <dgm:prSet presAssocID="{14D8CAFB-B692-4D4A-BA30-F4AD9E65FF47}" presName="connectorText" presStyleLbl="sibTrans2D1" presStyleIdx="2" presStyleCnt="5"/>
      <dgm:spPr/>
      <dgm:t>
        <a:bodyPr/>
        <a:lstStyle/>
        <a:p>
          <a:endParaRPr lang="zh-CN" altLang="en-US"/>
        </a:p>
      </dgm:t>
    </dgm:pt>
    <dgm:pt modelId="{A59659CD-385A-48F5-8FF5-256BFF5DB1D2}" type="pres">
      <dgm:prSet presAssocID="{F1F04E9B-C690-4697-BCAE-9DFD7C657DD1}" presName="node" presStyleLbl="node1" presStyleIdx="2" presStyleCnt="5">
        <dgm:presLayoutVars>
          <dgm:bulletEnabled val="1"/>
        </dgm:presLayoutVars>
      </dgm:prSet>
      <dgm:spPr/>
      <dgm:t>
        <a:bodyPr/>
        <a:lstStyle/>
        <a:p>
          <a:endParaRPr lang="zh-CN" altLang="en-US"/>
        </a:p>
      </dgm:t>
    </dgm:pt>
    <dgm:pt modelId="{D030A8A5-B0AD-4AC4-9C92-A0D34C7BAE90}" type="pres">
      <dgm:prSet presAssocID="{42721FB1-0084-4BF3-9AED-424B2B58A552}" presName="parTrans" presStyleLbl="sibTrans2D1" presStyleIdx="3" presStyleCnt="5" custLinFactNeighborX="-44180" custLinFactNeighborY="10256" custRadScaleRad="0" custRadScaleInc="-2147483648"/>
      <dgm:spPr/>
      <dgm:t>
        <a:bodyPr/>
        <a:lstStyle/>
        <a:p>
          <a:endParaRPr lang="zh-CN" altLang="en-US"/>
        </a:p>
      </dgm:t>
    </dgm:pt>
    <dgm:pt modelId="{14BE4FFB-44F7-4B52-8D18-BE5E08CE440F}" type="pres">
      <dgm:prSet presAssocID="{42721FB1-0084-4BF3-9AED-424B2B58A552}" presName="connectorText" presStyleLbl="sibTrans2D1" presStyleIdx="3" presStyleCnt="5"/>
      <dgm:spPr/>
      <dgm:t>
        <a:bodyPr/>
        <a:lstStyle/>
        <a:p>
          <a:endParaRPr lang="zh-CN" altLang="en-US"/>
        </a:p>
      </dgm:t>
    </dgm:pt>
    <dgm:pt modelId="{AB24DFC2-98DD-4F60-AB0A-3AD1D983B52C}" type="pres">
      <dgm:prSet presAssocID="{BDC19455-92E0-457C-ABFA-09E2B554F5C6}" presName="node" presStyleLbl="node1" presStyleIdx="3" presStyleCnt="5">
        <dgm:presLayoutVars>
          <dgm:bulletEnabled val="1"/>
        </dgm:presLayoutVars>
      </dgm:prSet>
      <dgm:spPr/>
      <dgm:t>
        <a:bodyPr/>
        <a:lstStyle/>
        <a:p>
          <a:endParaRPr lang="zh-CN" altLang="en-US"/>
        </a:p>
      </dgm:t>
    </dgm:pt>
    <dgm:pt modelId="{D5D4F0F9-8182-41FF-A47A-B00CB709A555}" type="pres">
      <dgm:prSet presAssocID="{4D1613B1-EBD8-41E0-A4AD-19338E956C61}" presName="parTrans" presStyleLbl="sibTrans2D1" presStyleIdx="4" presStyleCnt="5" custLinFactNeighborX="-45243" custLinFactNeighborY="-15384" custRadScaleRad="29883" custRadScaleInc="-2147483648"/>
      <dgm:spPr/>
      <dgm:t>
        <a:bodyPr/>
        <a:lstStyle/>
        <a:p>
          <a:endParaRPr lang="zh-CN" altLang="en-US"/>
        </a:p>
      </dgm:t>
    </dgm:pt>
    <dgm:pt modelId="{2D36E05F-3637-4095-A6C5-B68C9BA6A552}" type="pres">
      <dgm:prSet presAssocID="{4D1613B1-EBD8-41E0-A4AD-19338E956C61}" presName="connectorText" presStyleLbl="sibTrans2D1" presStyleIdx="4" presStyleCnt="5"/>
      <dgm:spPr/>
      <dgm:t>
        <a:bodyPr/>
        <a:lstStyle/>
        <a:p>
          <a:endParaRPr lang="zh-CN" altLang="en-US"/>
        </a:p>
      </dgm:t>
    </dgm:pt>
    <dgm:pt modelId="{4FE79DE1-BB47-49AE-8EF7-F998B9BCF6FB}" type="pres">
      <dgm:prSet presAssocID="{5D35AC71-C840-4085-A17C-3B2E02AD5044}" presName="node" presStyleLbl="node1" presStyleIdx="4" presStyleCnt="5">
        <dgm:presLayoutVars>
          <dgm:bulletEnabled val="1"/>
        </dgm:presLayoutVars>
      </dgm:prSet>
      <dgm:spPr/>
      <dgm:t>
        <a:bodyPr/>
        <a:lstStyle/>
        <a:p>
          <a:endParaRPr lang="zh-CN" altLang="en-US"/>
        </a:p>
      </dgm:t>
    </dgm:pt>
  </dgm:ptLst>
  <dgm:cxnLst>
    <dgm:cxn modelId="{268560E9-7B02-4CE6-B20B-246880EAE38C}" type="presOf" srcId="{F1F04E9B-C690-4697-BCAE-9DFD7C657DD1}" destId="{A59659CD-385A-48F5-8FF5-256BFF5DB1D2}" srcOrd="0" destOrd="0" presId="urn:microsoft.com/office/officeart/2005/8/layout/radial5"/>
    <dgm:cxn modelId="{8A8A6183-C2A6-4367-8BAC-0F9D0AF0EA8A}" srcId="{E515C4E3-DD3B-4DBE-96F9-D200E7D27824}" destId="{F1F04E9B-C690-4697-BCAE-9DFD7C657DD1}" srcOrd="2" destOrd="0" parTransId="{14D8CAFB-B692-4D4A-BA30-F4AD9E65FF47}" sibTransId="{A500DE7F-9DAE-4D61-A7BA-6B8095F24D1D}"/>
    <dgm:cxn modelId="{5D549A3E-97EC-4897-9D9B-4E38D2376B34}" srcId="{631E06FA-F4DA-4B1D-B61D-503274C0BA07}" destId="{E515C4E3-DD3B-4DBE-96F9-D200E7D27824}" srcOrd="0" destOrd="0" parTransId="{ADDEA217-E43A-45A9-B8D8-658B6FE70584}" sibTransId="{0A3EF3C5-49CA-4C30-BDAE-AD48A9E3DF09}"/>
    <dgm:cxn modelId="{239B4F08-5BAF-4637-A407-F9634B617238}" type="presOf" srcId="{A87BD6E8-8DA1-4878-92E8-1153D8355233}" destId="{6890295A-E6E1-4167-88D2-5A0217CE01EE}" srcOrd="0" destOrd="0" presId="urn:microsoft.com/office/officeart/2005/8/layout/radial5"/>
    <dgm:cxn modelId="{66ECE13B-CCAD-4736-9C1A-4F9B4A9D40F4}" type="presOf" srcId="{6BFCC280-2E23-47F1-8907-8DA4F75486B4}" destId="{0907A2E6-2726-4731-8E5F-F3EEA510DCAE}" srcOrd="0" destOrd="0" presId="urn:microsoft.com/office/officeart/2005/8/layout/radial5"/>
    <dgm:cxn modelId="{8CEB2C2F-802E-4418-8628-3F580F2BB2FD}" type="presOf" srcId="{C476E733-0AF6-49F2-A7E6-A9853F250218}" destId="{0669A887-89CC-485E-B89A-357053CFD523}" srcOrd="0" destOrd="0" presId="urn:microsoft.com/office/officeart/2005/8/layout/radial5"/>
    <dgm:cxn modelId="{B0964C3A-2068-4773-9597-B56F84ADD984}" type="presOf" srcId="{3C9A47BD-C930-4ED9-A4D8-14A8DF6DBF78}" destId="{2BBFF16C-F3D9-4FF4-968A-7816B43C6D8B}" srcOrd="0" destOrd="0" presId="urn:microsoft.com/office/officeart/2005/8/layout/radial5"/>
    <dgm:cxn modelId="{28947A39-5C20-495C-8219-1473235FDAF4}" type="presOf" srcId="{BDC19455-92E0-457C-ABFA-09E2B554F5C6}" destId="{AB24DFC2-98DD-4F60-AB0A-3AD1D983B52C}" srcOrd="0" destOrd="0" presId="urn:microsoft.com/office/officeart/2005/8/layout/radial5"/>
    <dgm:cxn modelId="{EFDBCE6F-6582-42CF-A68C-2911BC96EB1A}" srcId="{E515C4E3-DD3B-4DBE-96F9-D200E7D27824}" destId="{6BFCC280-2E23-47F1-8907-8DA4F75486B4}" srcOrd="1" destOrd="0" parTransId="{C476E733-0AF6-49F2-A7E6-A9853F250218}" sibTransId="{00A56BB2-604D-408B-B762-22E38AC5ED9D}"/>
    <dgm:cxn modelId="{6C010F68-BC70-4FF8-A09D-AD24085CD422}" type="presOf" srcId="{5D35AC71-C840-4085-A17C-3B2E02AD5044}" destId="{4FE79DE1-BB47-49AE-8EF7-F998B9BCF6FB}" srcOrd="0" destOrd="0" presId="urn:microsoft.com/office/officeart/2005/8/layout/radial5"/>
    <dgm:cxn modelId="{7E833F49-3405-4F25-9919-DE16F759EF6B}" srcId="{E515C4E3-DD3B-4DBE-96F9-D200E7D27824}" destId="{5D35AC71-C840-4085-A17C-3B2E02AD5044}" srcOrd="4" destOrd="0" parTransId="{4D1613B1-EBD8-41E0-A4AD-19338E956C61}" sibTransId="{08DF80B3-6419-4071-AF2A-9238B6BFEAB8}"/>
    <dgm:cxn modelId="{84B70F51-BF89-475E-A581-F91CE456C53D}" srcId="{E515C4E3-DD3B-4DBE-96F9-D200E7D27824}" destId="{BDC19455-92E0-457C-ABFA-09E2B554F5C6}" srcOrd="3" destOrd="0" parTransId="{42721FB1-0084-4BF3-9AED-424B2B58A552}" sibTransId="{E63D7872-9D67-4DE5-895D-8A8CE3370ABE}"/>
    <dgm:cxn modelId="{D6D20DD2-1B0F-4673-9EBA-C5179847E646}" srcId="{E515C4E3-DD3B-4DBE-96F9-D200E7D27824}" destId="{3C9A47BD-C930-4ED9-A4D8-14A8DF6DBF78}" srcOrd="0" destOrd="0" parTransId="{A87BD6E8-8DA1-4878-92E8-1153D8355233}" sibTransId="{F6C615EA-D34A-470A-8AA4-C8BF29BD4C48}"/>
    <dgm:cxn modelId="{7D6CB5D4-27CE-4158-B1D6-5D71E677F8DB}" type="presOf" srcId="{A87BD6E8-8DA1-4878-92E8-1153D8355233}" destId="{49C63B31-4D2C-42B4-A74B-5D036421610D}" srcOrd="1" destOrd="0" presId="urn:microsoft.com/office/officeart/2005/8/layout/radial5"/>
    <dgm:cxn modelId="{AEE4C911-DF4D-411A-BE36-739D20C6A9B4}" type="presOf" srcId="{C476E733-0AF6-49F2-A7E6-A9853F250218}" destId="{4E5295F8-3E9A-4A9C-8EFE-CD65CF874932}" srcOrd="1" destOrd="0" presId="urn:microsoft.com/office/officeart/2005/8/layout/radial5"/>
    <dgm:cxn modelId="{F347810F-98BB-4756-9F2C-4BAD2FBCAC8F}" type="presOf" srcId="{631E06FA-F4DA-4B1D-B61D-503274C0BA07}" destId="{1DCE65C8-4584-4310-85EE-3C39EA707F5F}" srcOrd="0" destOrd="0" presId="urn:microsoft.com/office/officeart/2005/8/layout/radial5"/>
    <dgm:cxn modelId="{D2D032BD-CAF0-4BED-B76C-56DD00216717}" type="presOf" srcId="{42721FB1-0084-4BF3-9AED-424B2B58A552}" destId="{D030A8A5-B0AD-4AC4-9C92-A0D34C7BAE90}" srcOrd="0" destOrd="0" presId="urn:microsoft.com/office/officeart/2005/8/layout/radial5"/>
    <dgm:cxn modelId="{E4F2B1D6-CE45-48C5-BB47-79B1FE3BE346}" type="presOf" srcId="{14D8CAFB-B692-4D4A-BA30-F4AD9E65FF47}" destId="{F2D9C667-31DC-46CA-B1A1-6943639652C3}" srcOrd="0" destOrd="0" presId="urn:microsoft.com/office/officeart/2005/8/layout/radial5"/>
    <dgm:cxn modelId="{D2D06CC5-C339-42A3-A23D-A9985DB168F5}" type="presOf" srcId="{42721FB1-0084-4BF3-9AED-424B2B58A552}" destId="{14BE4FFB-44F7-4B52-8D18-BE5E08CE440F}" srcOrd="1" destOrd="0" presId="urn:microsoft.com/office/officeart/2005/8/layout/radial5"/>
    <dgm:cxn modelId="{1A36E841-0D4B-4EAF-92E9-3B7A2CEC80D0}" type="presOf" srcId="{4D1613B1-EBD8-41E0-A4AD-19338E956C61}" destId="{2D36E05F-3637-4095-A6C5-B68C9BA6A552}" srcOrd="1" destOrd="0" presId="urn:microsoft.com/office/officeart/2005/8/layout/radial5"/>
    <dgm:cxn modelId="{C8767B23-3774-4A86-B5BC-E528B422E200}" type="presOf" srcId="{4D1613B1-EBD8-41E0-A4AD-19338E956C61}" destId="{D5D4F0F9-8182-41FF-A47A-B00CB709A555}" srcOrd="0" destOrd="0" presId="urn:microsoft.com/office/officeart/2005/8/layout/radial5"/>
    <dgm:cxn modelId="{E9A38FE2-7A7B-4D54-B2BA-9B0B5569A688}" type="presOf" srcId="{E515C4E3-DD3B-4DBE-96F9-D200E7D27824}" destId="{6E4CA9CD-85AA-4500-8F33-583E1A72476B}" srcOrd="0" destOrd="0" presId="urn:microsoft.com/office/officeart/2005/8/layout/radial5"/>
    <dgm:cxn modelId="{A609483F-0DA3-4E93-9804-2F267AE68746}" type="presOf" srcId="{14D8CAFB-B692-4D4A-BA30-F4AD9E65FF47}" destId="{F7F5AAA0-0CBF-4DF6-84A5-877D5D4E61C0}" srcOrd="1" destOrd="0" presId="urn:microsoft.com/office/officeart/2005/8/layout/radial5"/>
    <dgm:cxn modelId="{8A9250CC-5078-43B8-81EC-A5C14E1F5741}" type="presParOf" srcId="{1DCE65C8-4584-4310-85EE-3C39EA707F5F}" destId="{6E4CA9CD-85AA-4500-8F33-583E1A72476B}" srcOrd="0" destOrd="0" presId="urn:microsoft.com/office/officeart/2005/8/layout/radial5"/>
    <dgm:cxn modelId="{0518DF17-0C66-4664-8DA4-C133E218D9BB}" type="presParOf" srcId="{1DCE65C8-4584-4310-85EE-3C39EA707F5F}" destId="{6890295A-E6E1-4167-88D2-5A0217CE01EE}" srcOrd="1" destOrd="0" presId="urn:microsoft.com/office/officeart/2005/8/layout/radial5"/>
    <dgm:cxn modelId="{EDDF5D54-B3B4-49BD-919D-1AB3CBBDB502}" type="presParOf" srcId="{6890295A-E6E1-4167-88D2-5A0217CE01EE}" destId="{49C63B31-4D2C-42B4-A74B-5D036421610D}" srcOrd="0" destOrd="0" presId="urn:microsoft.com/office/officeart/2005/8/layout/radial5"/>
    <dgm:cxn modelId="{BAA0E122-B04B-449A-8BE3-A5146328AA42}" type="presParOf" srcId="{1DCE65C8-4584-4310-85EE-3C39EA707F5F}" destId="{2BBFF16C-F3D9-4FF4-968A-7816B43C6D8B}" srcOrd="2" destOrd="0" presId="urn:microsoft.com/office/officeart/2005/8/layout/radial5"/>
    <dgm:cxn modelId="{75215AF5-0E89-4216-8195-4EB949B4FD15}" type="presParOf" srcId="{1DCE65C8-4584-4310-85EE-3C39EA707F5F}" destId="{0669A887-89CC-485E-B89A-357053CFD523}" srcOrd="3" destOrd="0" presId="urn:microsoft.com/office/officeart/2005/8/layout/radial5"/>
    <dgm:cxn modelId="{311649BD-FC04-4E53-8031-35B33FA47085}" type="presParOf" srcId="{0669A887-89CC-485E-B89A-357053CFD523}" destId="{4E5295F8-3E9A-4A9C-8EFE-CD65CF874932}" srcOrd="0" destOrd="0" presId="urn:microsoft.com/office/officeart/2005/8/layout/radial5"/>
    <dgm:cxn modelId="{C0693AD9-9F7B-4017-B83B-52206BED31E2}" type="presParOf" srcId="{1DCE65C8-4584-4310-85EE-3C39EA707F5F}" destId="{0907A2E6-2726-4731-8E5F-F3EEA510DCAE}" srcOrd="4" destOrd="0" presId="urn:microsoft.com/office/officeart/2005/8/layout/radial5"/>
    <dgm:cxn modelId="{2D8D3393-C43A-482E-A266-8C9D81974E50}" type="presParOf" srcId="{1DCE65C8-4584-4310-85EE-3C39EA707F5F}" destId="{F2D9C667-31DC-46CA-B1A1-6943639652C3}" srcOrd="5" destOrd="0" presId="urn:microsoft.com/office/officeart/2005/8/layout/radial5"/>
    <dgm:cxn modelId="{072A0A38-8768-4AF1-B016-4033B8F420AF}" type="presParOf" srcId="{F2D9C667-31DC-46CA-B1A1-6943639652C3}" destId="{F7F5AAA0-0CBF-4DF6-84A5-877D5D4E61C0}" srcOrd="0" destOrd="0" presId="urn:microsoft.com/office/officeart/2005/8/layout/radial5"/>
    <dgm:cxn modelId="{7C404E54-9783-48E0-9E48-3B9A856C8F34}" type="presParOf" srcId="{1DCE65C8-4584-4310-85EE-3C39EA707F5F}" destId="{A59659CD-385A-48F5-8FF5-256BFF5DB1D2}" srcOrd="6" destOrd="0" presId="urn:microsoft.com/office/officeart/2005/8/layout/radial5"/>
    <dgm:cxn modelId="{7855BFB0-1F90-4C93-B6B9-E739CBE34442}" type="presParOf" srcId="{1DCE65C8-4584-4310-85EE-3C39EA707F5F}" destId="{D030A8A5-B0AD-4AC4-9C92-A0D34C7BAE90}" srcOrd="7" destOrd="0" presId="urn:microsoft.com/office/officeart/2005/8/layout/radial5"/>
    <dgm:cxn modelId="{42B7EE8B-890E-4507-AA54-F073933226F9}" type="presParOf" srcId="{D030A8A5-B0AD-4AC4-9C92-A0D34C7BAE90}" destId="{14BE4FFB-44F7-4B52-8D18-BE5E08CE440F}" srcOrd="0" destOrd="0" presId="urn:microsoft.com/office/officeart/2005/8/layout/radial5"/>
    <dgm:cxn modelId="{FF35DB56-1AC0-42C7-BE8F-D436681D4DC6}" type="presParOf" srcId="{1DCE65C8-4584-4310-85EE-3C39EA707F5F}" destId="{AB24DFC2-98DD-4F60-AB0A-3AD1D983B52C}" srcOrd="8" destOrd="0" presId="urn:microsoft.com/office/officeart/2005/8/layout/radial5"/>
    <dgm:cxn modelId="{9D43A1AE-D557-4732-BDEC-0B69C981E577}" type="presParOf" srcId="{1DCE65C8-4584-4310-85EE-3C39EA707F5F}" destId="{D5D4F0F9-8182-41FF-A47A-B00CB709A555}" srcOrd="9" destOrd="0" presId="urn:microsoft.com/office/officeart/2005/8/layout/radial5"/>
    <dgm:cxn modelId="{ED75CF43-749C-4474-9D17-16307CEF880E}" type="presParOf" srcId="{D5D4F0F9-8182-41FF-A47A-B00CB709A555}" destId="{2D36E05F-3637-4095-A6C5-B68C9BA6A552}" srcOrd="0" destOrd="0" presId="urn:microsoft.com/office/officeart/2005/8/layout/radial5"/>
    <dgm:cxn modelId="{877E1418-7567-4F79-AC9E-47B1C05F8EEC}" type="presParOf" srcId="{1DCE65C8-4584-4310-85EE-3C39EA707F5F}" destId="{4FE79DE1-BB47-49AE-8EF7-F998B9BCF6FB}"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CA9CD-85AA-4500-8F33-583E1A72476B}">
      <dsp:nvSpPr>
        <dsp:cNvPr id="0" name=""/>
        <dsp:cNvSpPr/>
      </dsp:nvSpPr>
      <dsp:spPr>
        <a:xfrm>
          <a:off x="2298070" y="1730683"/>
          <a:ext cx="1234082" cy="1234082"/>
        </a:xfrm>
        <a:prstGeom prst="ellipse">
          <a:avLst/>
        </a:prstGeom>
        <a:solidFill>
          <a:schemeClr val="accent2">
            <a:alpha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平台供应商</a:t>
          </a:r>
          <a:endParaRPr lang="zh-CN" altLang="en-US" sz="2100" kern="1200" dirty="0"/>
        </a:p>
      </dsp:txBody>
      <dsp:txXfrm>
        <a:off x="2478797" y="1911410"/>
        <a:ext cx="872628" cy="872628"/>
      </dsp:txXfrm>
    </dsp:sp>
    <dsp:sp modelId="{6890295A-E6E1-4167-88D2-5A0217CE01EE}">
      <dsp:nvSpPr>
        <dsp:cNvPr id="0" name=""/>
        <dsp:cNvSpPr/>
      </dsp:nvSpPr>
      <dsp:spPr>
        <a:xfrm rot="16200000">
          <a:off x="2807084" y="1155759"/>
          <a:ext cx="261584" cy="419588"/>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2846322" y="1278915"/>
        <a:ext cx="183109" cy="251752"/>
      </dsp:txXfrm>
    </dsp:sp>
    <dsp:sp modelId="{2BBFF16C-F3D9-4FF4-968A-7816B43C6D8B}">
      <dsp:nvSpPr>
        <dsp:cNvPr id="0" name=""/>
        <dsp:cNvSpPr/>
      </dsp:nvSpPr>
      <dsp:spPr>
        <a:xfrm>
          <a:off x="2298070" y="3044"/>
          <a:ext cx="1234082" cy="1234082"/>
        </a:xfrm>
        <a:prstGeom prst="ellipse">
          <a:avLst/>
        </a:prstGeom>
        <a:solidFill>
          <a:schemeClr val="accent2">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普通</a:t>
          </a:r>
          <a:endParaRPr lang="en-US" altLang="zh-CN" sz="2100" kern="1200" dirty="0" smtClean="0"/>
        </a:p>
        <a:p>
          <a:pPr lvl="0" algn="ctr" defTabSz="933450">
            <a:lnSpc>
              <a:spcPct val="90000"/>
            </a:lnSpc>
            <a:spcBef>
              <a:spcPct val="0"/>
            </a:spcBef>
            <a:spcAft>
              <a:spcPct val="35000"/>
            </a:spcAft>
          </a:pPr>
          <a:r>
            <a:rPr lang="zh-CN" altLang="en-US" sz="2100" kern="1200" dirty="0" smtClean="0"/>
            <a:t>用户</a:t>
          </a:r>
          <a:endParaRPr lang="zh-CN" altLang="en-US" sz="2100" kern="1200" dirty="0"/>
        </a:p>
      </dsp:txBody>
      <dsp:txXfrm>
        <a:off x="2478797" y="183771"/>
        <a:ext cx="872628" cy="872628"/>
      </dsp:txXfrm>
    </dsp:sp>
    <dsp:sp modelId="{0669A887-89CC-485E-B89A-357053CFD523}">
      <dsp:nvSpPr>
        <dsp:cNvPr id="0" name=""/>
        <dsp:cNvSpPr/>
      </dsp:nvSpPr>
      <dsp:spPr>
        <a:xfrm rot="20520000">
          <a:off x="3714369" y="1873283"/>
          <a:ext cx="261584" cy="419588"/>
        </a:xfrm>
        <a:prstGeom prst="rightArrow">
          <a:avLst>
            <a:gd name="adj1" fmla="val 60000"/>
            <a:gd name="adj2" fmla="val 50000"/>
          </a:avLst>
        </a:prstGeom>
        <a:solidFill>
          <a:schemeClr val="accent2">
            <a:shade val="90000"/>
            <a:hueOff val="-175463"/>
            <a:satOff val="1229"/>
            <a:lumOff val="86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3716289" y="1969326"/>
        <a:ext cx="183109" cy="251752"/>
      </dsp:txXfrm>
    </dsp:sp>
    <dsp:sp modelId="{0907A2E6-2726-4731-8E5F-F3EEA510DCAE}">
      <dsp:nvSpPr>
        <dsp:cNvPr id="0" name=""/>
        <dsp:cNvSpPr/>
      </dsp:nvSpPr>
      <dsp:spPr>
        <a:xfrm>
          <a:off x="3941152" y="1196813"/>
          <a:ext cx="1234082" cy="1234082"/>
        </a:xfrm>
        <a:prstGeom prst="ellipse">
          <a:avLst/>
        </a:prstGeom>
        <a:solidFill>
          <a:schemeClr val="accent2">
            <a:alpha val="90000"/>
            <a:hueOff val="0"/>
            <a:satOff val="0"/>
            <a:lumOff val="0"/>
            <a:alphaOff val="-1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零售</a:t>
          </a:r>
          <a:endParaRPr lang="en-US" altLang="zh-CN" sz="2100" kern="1200" dirty="0" smtClean="0"/>
        </a:p>
        <a:p>
          <a:pPr lvl="0" algn="ctr" defTabSz="933450">
            <a:lnSpc>
              <a:spcPct val="90000"/>
            </a:lnSpc>
            <a:spcBef>
              <a:spcPct val="0"/>
            </a:spcBef>
            <a:spcAft>
              <a:spcPct val="35000"/>
            </a:spcAft>
          </a:pPr>
          <a:r>
            <a:rPr lang="zh-CN" altLang="en-US" sz="2100" kern="1200" dirty="0" smtClean="0"/>
            <a:t>店铺</a:t>
          </a:r>
          <a:endParaRPr lang="zh-CN" altLang="en-US" sz="2100" kern="1200" dirty="0"/>
        </a:p>
      </dsp:txBody>
      <dsp:txXfrm>
        <a:off x="4121879" y="1377540"/>
        <a:ext cx="872628" cy="872628"/>
      </dsp:txXfrm>
    </dsp:sp>
    <dsp:sp modelId="{F2D9C667-31DC-46CA-B1A1-6943639652C3}">
      <dsp:nvSpPr>
        <dsp:cNvPr id="0" name=""/>
        <dsp:cNvSpPr/>
      </dsp:nvSpPr>
      <dsp:spPr>
        <a:xfrm rot="3240000">
          <a:off x="3287707" y="2978783"/>
          <a:ext cx="261584" cy="419588"/>
        </a:xfrm>
        <a:prstGeom prst="rightArrow">
          <a:avLst>
            <a:gd name="adj1" fmla="val 60000"/>
            <a:gd name="adj2" fmla="val 50000"/>
          </a:avLst>
        </a:prstGeom>
        <a:solidFill>
          <a:schemeClr val="accent2">
            <a:shade val="90000"/>
            <a:hueOff val="-350927"/>
            <a:satOff val="2457"/>
            <a:lumOff val="172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3303881" y="3030957"/>
        <a:ext cx="183109" cy="251752"/>
      </dsp:txXfrm>
    </dsp:sp>
    <dsp:sp modelId="{A59659CD-385A-48F5-8FF5-256BFF5DB1D2}">
      <dsp:nvSpPr>
        <dsp:cNvPr id="0" name=""/>
        <dsp:cNvSpPr/>
      </dsp:nvSpPr>
      <dsp:spPr>
        <a:xfrm>
          <a:off x="3313550" y="3128372"/>
          <a:ext cx="1234082" cy="1234082"/>
        </a:xfrm>
        <a:prstGeom prst="ellipse">
          <a:avLst/>
        </a:prstGeom>
        <a:solidFill>
          <a:schemeClr val="accent2">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供应商</a:t>
          </a:r>
          <a:endParaRPr lang="zh-CN" altLang="en-US" sz="2100" kern="1200" dirty="0"/>
        </a:p>
      </dsp:txBody>
      <dsp:txXfrm>
        <a:off x="3494277" y="3309099"/>
        <a:ext cx="872628" cy="872628"/>
      </dsp:txXfrm>
    </dsp:sp>
    <dsp:sp modelId="{D030A8A5-B0AD-4AC4-9C92-A0D34C7BAE90}">
      <dsp:nvSpPr>
        <dsp:cNvPr id="0" name=""/>
        <dsp:cNvSpPr/>
      </dsp:nvSpPr>
      <dsp:spPr>
        <a:xfrm rot="7560000">
          <a:off x="2165362" y="2873819"/>
          <a:ext cx="261584" cy="419588"/>
        </a:xfrm>
        <a:prstGeom prst="rightArrow">
          <a:avLst>
            <a:gd name="adj1" fmla="val 60000"/>
            <a:gd name="adj2" fmla="val 50000"/>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2227663" y="2925993"/>
        <a:ext cx="183109" cy="251752"/>
      </dsp:txXfrm>
    </dsp:sp>
    <dsp:sp modelId="{AB24DFC2-98DD-4F60-AB0A-3AD1D983B52C}">
      <dsp:nvSpPr>
        <dsp:cNvPr id="0" name=""/>
        <dsp:cNvSpPr/>
      </dsp:nvSpPr>
      <dsp:spPr>
        <a:xfrm>
          <a:off x="1282589" y="3128372"/>
          <a:ext cx="1234082" cy="1234082"/>
        </a:xfrm>
        <a:prstGeom prst="ellipse">
          <a:avLst/>
        </a:prstGeom>
        <a:solidFill>
          <a:schemeClr val="accent2">
            <a:alpha val="90000"/>
            <a:hueOff val="0"/>
            <a:satOff val="0"/>
            <a:lumOff val="0"/>
            <a:alphaOff val="-3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合伙人</a:t>
          </a:r>
          <a:endParaRPr lang="zh-CN" altLang="en-US" sz="2100" kern="1200" dirty="0"/>
        </a:p>
      </dsp:txBody>
      <dsp:txXfrm>
        <a:off x="1463316" y="3309099"/>
        <a:ext cx="872628" cy="872628"/>
      </dsp:txXfrm>
    </dsp:sp>
    <dsp:sp modelId="{D5D4F0F9-8182-41FF-A47A-B00CB709A555}">
      <dsp:nvSpPr>
        <dsp:cNvPr id="0" name=""/>
        <dsp:cNvSpPr/>
      </dsp:nvSpPr>
      <dsp:spPr>
        <a:xfrm rot="11880000">
          <a:off x="1851470" y="1808734"/>
          <a:ext cx="261584" cy="419588"/>
        </a:xfrm>
        <a:prstGeom prst="rightArrow">
          <a:avLst>
            <a:gd name="adj1" fmla="val 60000"/>
            <a:gd name="adj2" fmla="val 50000"/>
          </a:avLst>
        </a:prstGeom>
        <a:solidFill>
          <a:schemeClr val="accent2">
            <a:shade val="90000"/>
            <a:hueOff val="-701853"/>
            <a:satOff val="4915"/>
            <a:lumOff val="345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rot="10800000">
        <a:off x="1928025" y="1904777"/>
        <a:ext cx="183109" cy="251752"/>
      </dsp:txXfrm>
    </dsp:sp>
    <dsp:sp modelId="{4FE79DE1-BB47-49AE-8EF7-F998B9BCF6FB}">
      <dsp:nvSpPr>
        <dsp:cNvPr id="0" name=""/>
        <dsp:cNvSpPr/>
      </dsp:nvSpPr>
      <dsp:spPr>
        <a:xfrm>
          <a:off x="654987" y="1196813"/>
          <a:ext cx="1234082" cy="1234082"/>
        </a:xfrm>
        <a:prstGeom prst="ellipse">
          <a:avLst/>
        </a:prstGeom>
        <a:solidFill>
          <a:schemeClr val="accent2">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经销商</a:t>
          </a:r>
          <a:endParaRPr lang="zh-CN" altLang="en-US" sz="2100" kern="1200" dirty="0"/>
        </a:p>
      </dsp:txBody>
      <dsp:txXfrm>
        <a:off x="835714" y="1377540"/>
        <a:ext cx="872628" cy="87262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0" y="11290"/>
            <a:ext cx="12188824" cy="6863644"/>
          </a:xfrm>
          <a:prstGeom prst="rect">
            <a:avLst/>
          </a:prstGeom>
          <a:blipFill dpi="0" rotWithShape="1">
            <a:blip r:embed="rId2">
              <a:alphaModFix amt="45000"/>
            </a:blip>
            <a:srcRect/>
            <a:stretch>
              <a:fillRect t="-3646" b="-10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287642450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228615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9255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4162571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054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211749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3023568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14797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17387006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43806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366226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35678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37165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139649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384999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18825FC-22C3-41BA-91B4-867A2C1E9193}" type="datetimeFigureOut">
              <a:rPr lang="zh-CN" altLang="en-US" smtClean="0"/>
              <a:t>2017/10/12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65546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8825FC-22C3-41BA-91B4-867A2C1E9193}" type="datetimeFigureOut">
              <a:rPr lang="zh-CN" altLang="en-US" smtClean="0"/>
              <a:t>2017/10/12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3B10E-09BD-4ADA-B353-3865157F4720}" type="slidenum">
              <a:rPr lang="zh-CN" altLang="en-US" smtClean="0"/>
              <a:t>‹#›</a:t>
            </a:fld>
            <a:endParaRPr lang="zh-CN" altLang="en-US"/>
          </a:p>
        </p:txBody>
      </p:sp>
    </p:spTree>
    <p:extLst>
      <p:ext uri="{BB962C8B-B14F-4D97-AF65-F5344CB8AC3E}">
        <p14:creationId xmlns:p14="http://schemas.microsoft.com/office/powerpoint/2010/main" val="41019025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51467" y="620889"/>
            <a:ext cx="7998358" cy="1646302"/>
          </a:xfrm>
        </p:spPr>
        <p:txBody>
          <a:bodyPr/>
          <a:lstStyle/>
          <a:p>
            <a:pPr algn="l"/>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惠农公众服务</a:t>
            </a:r>
            <a:r>
              <a:rPr lang="zh-CN" altLang="en-US"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平台 </a:t>
            </a:r>
            <a:r>
              <a:rPr lang="en-US" altLang="zh-CN" b="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MRD</a:t>
            </a:r>
            <a:endPar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270001" y="2989677"/>
            <a:ext cx="7766936" cy="1096899"/>
          </a:xfrm>
        </p:spPr>
        <p:txBody>
          <a:bodyPr>
            <a:normAutofit/>
          </a:bodyPr>
          <a:lstStyle/>
          <a:p>
            <a:pPr algn="l"/>
            <a:r>
              <a:rPr lang="zh-CN" altLang="en-US" sz="2800" dirty="0"/>
              <a:t>智慧农村 乐享</a:t>
            </a:r>
            <a:r>
              <a:rPr lang="zh-CN" altLang="en-US" sz="2800" dirty="0" smtClean="0"/>
              <a:t>生活</a:t>
            </a:r>
            <a:endParaRPr lang="en-US" altLang="zh-CN" sz="2800" dirty="0" smtClean="0"/>
          </a:p>
          <a:p>
            <a:pPr algn="l"/>
            <a:r>
              <a:rPr lang="zh-CN" altLang="en-US" sz="2800" dirty="0"/>
              <a:t>面向全球的农村公众服务开放平台</a:t>
            </a:r>
          </a:p>
        </p:txBody>
      </p:sp>
    </p:spTree>
    <p:extLst>
      <p:ext uri="{BB962C8B-B14F-4D97-AF65-F5344CB8AC3E}">
        <p14:creationId xmlns:p14="http://schemas.microsoft.com/office/powerpoint/2010/main" val="409403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2334" y="1586448"/>
            <a:ext cx="6752166" cy="5271552"/>
          </a:xfrm>
          <a:prstGeom prst="rect">
            <a:avLst/>
          </a:prstGeom>
          <a:blipFill dpi="0" rotWithShape="1">
            <a:blip r:embed="rId2">
              <a:alphaModFix amt="21000"/>
            </a:blip>
            <a:srcRect/>
            <a:stretch>
              <a:fillRect t="-3646" b="-10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pPr marL="571500" indent="-571500"/>
            <a:r>
              <a:rPr lang="zh-CN" altLang="en-US" b="1" dirty="0" smtClean="0">
                <a:solidFill>
                  <a:srgbClr val="FF0000"/>
                </a:solidFill>
                <a:latin typeface="黑体" panose="02010609060101010101" pitchFamily="49" charset="-122"/>
                <a:ea typeface="黑体" panose="02010609060101010101" pitchFamily="49" charset="-122"/>
              </a:rPr>
              <a:t>三、市场概述    </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1690689"/>
            <a:ext cx="8596668" cy="3880773"/>
          </a:xfrm>
        </p:spPr>
        <p:txBody>
          <a:bodyPr>
            <a:noAutofit/>
          </a:bodyPr>
          <a:lstStyle/>
          <a:p>
            <a:pPr>
              <a:lnSpc>
                <a:spcPct val="150000"/>
              </a:lnSpc>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目标市场特征</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目标市场趋势</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目标市场细分</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目标</a:t>
            </a: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市场时间约束</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077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29734" y="762000"/>
            <a:ext cx="8596668" cy="1320800"/>
          </a:xfrm>
        </p:spPr>
        <p:txBody>
          <a:bodyPr/>
          <a:lstStyle/>
          <a:p>
            <a:r>
              <a:rPr lang="zh-CN" altLang="en-US" dirty="0" smtClean="0"/>
              <a:t>目标市场</a:t>
            </a:r>
            <a:r>
              <a:rPr lang="zh-CN" altLang="en-US" dirty="0"/>
              <a:t>特征</a:t>
            </a:r>
          </a:p>
        </p:txBody>
      </p:sp>
      <p:sp>
        <p:nvSpPr>
          <p:cNvPr id="5" name="内容占位符 4"/>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未来我国农业劳动力将大量减少</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农村人口现状：具备劳动力大量减少的条件</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人口老龄化带来农村劳动力整体减少</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sz="1900" b="1" dirty="0" smtClean="0">
                <a:solidFill>
                  <a:srgbClr val="FF0000"/>
                </a:solidFill>
                <a:latin typeface="微软雅黑" panose="020B0503020204020204" pitchFamily="34" charset="-122"/>
                <a:ea typeface="微软雅黑" panose="020B0503020204020204" pitchFamily="34" charset="-122"/>
              </a:rPr>
              <a:t>数据来源：三农互联、网易等网络媒体</a:t>
            </a:r>
            <a:endParaRPr lang="zh-CN" altLang="en-US" sz="19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846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8785" y="382589"/>
            <a:ext cx="8344516" cy="3880773"/>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一</a:t>
            </a:r>
            <a:r>
              <a:rPr lang="zh-CN" altLang="en-US" b="1" dirty="0">
                <a:latin typeface="微软雅黑" panose="020B0503020204020204" pitchFamily="34" charset="-122"/>
                <a:ea typeface="微软雅黑" panose="020B0503020204020204" pitchFamily="34" charset="-122"/>
              </a:rPr>
              <a:t>、未来我国农业劳动力将大量减少</a:t>
            </a:r>
          </a:p>
          <a:p>
            <a:pPr>
              <a:lnSpc>
                <a:spcPct val="150000"/>
              </a:lnSpc>
            </a:pPr>
            <a:r>
              <a:rPr lang="zh-CN" altLang="en-US" sz="1400" dirty="0">
                <a:latin typeface="微软雅黑" panose="020B0503020204020204" pitchFamily="34" charset="-122"/>
                <a:ea typeface="微软雅黑" panose="020B0503020204020204" pitchFamily="34" charset="-122"/>
              </a:rPr>
              <a:t>未来的</a:t>
            </a:r>
            <a:r>
              <a:rPr lang="en-US" altLang="zh-CN" sz="1400" dirty="0">
                <a:latin typeface="微软雅黑" panose="020B0503020204020204" pitchFamily="34" charset="-122"/>
                <a:ea typeface="微软雅黑" panose="020B0503020204020204" pitchFamily="34" charset="-122"/>
              </a:rPr>
              <a:t>10-15</a:t>
            </a:r>
            <a:r>
              <a:rPr lang="zh-CN" altLang="en-US" sz="1400" dirty="0">
                <a:latin typeface="微软雅黑" panose="020B0503020204020204" pitchFamily="34" charset="-122"/>
                <a:ea typeface="微软雅黑" panose="020B0503020204020204" pitchFamily="34" charset="-122"/>
              </a:rPr>
              <a:t>年，我国农业劳动人口数量的大幅度下滑，将为我国农业规模化水平带来极大提升。</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1</a:t>
            </a:r>
            <a:r>
              <a:rPr lang="zh-CN" altLang="en-US" sz="1400" dirty="0">
                <a:solidFill>
                  <a:srgbClr val="FF0000"/>
                </a:solidFill>
                <a:latin typeface="微软雅黑" panose="020B0503020204020204" pitchFamily="34" charset="-122"/>
                <a:ea typeface="微软雅黑" panose="020B0503020204020204" pitchFamily="34" charset="-122"/>
              </a:rPr>
              <a:t>、未来农业劳动人口将大幅下降</a:t>
            </a:r>
          </a:p>
          <a:p>
            <a:pPr>
              <a:lnSpc>
                <a:spcPct val="150000"/>
              </a:lnSpc>
            </a:pPr>
            <a:r>
              <a:rPr lang="en-US" altLang="zh-CN" sz="1200" dirty="0" smtClean="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年我国农业劳动力数量仍然较为庞大，约为</a:t>
            </a:r>
            <a:r>
              <a:rPr lang="en-US" altLang="zh-CN" sz="1200" dirty="0">
                <a:latin typeface="微软雅黑" panose="020B0503020204020204" pitchFamily="34" charset="-122"/>
                <a:ea typeface="微软雅黑" panose="020B0503020204020204" pitchFamily="34" charset="-122"/>
              </a:rPr>
              <a:t>3.94</a:t>
            </a:r>
            <a:r>
              <a:rPr lang="zh-CN" altLang="en-US" sz="1200" dirty="0">
                <a:latin typeface="微软雅黑" panose="020B0503020204020204" pitchFamily="34" charset="-122"/>
                <a:ea typeface="微软雅黑" panose="020B0503020204020204" pitchFamily="34" charset="-122"/>
              </a:rPr>
              <a:t>亿人。</a:t>
            </a:r>
          </a:p>
          <a:p>
            <a:pPr>
              <a:lnSpc>
                <a:spcPct val="150000"/>
              </a:lnSpc>
            </a:pPr>
            <a:r>
              <a:rPr lang="en-US" altLang="zh-CN" sz="1200" dirty="0" smtClean="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2030</a:t>
            </a:r>
            <a:r>
              <a:rPr lang="zh-CN" altLang="en-US" sz="1200" dirty="0">
                <a:latin typeface="微软雅黑" panose="020B0503020204020204" pitchFamily="34" charset="-122"/>
                <a:ea typeface="微软雅黑" panose="020B0503020204020204" pitchFamily="34" charset="-122"/>
              </a:rPr>
              <a:t>年农村农业劳动力的数量分别为</a:t>
            </a:r>
            <a:r>
              <a:rPr lang="en-US" altLang="zh-CN" sz="1200" dirty="0">
                <a:latin typeface="微软雅黑" panose="020B0503020204020204" pitchFamily="34" charset="-122"/>
                <a:ea typeface="微软雅黑" panose="020B0503020204020204" pitchFamily="34" charset="-122"/>
              </a:rPr>
              <a:t>1.19</a:t>
            </a:r>
            <a:r>
              <a:rPr lang="zh-CN" altLang="en-US" sz="1200" dirty="0">
                <a:latin typeface="微软雅黑" panose="020B0503020204020204" pitchFamily="34" charset="-122"/>
                <a:ea typeface="微软雅黑" panose="020B0503020204020204" pitchFamily="34" charset="-122"/>
              </a:rPr>
              <a:t>亿人和</a:t>
            </a:r>
            <a:r>
              <a:rPr lang="en-US" altLang="zh-CN" sz="1200" dirty="0">
                <a:latin typeface="微软雅黑" panose="020B0503020204020204" pitchFamily="34" charset="-122"/>
                <a:ea typeface="微软雅黑" panose="020B0503020204020204" pitchFamily="34" charset="-122"/>
              </a:rPr>
              <a:t>0.79</a:t>
            </a:r>
            <a:r>
              <a:rPr lang="zh-CN" altLang="en-US" sz="1200" dirty="0">
                <a:latin typeface="微软雅黑" panose="020B0503020204020204" pitchFamily="34" charset="-122"/>
                <a:ea typeface="微软雅黑" panose="020B0503020204020204" pitchFamily="34" charset="-122"/>
              </a:rPr>
              <a:t>亿人，与</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年相比分别下降</a:t>
            </a:r>
            <a:r>
              <a:rPr lang="en-US" altLang="zh-CN" sz="1200" dirty="0">
                <a:latin typeface="微软雅黑" panose="020B0503020204020204" pitchFamily="34" charset="-122"/>
                <a:ea typeface="微软雅黑" panose="020B0503020204020204" pitchFamily="34" charset="-122"/>
              </a:rPr>
              <a:t>70%</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2</a:t>
            </a:r>
            <a:r>
              <a:rPr lang="zh-CN" altLang="en-US" sz="1400" dirty="0">
                <a:solidFill>
                  <a:srgbClr val="FF0000"/>
                </a:solidFill>
                <a:latin typeface="微软雅黑" panose="020B0503020204020204" pitchFamily="34" charset="-122"/>
                <a:ea typeface="微软雅黑" panose="020B0503020204020204" pitchFamily="34" charset="-122"/>
              </a:rPr>
              <a:t>、种植业人口减少速度将更快</a:t>
            </a:r>
          </a:p>
          <a:p>
            <a:pPr>
              <a:lnSpc>
                <a:spcPct val="150000"/>
              </a:lnSpc>
            </a:pPr>
            <a:r>
              <a:rPr lang="zh-CN" altLang="en-US" sz="1200" dirty="0">
                <a:latin typeface="微软雅黑" panose="020B0503020204020204" pitchFamily="34" charset="-122"/>
                <a:ea typeface="微软雅黑" panose="020B0503020204020204" pitchFamily="34" charset="-122"/>
              </a:rPr>
              <a:t>按照粮食种植占用</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农村劳动人口计算，约为</a:t>
            </a:r>
            <a:r>
              <a:rPr lang="en-US" altLang="zh-CN" sz="1200" dirty="0">
                <a:latin typeface="微软雅黑" panose="020B0503020204020204" pitchFamily="34" charset="-122"/>
                <a:ea typeface="微软雅黑" panose="020B0503020204020204" pitchFamily="34" charset="-122"/>
              </a:rPr>
              <a:t>3.16</a:t>
            </a:r>
            <a:r>
              <a:rPr lang="zh-CN" altLang="en-US" sz="1200" dirty="0">
                <a:latin typeface="微软雅黑" panose="020B0503020204020204" pitchFamily="34" charset="-122"/>
                <a:ea typeface="微软雅黑" panose="020B0503020204020204" pitchFamily="34" charset="-122"/>
              </a:rPr>
              <a:t>亿人，人均耕地面积</a:t>
            </a:r>
            <a:r>
              <a:rPr lang="en-US" altLang="zh-CN" sz="1200" dirty="0">
                <a:latin typeface="微软雅黑" panose="020B0503020204020204" pitchFamily="34" charset="-122"/>
                <a:ea typeface="微软雅黑" panose="020B0503020204020204" pitchFamily="34" charset="-122"/>
              </a:rPr>
              <a:t>5.7</a:t>
            </a:r>
            <a:r>
              <a:rPr lang="zh-CN" altLang="en-US" sz="1200" dirty="0">
                <a:latin typeface="微软雅黑" panose="020B0503020204020204" pitchFamily="34" charset="-122"/>
                <a:ea typeface="微软雅黑" panose="020B0503020204020204" pitchFamily="34" charset="-122"/>
              </a:rPr>
              <a:t>亩。</a:t>
            </a:r>
            <a:r>
              <a:rPr lang="en-US" altLang="zh-CN" sz="1200" dirty="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年将剩余粮食种植劳动力</a:t>
            </a:r>
            <a:r>
              <a:rPr lang="en-US" altLang="zh-CN" sz="1200" dirty="0">
                <a:latin typeface="微软雅黑" panose="020B0503020204020204" pitchFamily="34" charset="-122"/>
                <a:ea typeface="微软雅黑" panose="020B0503020204020204" pitchFamily="34" charset="-122"/>
              </a:rPr>
              <a:t>0.67</a:t>
            </a:r>
            <a:r>
              <a:rPr lang="zh-CN" altLang="en-US" sz="1200" dirty="0">
                <a:latin typeface="微软雅黑" panose="020B0503020204020204" pitchFamily="34" charset="-122"/>
                <a:ea typeface="微软雅黑" panose="020B0503020204020204" pitchFamily="34" charset="-122"/>
              </a:rPr>
              <a:t>亿，人均耕地面积</a:t>
            </a:r>
            <a:r>
              <a:rPr lang="en-US" altLang="zh-CN" sz="1200" dirty="0">
                <a:latin typeface="微软雅黑" panose="020B0503020204020204" pitchFamily="34" charset="-122"/>
                <a:ea typeface="微软雅黑" panose="020B0503020204020204" pitchFamily="34" charset="-122"/>
              </a:rPr>
              <a:t>26.7</a:t>
            </a:r>
            <a:r>
              <a:rPr lang="zh-CN" altLang="en-US" sz="1200" dirty="0">
                <a:latin typeface="微软雅黑" panose="020B0503020204020204" pitchFamily="34" charset="-122"/>
                <a:ea typeface="微软雅黑" panose="020B0503020204020204" pitchFamily="34" charset="-122"/>
              </a:rPr>
              <a:t>亩；</a:t>
            </a:r>
            <a:r>
              <a:rPr lang="en-US" altLang="zh-CN" sz="1200" dirty="0">
                <a:latin typeface="微软雅黑" panose="020B0503020204020204" pitchFamily="34" charset="-122"/>
                <a:ea typeface="微软雅黑" panose="020B0503020204020204" pitchFamily="34" charset="-122"/>
              </a:rPr>
              <a:t>2030</a:t>
            </a:r>
            <a:r>
              <a:rPr lang="zh-CN" altLang="en-US" sz="1200" dirty="0">
                <a:latin typeface="微软雅黑" panose="020B0503020204020204" pitchFamily="34" charset="-122"/>
                <a:ea typeface="微软雅黑" panose="020B0503020204020204" pitchFamily="34" charset="-122"/>
              </a:rPr>
              <a:t>年将剩余粮食种植劳动力</a:t>
            </a:r>
            <a:r>
              <a:rPr lang="en-US" altLang="zh-CN" sz="1200" dirty="0">
                <a:latin typeface="微软雅黑" panose="020B0503020204020204" pitchFamily="34" charset="-122"/>
                <a:ea typeface="微软雅黑" panose="020B0503020204020204" pitchFamily="34" charset="-122"/>
              </a:rPr>
              <a:t>0.32</a:t>
            </a:r>
            <a:r>
              <a:rPr lang="zh-CN" altLang="en-US" sz="1200" dirty="0">
                <a:latin typeface="微软雅黑" panose="020B0503020204020204" pitchFamily="34" charset="-122"/>
                <a:ea typeface="微软雅黑" panose="020B0503020204020204" pitchFamily="34" charset="-122"/>
              </a:rPr>
              <a:t>亿，人均耕地面积达到</a:t>
            </a:r>
            <a:r>
              <a:rPr lang="en-US" altLang="zh-CN" sz="1200" dirty="0">
                <a:latin typeface="微软雅黑" panose="020B0503020204020204" pitchFamily="34" charset="-122"/>
                <a:ea typeface="微软雅黑" panose="020B0503020204020204" pitchFamily="34" charset="-122"/>
              </a:rPr>
              <a:t>57</a:t>
            </a:r>
            <a:r>
              <a:rPr lang="zh-CN" altLang="en-US" sz="1200" dirty="0">
                <a:latin typeface="微软雅黑" panose="020B0503020204020204" pitchFamily="34" charset="-122"/>
                <a:ea typeface="微软雅黑" panose="020B0503020204020204" pitchFamily="34" charset="-122"/>
              </a:rPr>
              <a:t>亩。</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3</a:t>
            </a:r>
            <a:r>
              <a:rPr lang="zh-CN" altLang="en-US" sz="1400" dirty="0">
                <a:solidFill>
                  <a:srgbClr val="FF0000"/>
                </a:solidFill>
                <a:latin typeface="微软雅黑" panose="020B0503020204020204" pitchFamily="34" charset="-122"/>
                <a:ea typeface="微软雅黑" panose="020B0503020204020204" pitchFamily="34" charset="-122"/>
              </a:rPr>
              <a:t>、未来年轻劳动力将急剧减少</a:t>
            </a:r>
          </a:p>
          <a:p>
            <a:pPr>
              <a:lnSpc>
                <a:spcPct val="150000"/>
              </a:lnSpc>
            </a:pPr>
            <a:r>
              <a:rPr lang="zh-CN" altLang="en-US" sz="1200" dirty="0" smtClean="0">
                <a:latin typeface="微软雅黑" panose="020B0503020204020204" pitchFamily="34" charset="-122"/>
                <a:ea typeface="微软雅黑" panose="020B0503020204020204" pitchFamily="34" charset="-122"/>
              </a:rPr>
              <a:t>到</a:t>
            </a:r>
            <a:r>
              <a:rPr lang="en-US" altLang="zh-CN" sz="1200" dirty="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年每位年轻农民的平均耕地面积达到</a:t>
            </a:r>
            <a:r>
              <a:rPr lang="en-US" altLang="zh-CN" sz="1200" dirty="0">
                <a:latin typeface="微软雅黑" panose="020B0503020204020204" pitchFamily="34" charset="-122"/>
                <a:ea typeface="微软雅黑" panose="020B0503020204020204" pitchFamily="34" charset="-122"/>
              </a:rPr>
              <a:t>90</a:t>
            </a:r>
            <a:r>
              <a:rPr lang="zh-CN" altLang="en-US" sz="1200" dirty="0">
                <a:latin typeface="微软雅黑" panose="020B0503020204020204" pitchFamily="34" charset="-122"/>
                <a:ea typeface="微软雅黑" panose="020B0503020204020204" pitchFamily="34" charset="-122"/>
              </a:rPr>
              <a:t>亩，而到</a:t>
            </a:r>
            <a:r>
              <a:rPr lang="en-US" altLang="zh-CN" sz="1200" dirty="0">
                <a:latin typeface="微软雅黑" panose="020B0503020204020204" pitchFamily="34" charset="-122"/>
                <a:ea typeface="微软雅黑" panose="020B0503020204020204" pitchFamily="34" charset="-122"/>
              </a:rPr>
              <a:t>2030</a:t>
            </a:r>
            <a:r>
              <a:rPr lang="zh-CN" altLang="en-US" sz="1200" dirty="0">
                <a:latin typeface="微软雅黑" panose="020B0503020204020204" pitchFamily="34" charset="-122"/>
                <a:ea typeface="微软雅黑" panose="020B0503020204020204" pitchFamily="34" charset="-122"/>
              </a:rPr>
              <a:t>年，每位年轻农民的平均耕地面积达到</a:t>
            </a:r>
            <a:r>
              <a:rPr lang="en-US" altLang="zh-CN" sz="1200" dirty="0">
                <a:latin typeface="微软雅黑" panose="020B0503020204020204" pitchFamily="34" charset="-122"/>
                <a:ea typeface="微软雅黑" panose="020B0503020204020204" pitchFamily="34" charset="-122"/>
              </a:rPr>
              <a:t>187</a:t>
            </a:r>
            <a:r>
              <a:rPr lang="zh-CN" altLang="en-US" sz="1200" dirty="0">
                <a:latin typeface="微软雅黑" panose="020B0503020204020204" pitchFamily="34" charset="-122"/>
                <a:ea typeface="微软雅黑" panose="020B0503020204020204" pitchFamily="34" charset="-122"/>
              </a:rPr>
              <a:t>亩。而在</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年，每位年轻农民的平均耕地面积只有</a:t>
            </a:r>
            <a:r>
              <a:rPr lang="en-US" altLang="zh-CN" sz="1200" dirty="0">
                <a:latin typeface="微软雅黑" panose="020B0503020204020204" pitchFamily="34" charset="-122"/>
                <a:ea typeface="微软雅黑" panose="020B0503020204020204" pitchFamily="34" charset="-122"/>
              </a:rPr>
              <a:t>7.6</a:t>
            </a:r>
            <a:r>
              <a:rPr lang="zh-CN" altLang="en-US" sz="1200" dirty="0">
                <a:latin typeface="微软雅黑" panose="020B0503020204020204" pitchFamily="34" charset="-122"/>
                <a:ea typeface="微软雅黑" panose="020B0503020204020204" pitchFamily="34" charset="-122"/>
              </a:rPr>
              <a:t>亩</a:t>
            </a:r>
            <a:r>
              <a:rPr lang="zh-CN" altLang="en-US" sz="1200" dirty="0" smtClean="0">
                <a:latin typeface="微软雅黑" panose="020B0503020204020204" pitchFamily="34" charset="-122"/>
                <a:ea typeface="微软雅黑" panose="020B0503020204020204" pitchFamily="34" charset="-122"/>
              </a:rPr>
              <a:t>。每个</a:t>
            </a:r>
            <a:r>
              <a:rPr lang="zh-CN" altLang="en-US" sz="1200" dirty="0">
                <a:latin typeface="微软雅黑" panose="020B0503020204020204" pitchFamily="34" charset="-122"/>
                <a:ea typeface="微软雅黑" panose="020B0503020204020204" pitchFamily="34" charset="-122"/>
              </a:rPr>
              <a:t>男性年轻劳动力</a:t>
            </a:r>
            <a:r>
              <a:rPr lang="en-US" altLang="zh-CN" sz="1200" dirty="0">
                <a:latin typeface="微软雅黑" panose="020B0503020204020204" pitchFamily="34" charset="-122"/>
                <a:ea typeface="微软雅黑" panose="020B0503020204020204" pitchFamily="34" charset="-122"/>
              </a:rPr>
              <a:t>2025</a:t>
            </a:r>
            <a:r>
              <a:rPr lang="zh-CN" altLang="en-US" sz="1200" dirty="0">
                <a:latin typeface="微软雅黑" panose="020B0503020204020204" pitchFamily="34" charset="-122"/>
                <a:ea typeface="微软雅黑" panose="020B0503020204020204" pitchFamily="34" charset="-122"/>
              </a:rPr>
              <a:t>年占有耕地</a:t>
            </a:r>
            <a:r>
              <a:rPr lang="en-US" altLang="zh-CN" sz="1200" dirty="0">
                <a:latin typeface="微软雅黑" panose="020B0503020204020204" pitchFamily="34" charset="-122"/>
                <a:ea typeface="微软雅黑" panose="020B0503020204020204" pitchFamily="34" charset="-122"/>
              </a:rPr>
              <a:t>180</a:t>
            </a:r>
            <a:r>
              <a:rPr lang="zh-CN" altLang="en-US" sz="1200" dirty="0">
                <a:latin typeface="微软雅黑" panose="020B0503020204020204" pitchFamily="34" charset="-122"/>
                <a:ea typeface="微软雅黑" panose="020B0503020204020204" pitchFamily="34" charset="-122"/>
              </a:rPr>
              <a:t>亩，</a:t>
            </a:r>
            <a:r>
              <a:rPr lang="en-US" altLang="zh-CN" sz="1200" dirty="0">
                <a:latin typeface="微软雅黑" panose="020B0503020204020204" pitchFamily="34" charset="-122"/>
                <a:ea typeface="微软雅黑" panose="020B0503020204020204" pitchFamily="34" charset="-122"/>
              </a:rPr>
              <a:t>2030</a:t>
            </a:r>
            <a:r>
              <a:rPr lang="zh-CN" altLang="en-US" sz="1200" dirty="0">
                <a:latin typeface="微软雅黑" panose="020B0503020204020204" pitchFamily="34" charset="-122"/>
                <a:ea typeface="微软雅黑" panose="020B0503020204020204" pitchFamily="34" charset="-122"/>
              </a:rPr>
              <a:t>年占有</a:t>
            </a:r>
            <a:r>
              <a:rPr lang="en-US" altLang="zh-CN" sz="1200" dirty="0">
                <a:latin typeface="微软雅黑" panose="020B0503020204020204" pitchFamily="34" charset="-122"/>
                <a:ea typeface="微软雅黑" panose="020B0503020204020204" pitchFamily="34" charset="-122"/>
              </a:rPr>
              <a:t>374</a:t>
            </a:r>
            <a:r>
              <a:rPr lang="zh-CN" altLang="en-US" sz="1200" dirty="0">
                <a:latin typeface="微软雅黑" panose="020B0503020204020204" pitchFamily="34" charset="-122"/>
                <a:ea typeface="微软雅黑" panose="020B0503020204020204" pitchFamily="34" charset="-122"/>
              </a:rPr>
              <a:t>亩。</a:t>
            </a:r>
          </a:p>
          <a:p>
            <a:pPr>
              <a:lnSpc>
                <a:spcPct val="150000"/>
              </a:lnSpc>
            </a:pPr>
            <a:r>
              <a:rPr lang="zh-CN" altLang="en-US" sz="1400" b="1" dirty="0">
                <a:latin typeface="微软雅黑" panose="020B0503020204020204" pitchFamily="34" charset="-122"/>
                <a:ea typeface="微软雅黑" panose="020B0503020204020204" pitchFamily="34" charset="-122"/>
              </a:rPr>
              <a:t>这样的土地占有量，相对过去来说规模化程度大大地提升了，对过去缓慢进行的农业规模化而言，未来可以“狂风暴雨般的变化”来形容</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1824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19116" cy="3880773"/>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二</a:t>
            </a:r>
            <a:r>
              <a:rPr lang="zh-CN" altLang="en-US" b="1" dirty="0">
                <a:latin typeface="微软雅黑" panose="020B0503020204020204" pitchFamily="34" charset="-122"/>
                <a:ea typeface="微软雅黑" panose="020B0503020204020204" pitchFamily="34" charset="-122"/>
              </a:rPr>
              <a:t>、农村人口现状：具备劳动力大量减少的条件</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根据我们取得的一份大范围的农村整村抽样调查</a:t>
            </a:r>
            <a:r>
              <a:rPr lang="zh-CN" altLang="en-US" sz="1200" dirty="0" smtClean="0">
                <a:latin typeface="微软雅黑" panose="020B0503020204020204" pitchFamily="34" charset="-122"/>
                <a:ea typeface="微软雅黑" panose="020B0503020204020204" pitchFamily="34" charset="-122"/>
              </a:rPr>
              <a:t>数据来看</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年，农村户籍人口总体上已经显示出较为严重的</a:t>
            </a:r>
            <a:r>
              <a:rPr lang="zh-CN" altLang="en-US" sz="1200" dirty="0" smtClean="0">
                <a:latin typeface="微软雅黑" panose="020B0503020204020204" pitchFamily="34" charset="-122"/>
                <a:ea typeface="微软雅黑" panose="020B0503020204020204" pitchFamily="34" charset="-122"/>
              </a:rPr>
              <a:t>老龄化，</a:t>
            </a:r>
            <a:r>
              <a:rPr lang="zh-CN" altLang="en-US" sz="1200" dirty="0">
                <a:latin typeface="微软雅黑" panose="020B0503020204020204" pitchFamily="34" charset="-122"/>
                <a:ea typeface="微软雅黑" panose="020B0503020204020204" pitchFamily="34" charset="-122"/>
              </a:rPr>
              <a:t>常住人口比例小，特别是年轻劳动力常住比例很低，其中</a:t>
            </a:r>
            <a:r>
              <a:rPr lang="en-US" altLang="zh-CN" sz="1200" dirty="0">
                <a:latin typeface="微软雅黑" panose="020B0503020204020204" pitchFamily="34" charset="-122"/>
                <a:ea typeface="微软雅黑" panose="020B0503020204020204" pitchFamily="34" charset="-122"/>
              </a:rPr>
              <a:t>70-80</a:t>
            </a:r>
            <a:r>
              <a:rPr lang="zh-CN" altLang="en-US" sz="1200" dirty="0">
                <a:latin typeface="微软雅黑" panose="020B0503020204020204" pitchFamily="34" charset="-122"/>
                <a:ea typeface="微软雅黑" panose="020B0503020204020204" pitchFamily="34" charset="-122"/>
              </a:rPr>
              <a:t>％的</a:t>
            </a:r>
            <a:r>
              <a:rPr lang="en-US" altLang="zh-CN" sz="1200" dirty="0">
                <a:latin typeface="微软雅黑" panose="020B0503020204020204" pitchFamily="34" charset="-122"/>
                <a:ea typeface="微软雅黑" panose="020B0503020204020204" pitchFamily="34" charset="-122"/>
              </a:rPr>
              <a:t>20-35</a:t>
            </a:r>
            <a:r>
              <a:rPr lang="zh-CN" altLang="en-US" sz="1200" dirty="0">
                <a:latin typeface="微软雅黑" panose="020B0503020204020204" pitchFamily="34" charset="-122"/>
                <a:ea typeface="微软雅黑" panose="020B0503020204020204" pitchFamily="34" charset="-122"/>
              </a:rPr>
              <a:t>岁年龄组的年轻劳动力已经转移出去。所以，目前农村面临的现状是常住农业劳动力的严重老龄化。</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1</a:t>
            </a:r>
            <a:r>
              <a:rPr lang="zh-CN" altLang="en-US" sz="1400" dirty="0">
                <a:solidFill>
                  <a:srgbClr val="FF0000"/>
                </a:solidFill>
                <a:latin typeface="微软雅黑" panose="020B0503020204020204" pitchFamily="34" charset="-122"/>
                <a:ea typeface="微软雅黑" panose="020B0503020204020204" pitchFamily="34" charset="-122"/>
              </a:rPr>
              <a:t>、农村人口面临严重老龄化</a:t>
            </a:r>
          </a:p>
          <a:p>
            <a:pPr>
              <a:lnSpc>
                <a:spcPct val="150000"/>
              </a:lnSpc>
            </a:pPr>
            <a:r>
              <a:rPr lang="zh-CN" altLang="en-US" sz="1200" dirty="0" smtClean="0">
                <a:latin typeface="微软雅黑" panose="020B0503020204020204" pitchFamily="34" charset="-122"/>
                <a:ea typeface="微软雅黑" panose="020B0503020204020204" pitchFamily="34" charset="-122"/>
              </a:rPr>
              <a:t>根据抽样数据统计，农村老年人口比例</a:t>
            </a:r>
            <a:r>
              <a:rPr lang="zh-CN" altLang="en-US" sz="1200" dirty="0">
                <a:latin typeface="微软雅黑" panose="020B0503020204020204" pitchFamily="34" charset="-122"/>
                <a:ea typeface="微软雅黑" panose="020B0503020204020204" pitchFamily="34" charset="-122"/>
              </a:rPr>
              <a:t>为</a:t>
            </a:r>
            <a:r>
              <a:rPr lang="en-US" altLang="zh-CN" sz="1200" dirty="0">
                <a:latin typeface="微软雅黑" panose="020B0503020204020204" pitchFamily="34" charset="-122"/>
                <a:ea typeface="微软雅黑" panose="020B0503020204020204" pitchFamily="34" charset="-122"/>
              </a:rPr>
              <a:t>9.67%</a:t>
            </a:r>
            <a:r>
              <a:rPr lang="zh-CN" altLang="en-US" sz="1200" dirty="0">
                <a:latin typeface="微软雅黑" panose="020B0503020204020204" pitchFamily="34" charset="-122"/>
                <a:ea typeface="微软雅黑" panose="020B0503020204020204" pitchFamily="34" charset="-122"/>
              </a:rPr>
              <a:t>，稍微超过</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的水平并不算特别严重，但从人口年龄中位数为</a:t>
            </a:r>
            <a:r>
              <a:rPr lang="en-US" altLang="zh-CN" sz="1200" dirty="0">
                <a:latin typeface="微软雅黑" panose="020B0503020204020204" pitchFamily="34" charset="-122"/>
                <a:ea typeface="微软雅黑" panose="020B0503020204020204" pitchFamily="34" charset="-122"/>
              </a:rPr>
              <a:t>39</a:t>
            </a:r>
            <a:r>
              <a:rPr lang="zh-CN" altLang="en-US" sz="1200" dirty="0">
                <a:latin typeface="微软雅黑" panose="020B0503020204020204" pitchFamily="34" charset="-122"/>
                <a:ea typeface="微软雅黑" panose="020B0503020204020204" pitchFamily="34" charset="-122"/>
              </a:rPr>
              <a:t>岁，少儿人口比例仅为</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，老少比为</a:t>
            </a:r>
            <a:r>
              <a:rPr lang="en-US" altLang="zh-CN" sz="1200" dirty="0">
                <a:latin typeface="微软雅黑" panose="020B0503020204020204" pitchFamily="34" charset="-122"/>
                <a:ea typeface="微软雅黑" panose="020B0503020204020204" pitchFamily="34" charset="-122"/>
              </a:rPr>
              <a:t>80.5%</a:t>
            </a:r>
            <a:r>
              <a:rPr lang="zh-CN" altLang="en-US" sz="1200" dirty="0">
                <a:latin typeface="微软雅黑" panose="020B0503020204020204" pitchFamily="34" charset="-122"/>
                <a:ea typeface="微软雅黑" panose="020B0503020204020204" pitchFamily="34" charset="-122"/>
              </a:rPr>
              <a:t>来看，乡村人口已经进入严重的老龄化，乡村面临“后继无人”的状态</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2</a:t>
            </a:r>
            <a:r>
              <a:rPr lang="zh-CN" altLang="en-US" sz="1400" dirty="0">
                <a:solidFill>
                  <a:srgbClr val="FF0000"/>
                </a:solidFill>
                <a:latin typeface="微软雅黑" panose="020B0503020204020204" pitchFamily="34" charset="-122"/>
                <a:ea typeface="微软雅黑" panose="020B0503020204020204" pitchFamily="34" charset="-122"/>
              </a:rPr>
              <a:t>、农村人口中常住比例低</a:t>
            </a:r>
          </a:p>
          <a:p>
            <a:pPr>
              <a:lnSpc>
                <a:spcPct val="150000"/>
              </a:lnSpc>
            </a:pPr>
            <a:r>
              <a:rPr lang="zh-CN" altLang="en-US" sz="1200" dirty="0">
                <a:latin typeface="微软雅黑" panose="020B0503020204020204" pitchFamily="34" charset="-122"/>
                <a:ea typeface="微软雅黑" panose="020B0503020204020204" pitchFamily="34" charset="-122"/>
              </a:rPr>
              <a:t>按照在家居住的时间长短，将农村人口分为</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类：在家居住超过</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个月、</a:t>
            </a:r>
            <a:r>
              <a:rPr lang="en-US" altLang="zh-CN" sz="1200" dirty="0">
                <a:latin typeface="微软雅黑" panose="020B0503020204020204" pitchFamily="34" charset="-122"/>
                <a:ea typeface="微软雅黑" panose="020B0503020204020204" pitchFamily="34" charset="-122"/>
              </a:rPr>
              <a:t>6-10</a:t>
            </a:r>
            <a:r>
              <a:rPr lang="zh-CN" altLang="en-US" sz="1200" dirty="0">
                <a:latin typeface="微软雅黑" panose="020B0503020204020204" pitchFamily="34" charset="-122"/>
                <a:ea typeface="微软雅黑" panose="020B0503020204020204" pitchFamily="34" charset="-122"/>
              </a:rPr>
              <a:t>个月、</a:t>
            </a:r>
            <a:r>
              <a:rPr lang="en-US" altLang="zh-CN" sz="1200" dirty="0">
                <a:latin typeface="微软雅黑" panose="020B0503020204020204" pitchFamily="34" charset="-122"/>
                <a:ea typeface="微软雅黑" panose="020B0503020204020204" pitchFamily="34" charset="-122"/>
              </a:rPr>
              <a:t>3-6</a:t>
            </a:r>
            <a:r>
              <a:rPr lang="zh-CN" altLang="en-US" sz="1200" dirty="0">
                <a:latin typeface="微软雅黑" panose="020B0503020204020204" pitchFamily="34" charset="-122"/>
                <a:ea typeface="微软雅黑" panose="020B0503020204020204" pitchFamily="34" charset="-122"/>
              </a:rPr>
              <a:t>个月、小于</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个月以及已经迁移的，其中居住时间超过</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个月的为常住人口。</a:t>
            </a:r>
          </a:p>
          <a:p>
            <a:pPr>
              <a:lnSpc>
                <a:spcPct val="150000"/>
              </a:lnSpc>
            </a:pPr>
            <a:r>
              <a:rPr lang="zh-CN" altLang="en-US" sz="1200" dirty="0" smtClean="0">
                <a:latin typeface="微软雅黑" panose="020B0503020204020204" pitchFamily="34" charset="-122"/>
                <a:ea typeface="微软雅黑" panose="020B0503020204020204" pitchFamily="34" charset="-122"/>
              </a:rPr>
              <a:t>根据抽样数据统计，从</a:t>
            </a:r>
            <a:r>
              <a:rPr lang="zh-CN" altLang="en-US" sz="1200" dirty="0">
                <a:latin typeface="微软雅黑" panose="020B0503020204020204" pitchFamily="34" charset="-122"/>
                <a:ea typeface="微软雅黑" panose="020B0503020204020204" pitchFamily="34" charset="-122"/>
              </a:rPr>
              <a:t>总体情况来看，</a:t>
            </a:r>
            <a:r>
              <a:rPr lang="zh-CN" altLang="en-US" sz="1200" dirty="0">
                <a:solidFill>
                  <a:srgbClr val="FF0000"/>
                </a:solidFill>
                <a:latin typeface="微软雅黑" panose="020B0503020204020204" pitchFamily="34" charset="-122"/>
                <a:ea typeface="微软雅黑" panose="020B0503020204020204" pitchFamily="34" charset="-122"/>
              </a:rPr>
              <a:t>农村</a:t>
            </a:r>
            <a:r>
              <a:rPr lang="zh-CN" altLang="en-US" sz="1200" dirty="0">
                <a:latin typeface="微软雅黑" panose="020B0503020204020204" pitchFamily="34" charset="-122"/>
                <a:ea typeface="微软雅黑" panose="020B0503020204020204" pitchFamily="34" charset="-122"/>
              </a:rPr>
              <a:t>人口中的常住人口占比只有</a:t>
            </a:r>
            <a:r>
              <a:rPr lang="en-US" altLang="zh-CN" sz="1200" dirty="0">
                <a:latin typeface="微软雅黑" panose="020B0503020204020204" pitchFamily="34" charset="-122"/>
                <a:ea typeface="微软雅黑" panose="020B0503020204020204" pitchFamily="34" charset="-122"/>
              </a:rPr>
              <a:t>47%</a:t>
            </a:r>
            <a:r>
              <a:rPr lang="zh-CN" altLang="en-US" sz="1200" dirty="0">
                <a:latin typeface="微软雅黑" panose="020B0503020204020204" pitchFamily="34" charset="-122"/>
                <a:ea typeface="微软雅黑" panose="020B0503020204020204" pitchFamily="34" charset="-122"/>
              </a:rPr>
              <a:t>，而从</a:t>
            </a:r>
            <a:r>
              <a:rPr lang="en-US" altLang="zh-CN" sz="1200" dirty="0">
                <a:solidFill>
                  <a:srgbClr val="FF0000"/>
                </a:solidFill>
                <a:latin typeface="微软雅黑" panose="020B0503020204020204" pitchFamily="34" charset="-122"/>
                <a:ea typeface="微软雅黑" panose="020B0503020204020204" pitchFamily="34" charset="-122"/>
              </a:rPr>
              <a:t>15-64</a:t>
            </a:r>
            <a:r>
              <a:rPr lang="zh-CN" altLang="en-US" sz="1200" dirty="0">
                <a:latin typeface="微软雅黑" panose="020B0503020204020204" pitchFamily="34" charset="-122"/>
                <a:ea typeface="微软雅黑" panose="020B0503020204020204" pitchFamily="34" charset="-122"/>
              </a:rPr>
              <a:t>岁的劳动人口情况来看，</a:t>
            </a:r>
            <a:r>
              <a:rPr lang="zh-CN" altLang="en-US" sz="1200" dirty="0">
                <a:solidFill>
                  <a:srgbClr val="FF0000"/>
                </a:solidFill>
                <a:latin typeface="微软雅黑" panose="020B0503020204020204" pitchFamily="34" charset="-122"/>
                <a:ea typeface="微软雅黑" panose="020B0503020204020204" pitchFamily="34" charset="-122"/>
              </a:rPr>
              <a:t>常住人口</a:t>
            </a:r>
            <a:r>
              <a:rPr lang="zh-CN" altLang="en-US" sz="1200" dirty="0">
                <a:latin typeface="微软雅黑" panose="020B0503020204020204" pitchFamily="34" charset="-122"/>
                <a:ea typeface="微软雅黑" panose="020B0503020204020204" pitchFamily="34" charset="-122"/>
              </a:rPr>
              <a:t>的比例更低，只有</a:t>
            </a:r>
            <a:r>
              <a:rPr lang="en-US" altLang="zh-CN" sz="1200" dirty="0">
                <a:solidFill>
                  <a:srgbClr val="FF0000"/>
                </a:solidFill>
                <a:latin typeface="微软雅黑" panose="020B0503020204020204" pitchFamily="34" charset="-122"/>
                <a:ea typeface="微软雅黑" panose="020B0503020204020204" pitchFamily="34" charset="-122"/>
              </a:rPr>
              <a:t>42.5%</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在农村流动人口中，除了已经迁移的人口外，居住时间小于</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个月以及</a:t>
            </a:r>
            <a:r>
              <a:rPr lang="en-US" altLang="zh-CN" sz="1200" dirty="0">
                <a:latin typeface="微软雅黑" panose="020B0503020204020204" pitchFamily="34" charset="-122"/>
                <a:ea typeface="微软雅黑" panose="020B0503020204020204" pitchFamily="34" charset="-122"/>
              </a:rPr>
              <a:t>3-10</a:t>
            </a:r>
            <a:r>
              <a:rPr lang="zh-CN" altLang="en-US" sz="1200" dirty="0">
                <a:latin typeface="微软雅黑" panose="020B0503020204020204" pitchFamily="34" charset="-122"/>
                <a:ea typeface="微软雅黑" panose="020B0503020204020204" pitchFamily="34" charset="-122"/>
              </a:rPr>
              <a:t>个月的比例也非常高，根据实际经验，推理这部分人口应该大部分为从事大田种植的农民，他们可以利用农忙之外的时间到第二和第三产业从事劳动。</a:t>
            </a:r>
          </a:p>
          <a:p>
            <a:pPr>
              <a:lnSpc>
                <a:spcPct val="150000"/>
              </a:lnSpc>
            </a:pPr>
            <a:r>
              <a:rPr lang="zh-CN" altLang="en-US" sz="1200" dirty="0">
                <a:latin typeface="微软雅黑" panose="020B0503020204020204" pitchFamily="34" charset="-122"/>
                <a:ea typeface="微软雅黑" panose="020B0503020204020204" pitchFamily="34" charset="-122"/>
              </a:rPr>
              <a:t>而从各年龄层人口特别是劳动人口来看，年龄越低的农村劳动者在家常住的比例越低，这和我们现实观察到的情况非常吻合，年轻的农村劳动力在外面可以有更多的机会，也更愿意离开农村前往城市发展。比如</a:t>
            </a:r>
            <a:r>
              <a:rPr lang="en-US" altLang="zh-CN" sz="1200" dirty="0">
                <a:solidFill>
                  <a:srgbClr val="FF0000"/>
                </a:solidFill>
                <a:latin typeface="微软雅黑" panose="020B0503020204020204" pitchFamily="34" charset="-122"/>
                <a:ea typeface="微软雅黑" panose="020B0503020204020204" pitchFamily="34" charset="-122"/>
              </a:rPr>
              <a:t>20-25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这一年龄阶段的常住人口比例只有</a:t>
            </a:r>
            <a:r>
              <a:rPr lang="en-US" altLang="zh-CN" sz="1200" dirty="0">
                <a:solidFill>
                  <a:srgbClr val="FF0000"/>
                </a:solidFill>
                <a:latin typeface="微软雅黑" panose="020B0503020204020204" pitchFamily="34" charset="-122"/>
                <a:ea typeface="微软雅黑" panose="020B0503020204020204" pitchFamily="34" charset="-122"/>
              </a:rPr>
              <a:t>20%</a:t>
            </a:r>
            <a:r>
              <a:rPr lang="zh-CN" altLang="en-US" sz="1200" dirty="0">
                <a:solidFill>
                  <a:srgbClr val="FF0000"/>
                </a:solidFill>
                <a:latin typeface="微软雅黑" panose="020B0503020204020204" pitchFamily="34" charset="-122"/>
                <a:ea typeface="微软雅黑" panose="020B0503020204020204" pitchFamily="34" charset="-122"/>
              </a:rPr>
              <a:t>不到</a:t>
            </a:r>
            <a:r>
              <a:rPr lang="zh-CN" altLang="en-US" sz="1200" dirty="0">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26-35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这一年龄阶段常住人口比例在</a:t>
            </a:r>
            <a:r>
              <a:rPr lang="en-US" altLang="zh-CN" sz="1200" dirty="0">
                <a:solidFill>
                  <a:srgbClr val="FF0000"/>
                </a:solidFill>
                <a:latin typeface="微软雅黑" panose="020B0503020204020204" pitchFamily="34" charset="-122"/>
                <a:ea typeface="微软雅黑" panose="020B0503020204020204" pitchFamily="34" charset="-122"/>
              </a:rPr>
              <a:t>30%</a:t>
            </a:r>
            <a:r>
              <a:rPr lang="zh-CN" altLang="en-US" sz="1200" dirty="0">
                <a:solidFill>
                  <a:srgbClr val="FF0000"/>
                </a:solidFill>
                <a:latin typeface="微软雅黑" panose="020B0503020204020204" pitchFamily="34" charset="-122"/>
                <a:ea typeface="微软雅黑" panose="020B0503020204020204" pitchFamily="34" charset="-122"/>
              </a:rPr>
              <a:t>左右</a:t>
            </a:r>
            <a:r>
              <a:rPr lang="zh-CN" altLang="en-US" sz="12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3197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二</a:t>
            </a:r>
            <a:r>
              <a:rPr lang="zh-CN" altLang="en-US" b="1" dirty="0">
                <a:latin typeface="微软雅黑" panose="020B0503020204020204" pitchFamily="34" charset="-122"/>
                <a:ea typeface="微软雅黑" panose="020B0503020204020204" pitchFamily="34" charset="-122"/>
              </a:rPr>
              <a:t>、农村人口现状：具备劳动力大量减少的条件</a:t>
            </a:r>
            <a:endParaRPr lang="zh-CN" altLang="en-US" dirty="0">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3</a:t>
            </a:r>
            <a:r>
              <a:rPr lang="zh-CN" altLang="en-US" sz="1400" dirty="0">
                <a:solidFill>
                  <a:srgbClr val="FF0000"/>
                </a:solidFill>
                <a:latin typeface="微软雅黑" panose="020B0503020204020204" pitchFamily="34" charset="-122"/>
                <a:ea typeface="微软雅黑" panose="020B0503020204020204" pitchFamily="34" charset="-122"/>
              </a:rPr>
              <a:t>、农村常住人口年龄结构偏老</a:t>
            </a:r>
          </a:p>
          <a:p>
            <a:pPr>
              <a:lnSpc>
                <a:spcPct val="150000"/>
              </a:lnSpc>
            </a:pPr>
            <a:r>
              <a:rPr lang="zh-CN" altLang="en-US" sz="1200" dirty="0">
                <a:latin typeface="微软雅黑" panose="020B0503020204020204" pitchFamily="34" charset="-122"/>
                <a:ea typeface="微软雅黑" panose="020B0503020204020204" pitchFamily="34" charset="-122"/>
              </a:rPr>
              <a:t>正是由于年龄越低的农村劳动力在家常住的比例越低，导致农村劳动力年龄结构偏大，而从整个常住人口来看，人口金字塔的底部也呈现严重的萎缩状态，未来农村劳动力将面临迅速老年化的局面。</a:t>
            </a:r>
          </a:p>
          <a:p>
            <a:pPr>
              <a:lnSpc>
                <a:spcPct val="150000"/>
              </a:lnSpc>
            </a:pPr>
            <a:r>
              <a:rPr lang="zh-CN" altLang="en-US" sz="1200" dirty="0">
                <a:latin typeface="微软雅黑" panose="020B0503020204020204" pitchFamily="34" charset="-122"/>
                <a:ea typeface="微软雅黑" panose="020B0503020204020204" pitchFamily="34" charset="-122"/>
              </a:rPr>
              <a:t>在</a:t>
            </a:r>
            <a:r>
              <a:rPr lang="zh-CN" altLang="en-US" sz="1200" dirty="0">
                <a:solidFill>
                  <a:srgbClr val="FF0000"/>
                </a:solidFill>
                <a:latin typeface="微软雅黑" panose="020B0503020204020204" pitchFamily="34" charset="-122"/>
                <a:ea typeface="微软雅黑" panose="020B0503020204020204" pitchFamily="34" charset="-122"/>
              </a:rPr>
              <a:t>农村常住人口</a:t>
            </a:r>
            <a:r>
              <a:rPr lang="zh-CN" altLang="en-US" sz="1200" dirty="0">
                <a:latin typeface="微软雅黑" panose="020B0503020204020204" pitchFamily="34" charset="-122"/>
                <a:ea typeface="微软雅黑" panose="020B0503020204020204" pitchFamily="34" charset="-122"/>
              </a:rPr>
              <a:t>中，</a:t>
            </a:r>
            <a:r>
              <a:rPr lang="zh-CN" altLang="en-US" sz="1200" dirty="0">
                <a:solidFill>
                  <a:srgbClr val="FF0000"/>
                </a:solidFill>
                <a:latin typeface="微软雅黑" panose="020B0503020204020204" pitchFamily="34" charset="-122"/>
                <a:ea typeface="微软雅黑" panose="020B0503020204020204" pitchFamily="34" charset="-122"/>
              </a:rPr>
              <a:t>老年人口</a:t>
            </a:r>
            <a:r>
              <a:rPr lang="zh-CN" altLang="en-US" sz="1200" dirty="0">
                <a:latin typeface="微软雅黑" panose="020B0503020204020204" pitchFamily="34" charset="-122"/>
                <a:ea typeface="微软雅黑" panose="020B0503020204020204" pitchFamily="34" charset="-122"/>
              </a:rPr>
              <a:t>比例为</a:t>
            </a:r>
            <a:r>
              <a:rPr lang="en-US" altLang="zh-CN" sz="1200" dirty="0">
                <a:solidFill>
                  <a:srgbClr val="FF0000"/>
                </a:solidFill>
                <a:latin typeface="微软雅黑" panose="020B0503020204020204" pitchFamily="34" charset="-122"/>
                <a:ea typeface="微软雅黑" panose="020B0503020204020204" pitchFamily="34" charset="-122"/>
              </a:rPr>
              <a:t>6.65%</a:t>
            </a:r>
            <a:r>
              <a:rPr lang="zh-CN" altLang="en-US" sz="1200" dirty="0">
                <a:latin typeface="微软雅黑" panose="020B0503020204020204" pitchFamily="34" charset="-122"/>
                <a:ea typeface="微软雅黑" panose="020B0503020204020204" pitchFamily="34" charset="-122"/>
              </a:rPr>
              <a:t>，目前来看不算严重，但从人口年龄中位数为</a:t>
            </a:r>
            <a:r>
              <a:rPr lang="en-US" altLang="zh-CN" sz="1200" dirty="0">
                <a:latin typeface="微软雅黑" panose="020B0503020204020204" pitchFamily="34" charset="-122"/>
                <a:ea typeface="微软雅黑" panose="020B0503020204020204" pitchFamily="34" charset="-122"/>
              </a:rPr>
              <a:t>44</a:t>
            </a:r>
            <a:r>
              <a:rPr lang="zh-CN" altLang="en-US" sz="1200" dirty="0">
                <a:latin typeface="微软雅黑" panose="020B0503020204020204" pitchFamily="34" charset="-122"/>
                <a:ea typeface="微软雅黑" panose="020B0503020204020204" pitchFamily="34" charset="-122"/>
              </a:rPr>
              <a:t>岁，</a:t>
            </a:r>
            <a:r>
              <a:rPr lang="zh-CN" altLang="en-US" sz="1200" dirty="0">
                <a:solidFill>
                  <a:srgbClr val="FF0000"/>
                </a:solidFill>
                <a:latin typeface="微软雅黑" panose="020B0503020204020204" pitchFamily="34" charset="-122"/>
                <a:ea typeface="微软雅黑" panose="020B0503020204020204" pitchFamily="34" charset="-122"/>
              </a:rPr>
              <a:t>少儿人口</a:t>
            </a:r>
            <a:r>
              <a:rPr lang="zh-CN" altLang="en-US" sz="1200" dirty="0">
                <a:latin typeface="微软雅黑" panose="020B0503020204020204" pitchFamily="34" charset="-122"/>
                <a:ea typeface="微软雅黑" panose="020B0503020204020204" pitchFamily="34" charset="-122"/>
              </a:rPr>
              <a:t>比例仅为</a:t>
            </a:r>
            <a:r>
              <a:rPr lang="en-US" altLang="zh-CN" sz="1200" dirty="0">
                <a:solidFill>
                  <a:srgbClr val="FF0000"/>
                </a:solidFill>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老少比为</a:t>
            </a:r>
            <a:r>
              <a:rPr lang="en-US" altLang="zh-CN" sz="1200" dirty="0">
                <a:solidFill>
                  <a:srgbClr val="FF0000"/>
                </a:solidFill>
                <a:latin typeface="微软雅黑" panose="020B0503020204020204" pitchFamily="34" charset="-122"/>
                <a:ea typeface="微软雅黑" panose="020B0503020204020204" pitchFamily="34" charset="-122"/>
              </a:rPr>
              <a:t>95%</a:t>
            </a:r>
            <a:r>
              <a:rPr lang="zh-CN" altLang="en-US" sz="1200" dirty="0">
                <a:latin typeface="微软雅黑" panose="020B0503020204020204" pitchFamily="34" charset="-122"/>
                <a:ea typeface="微软雅黑" panose="020B0503020204020204" pitchFamily="34" charset="-122"/>
              </a:rPr>
              <a:t>来看，农村人口年龄偏大，未来老龄化将十分严重。</a:t>
            </a:r>
          </a:p>
          <a:p>
            <a:pPr>
              <a:lnSpc>
                <a:spcPct val="150000"/>
              </a:lnSpc>
            </a:pPr>
            <a:r>
              <a:rPr lang="zh-CN" altLang="en-US" sz="1200" dirty="0">
                <a:latin typeface="微软雅黑" panose="020B0503020204020204" pitchFamily="34" charset="-122"/>
                <a:ea typeface="微软雅黑" panose="020B0503020204020204" pitchFamily="34" charset="-122"/>
              </a:rPr>
              <a:t>从农村常住农村劳动力来看，整个群体年龄偏大，</a:t>
            </a:r>
            <a:r>
              <a:rPr lang="en-US" altLang="zh-CN" sz="1200" dirty="0">
                <a:solidFill>
                  <a:srgbClr val="FF0000"/>
                </a:solidFill>
                <a:latin typeface="微软雅黑" panose="020B0503020204020204" pitchFamily="34" charset="-122"/>
                <a:ea typeface="微软雅黑" panose="020B0503020204020204" pitchFamily="34" charset="-122"/>
              </a:rPr>
              <a:t>41</a:t>
            </a:r>
            <a:r>
              <a:rPr lang="zh-CN" altLang="en-US" sz="1200" dirty="0">
                <a:solidFill>
                  <a:srgbClr val="FF0000"/>
                </a:solidFill>
                <a:latin typeface="微软雅黑" panose="020B0503020204020204" pitchFamily="34" charset="-122"/>
                <a:ea typeface="微软雅黑" panose="020B0503020204020204" pitchFamily="34" charset="-122"/>
              </a:rPr>
              <a:t>岁以上</a:t>
            </a:r>
            <a:r>
              <a:rPr lang="zh-CN" altLang="en-US" sz="1200" dirty="0">
                <a:latin typeface="微软雅黑" panose="020B0503020204020204" pitchFamily="34" charset="-122"/>
                <a:ea typeface="微软雅黑" panose="020B0503020204020204" pitchFamily="34" charset="-122"/>
              </a:rPr>
              <a:t>的劳动力占目前整个劳动力的比例</a:t>
            </a:r>
            <a:r>
              <a:rPr lang="zh-CN" altLang="en-US" sz="1200" dirty="0">
                <a:solidFill>
                  <a:srgbClr val="FF0000"/>
                </a:solidFill>
                <a:latin typeface="微软雅黑" panose="020B0503020204020204" pitchFamily="34" charset="-122"/>
                <a:ea typeface="微软雅黑" panose="020B0503020204020204" pitchFamily="34" charset="-122"/>
              </a:rPr>
              <a:t>超过</a:t>
            </a:r>
            <a:r>
              <a:rPr lang="en-US" altLang="zh-CN" sz="1200" dirty="0">
                <a:solidFill>
                  <a:srgbClr val="FF0000"/>
                </a:solidFill>
                <a:latin typeface="微软雅黑" panose="020B0503020204020204" pitchFamily="34" charset="-122"/>
                <a:ea typeface="微软雅黑" panose="020B0503020204020204" pitchFamily="34" charset="-122"/>
              </a:rPr>
              <a:t>62%</a:t>
            </a:r>
            <a:r>
              <a:rPr lang="zh-CN" altLang="en-US" sz="1200" dirty="0">
                <a:latin typeface="微软雅黑" panose="020B0503020204020204" pitchFamily="34" charset="-122"/>
                <a:ea typeface="微软雅黑" panose="020B0503020204020204" pitchFamily="34" charset="-122"/>
              </a:rPr>
              <a:t>，也就是说就算当前农村的常住人口不再向外流动，待这些</a:t>
            </a:r>
            <a:r>
              <a:rPr lang="en-US" altLang="zh-CN" sz="1200" dirty="0">
                <a:latin typeface="微软雅黑" panose="020B0503020204020204" pitchFamily="34" charset="-122"/>
                <a:ea typeface="微软雅黑" panose="020B0503020204020204" pitchFamily="34" charset="-122"/>
              </a:rPr>
              <a:t>41</a:t>
            </a:r>
            <a:r>
              <a:rPr lang="zh-CN" altLang="en-US" sz="1200" dirty="0">
                <a:latin typeface="微软雅黑" panose="020B0503020204020204" pitchFamily="34" charset="-122"/>
                <a:ea typeface="微软雅黑" panose="020B0503020204020204" pitchFamily="34" charset="-122"/>
              </a:rPr>
              <a:t>岁以上的劳动力失去劳动能力后，劳动力人数也将大减。</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4</a:t>
            </a:r>
            <a:r>
              <a:rPr lang="zh-CN" altLang="en-US" sz="1400" dirty="0">
                <a:solidFill>
                  <a:srgbClr val="FF0000"/>
                </a:solidFill>
                <a:latin typeface="微软雅黑" panose="020B0503020204020204" pitchFamily="34" charset="-122"/>
                <a:ea typeface="微软雅黑" panose="020B0503020204020204" pitchFamily="34" charset="-122"/>
              </a:rPr>
              <a:t>、常住人口性别比例失调，女性更多</a:t>
            </a:r>
          </a:p>
          <a:p>
            <a:pPr>
              <a:lnSpc>
                <a:spcPct val="150000"/>
              </a:lnSpc>
            </a:pPr>
            <a:r>
              <a:rPr lang="zh-CN" altLang="en-US" sz="1200" dirty="0">
                <a:latin typeface="微软雅黑" panose="020B0503020204020204" pitchFamily="34" charset="-122"/>
                <a:ea typeface="微软雅黑" panose="020B0503020204020204" pitchFamily="34" charset="-122"/>
              </a:rPr>
              <a:t>从农村常住人口中劳动力的比例来看，男性比例明显低于女性，这也是由于农民外出务工者男性多于女性造成的。数据上看，农村常住人口中</a:t>
            </a:r>
            <a:r>
              <a:rPr lang="zh-CN" altLang="en-US" sz="1200" dirty="0">
                <a:solidFill>
                  <a:srgbClr val="FF0000"/>
                </a:solidFill>
                <a:latin typeface="微软雅黑" panose="020B0503020204020204" pitchFamily="34" charset="-122"/>
                <a:ea typeface="微软雅黑" panose="020B0503020204020204" pitchFamily="34" charset="-122"/>
              </a:rPr>
              <a:t>男女比例为</a:t>
            </a:r>
            <a:r>
              <a:rPr lang="en-US" altLang="zh-CN" sz="1200" dirty="0">
                <a:solidFill>
                  <a:srgbClr val="FF0000"/>
                </a:solidFill>
                <a:latin typeface="微软雅黑" panose="020B0503020204020204" pitchFamily="34" charset="-122"/>
                <a:ea typeface="微软雅黑" panose="020B0503020204020204" pitchFamily="34" charset="-122"/>
              </a:rPr>
              <a:t>0.89:1</a:t>
            </a:r>
            <a:r>
              <a:rPr lang="zh-CN" altLang="en-US" sz="1200" dirty="0">
                <a:latin typeface="微软雅黑" panose="020B0503020204020204" pitchFamily="34" charset="-122"/>
                <a:ea typeface="微软雅黑" panose="020B0503020204020204" pitchFamily="34" charset="-122"/>
              </a:rPr>
              <a:t>，而</a:t>
            </a:r>
            <a:r>
              <a:rPr lang="en-US" altLang="zh-CN" sz="1200" dirty="0">
                <a:solidFill>
                  <a:srgbClr val="FF0000"/>
                </a:solidFill>
                <a:latin typeface="微软雅黑" panose="020B0503020204020204" pitchFamily="34" charset="-122"/>
                <a:ea typeface="微软雅黑" panose="020B0503020204020204" pitchFamily="34" charset="-122"/>
              </a:rPr>
              <a:t>30-50</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壮年劳动力男女比例只有</a:t>
            </a:r>
            <a:r>
              <a:rPr lang="en-US" altLang="zh-CN" sz="1200" dirty="0">
                <a:solidFill>
                  <a:srgbClr val="FF0000"/>
                </a:solidFill>
                <a:latin typeface="微软雅黑" panose="020B0503020204020204" pitchFamily="34" charset="-122"/>
                <a:ea typeface="微软雅黑" panose="020B0503020204020204" pitchFamily="34" charset="-122"/>
              </a:rPr>
              <a:t>0.8:1</a:t>
            </a:r>
            <a:r>
              <a:rPr lang="zh-CN" altLang="en-US" sz="1200" dirty="0">
                <a:latin typeface="微软雅黑" panose="020B0503020204020204" pitchFamily="34" charset="-122"/>
                <a:ea typeface="微软雅黑" panose="020B0503020204020204" pitchFamily="34" charset="-122"/>
              </a:rPr>
              <a:t>。出现这种情况的主要原因是</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、外出务工很多工作更适合男性劳动者</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、农村有儿童需要大人照顾，女性担任这种角色更加适合</a:t>
            </a:r>
            <a:r>
              <a:rPr lang="zh-CN" altLang="en-US" sz="12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7400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三、人口</a:t>
            </a:r>
            <a:r>
              <a:rPr lang="zh-CN" altLang="en-US" b="1" dirty="0">
                <a:latin typeface="微软雅黑" panose="020B0503020204020204" pitchFamily="34" charset="-122"/>
                <a:ea typeface="微软雅黑" panose="020B0503020204020204" pitchFamily="34" charset="-122"/>
              </a:rPr>
              <a:t>老龄化带来农村劳动力整体减少</a:t>
            </a:r>
            <a:endParaRPr lang="zh-CN" altLang="en-US" dirty="0">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、计划生育使我国人口总体提前进入老龄化</a:t>
            </a:r>
          </a:p>
          <a:p>
            <a:pPr>
              <a:lnSpc>
                <a:spcPct val="150000"/>
              </a:lnSpc>
            </a:pPr>
            <a:r>
              <a:rPr lang="en-US" altLang="zh-CN" sz="1200" dirty="0" smtClean="0">
                <a:latin typeface="微软雅黑" panose="020B0503020204020204" pitchFamily="34" charset="-122"/>
                <a:ea typeface="微软雅黑" panose="020B0503020204020204" pitchFamily="34" charset="-122"/>
              </a:rPr>
              <a:t>1982</a:t>
            </a:r>
            <a:r>
              <a:rPr lang="zh-CN" altLang="en-US" sz="1200" dirty="0">
                <a:latin typeface="微软雅黑" panose="020B0503020204020204" pitchFamily="34" charset="-122"/>
                <a:ea typeface="微软雅黑" panose="020B0503020204020204" pitchFamily="34" charset="-122"/>
              </a:rPr>
              <a:t>年人口增长率回升到</a:t>
            </a:r>
            <a:r>
              <a:rPr lang="en-US" altLang="zh-CN" sz="1200" dirty="0">
                <a:latin typeface="微软雅黑" panose="020B0503020204020204" pitchFamily="34" charset="-122"/>
                <a:ea typeface="微软雅黑" panose="020B0503020204020204" pitchFamily="34" charset="-122"/>
              </a:rPr>
              <a:t>1.57%</a:t>
            </a:r>
            <a:r>
              <a:rPr lang="zh-CN" altLang="en-US" sz="1200" dirty="0">
                <a:latin typeface="微软雅黑" panose="020B0503020204020204" pitchFamily="34" charset="-122"/>
                <a:ea typeface="微软雅黑" panose="020B0503020204020204" pitchFamily="34" charset="-122"/>
              </a:rPr>
              <a:t>。在这一形势下中国政府引入了“每家只生一个孩子”的政策，对生育实行了严格的管制。</a:t>
            </a:r>
            <a:r>
              <a:rPr lang="en-US" altLang="zh-CN" sz="1200" dirty="0">
                <a:latin typeface="微软雅黑" panose="020B0503020204020204" pitchFamily="34" charset="-122"/>
                <a:ea typeface="微软雅黑" panose="020B0503020204020204" pitchFamily="34" charset="-122"/>
              </a:rPr>
              <a:t>1987</a:t>
            </a:r>
            <a:r>
              <a:rPr lang="zh-CN" altLang="en-US" sz="1200" dirty="0">
                <a:latin typeface="微软雅黑" panose="020B0503020204020204" pitchFamily="34" charset="-122"/>
                <a:ea typeface="微软雅黑" panose="020B0503020204020204" pitchFamily="34" charset="-122"/>
              </a:rPr>
              <a:t>年人口增长率达到</a:t>
            </a:r>
            <a:r>
              <a:rPr lang="en-US" altLang="zh-CN" sz="1200" dirty="0">
                <a:latin typeface="微软雅黑" panose="020B0503020204020204" pitchFamily="34" charset="-122"/>
                <a:ea typeface="微软雅黑" panose="020B0503020204020204" pitchFamily="34" charset="-122"/>
              </a:rPr>
              <a:t>1.66%</a:t>
            </a:r>
            <a:r>
              <a:rPr lang="zh-CN" altLang="en-US" sz="1200" dirty="0">
                <a:latin typeface="微软雅黑" panose="020B0503020204020204" pitchFamily="34" charset="-122"/>
                <a:ea typeface="微软雅黑" panose="020B0503020204020204" pitchFamily="34" charset="-122"/>
              </a:rPr>
              <a:t>的高峰水平，以后便开始进入持续、渐进下降的过程。我们看到，当中国整体上还处于中低收入（</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年中国人均</a:t>
            </a:r>
            <a:r>
              <a:rPr lang="en-US" altLang="zh-CN" sz="1200" dirty="0">
                <a:latin typeface="微软雅黑" panose="020B0503020204020204" pitchFamily="34" charset="-122"/>
                <a:ea typeface="微软雅黑" panose="020B0503020204020204" pitchFamily="34" charset="-122"/>
              </a:rPr>
              <a:t>GDP</a:t>
            </a:r>
            <a:r>
              <a:rPr lang="zh-CN" altLang="en-US" sz="1200" dirty="0">
                <a:latin typeface="微软雅黑" panose="020B0503020204020204" pitchFamily="34" charset="-122"/>
                <a:ea typeface="微软雅黑" panose="020B0503020204020204" pitchFamily="34" charset="-122"/>
              </a:rPr>
              <a:t>为</a:t>
            </a:r>
            <a:r>
              <a:rPr lang="en-US" altLang="zh-CN" sz="1200" dirty="0">
                <a:latin typeface="微软雅黑" panose="020B0503020204020204" pitchFamily="34" charset="-122"/>
                <a:ea typeface="微软雅黑" panose="020B0503020204020204" pitchFamily="34" charset="-122"/>
              </a:rPr>
              <a:t>5500</a:t>
            </a:r>
            <a:r>
              <a:rPr lang="zh-CN" altLang="en-US" sz="1200" dirty="0">
                <a:latin typeface="微软雅黑" panose="020B0503020204020204" pitchFamily="34" charset="-122"/>
                <a:ea typeface="微软雅黑" panose="020B0503020204020204" pitchFamily="34" charset="-122"/>
              </a:rPr>
              <a:t>美元，大约相当于美国的</a:t>
            </a:r>
            <a:r>
              <a:rPr lang="en-US" altLang="zh-CN" sz="1200" dirty="0">
                <a:latin typeface="微软雅黑" panose="020B0503020204020204" pitchFamily="34" charset="-122"/>
                <a:ea typeface="微软雅黑" panose="020B0503020204020204" pitchFamily="34" charset="-122"/>
              </a:rPr>
              <a:t>1/8</a:t>
            </a:r>
            <a:r>
              <a:rPr lang="zh-CN" altLang="en-US" sz="1200" dirty="0">
                <a:latin typeface="微软雅黑" panose="020B0503020204020204" pitchFamily="34" charset="-122"/>
                <a:ea typeface="微软雅黑" panose="020B0503020204020204" pitchFamily="34" charset="-122"/>
              </a:rPr>
              <a:t>）时，</a:t>
            </a:r>
            <a:r>
              <a:rPr lang="zh-CN" altLang="en-US" sz="1200" dirty="0">
                <a:solidFill>
                  <a:srgbClr val="FF0000"/>
                </a:solidFill>
                <a:latin typeface="微软雅黑" panose="020B0503020204020204" pitchFamily="34" charset="-122"/>
                <a:ea typeface="微软雅黑" panose="020B0503020204020204" pitchFamily="34" charset="-122"/>
              </a:rPr>
              <a:t>生育率已降到发达国家的水平，人口增长趋于零增长。</a:t>
            </a:r>
            <a:endParaRPr lang="zh-CN" altLang="en-US" dirty="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2</a:t>
            </a:r>
            <a:r>
              <a:rPr lang="zh-CN" altLang="en-US" sz="1400" dirty="0">
                <a:solidFill>
                  <a:srgbClr val="FF0000"/>
                </a:solidFill>
                <a:latin typeface="微软雅黑" panose="020B0503020204020204" pitchFamily="34" charset="-122"/>
                <a:ea typeface="微软雅黑" panose="020B0503020204020204" pitchFamily="34" charset="-122"/>
              </a:rPr>
              <a:t>、农村人口劳动力数量将持续下降</a:t>
            </a:r>
          </a:p>
          <a:p>
            <a:pPr>
              <a:lnSpc>
                <a:spcPct val="150000"/>
              </a:lnSpc>
            </a:pPr>
            <a:r>
              <a:rPr lang="zh-CN" altLang="en-US" sz="1200" dirty="0">
                <a:latin typeface="微软雅黑" panose="020B0503020204020204" pitchFamily="34" charset="-122"/>
                <a:ea typeface="微软雅黑" panose="020B0503020204020204" pitchFamily="34" charset="-122"/>
              </a:rPr>
              <a:t>前面提到，当前农村人口的年龄结构老龄化已经非常严重。以</a:t>
            </a:r>
            <a:r>
              <a:rPr lang="en-US" altLang="zh-CN" sz="1200" dirty="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年存在的所有农村户籍人口向未来推算，这部分人口能够产生的劳动力数量将在</a:t>
            </a:r>
            <a:r>
              <a:rPr lang="en-US" altLang="zh-CN" sz="1200" dirty="0">
                <a:latin typeface="微软雅黑" panose="020B0503020204020204" pitchFamily="34" charset="-122"/>
                <a:ea typeface="微软雅黑" panose="020B0503020204020204" pitchFamily="34" charset="-122"/>
              </a:rPr>
              <a:t>2014</a:t>
            </a:r>
            <a:r>
              <a:rPr lang="zh-CN" altLang="en-US" sz="1200" dirty="0">
                <a:latin typeface="微软雅黑" panose="020B0503020204020204" pitchFamily="34" charset="-122"/>
                <a:ea typeface="微软雅黑" panose="020B0503020204020204" pitchFamily="34" charset="-122"/>
              </a:rPr>
              <a:t>年开始进入下降通道。</a:t>
            </a:r>
          </a:p>
          <a:p>
            <a:pPr>
              <a:lnSpc>
                <a:spcPct val="150000"/>
              </a:lnSpc>
            </a:pPr>
            <a:r>
              <a:rPr lang="zh-CN" altLang="en-US" sz="1200" dirty="0">
                <a:latin typeface="微软雅黑" panose="020B0503020204020204" pitchFamily="34" charset="-122"/>
                <a:ea typeface="微软雅黑" panose="020B0503020204020204" pitchFamily="34" charset="-122"/>
              </a:rPr>
              <a:t>农村人口中劳动力的数量不断减少是老龄化未来演变的一个趋势，另外一个趋势就是年轻劳动力占比的不断下降。</a:t>
            </a:r>
          </a:p>
          <a:p>
            <a:pPr>
              <a:lnSpc>
                <a:spcPct val="150000"/>
              </a:lnSpc>
            </a:pPr>
            <a:r>
              <a:rPr lang="zh-CN" altLang="en-US" sz="1200" dirty="0">
                <a:latin typeface="微软雅黑" panose="020B0503020204020204" pitchFamily="34" charset="-122"/>
                <a:ea typeface="微软雅黑" panose="020B0503020204020204" pitchFamily="34" charset="-122"/>
              </a:rPr>
              <a:t>这里“农村人口中劳动力”所指的是所有农村户籍人口中的劳动力，包括流动人口，也包括已经转移出去的人口。不考虑人口转移，这是未来有可能参与到农业劳动中最大的人口范围，这种劳动力数量趋势性的下降是农业劳动力减少的大背景</a:t>
            </a:r>
            <a:r>
              <a:rPr lang="zh-CN" altLang="en-US" sz="120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1461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29734" y="762000"/>
            <a:ext cx="8596668" cy="1320800"/>
          </a:xfrm>
        </p:spPr>
        <p:txBody>
          <a:bodyPr/>
          <a:lstStyle/>
          <a:p>
            <a:r>
              <a:rPr lang="zh-CN" altLang="en-US" dirty="0" smtClean="0"/>
              <a:t>目标市场趋势</a:t>
            </a:r>
            <a:endParaRPr lang="zh-CN" altLang="en-US" dirty="0"/>
          </a:p>
        </p:txBody>
      </p:sp>
      <p:sp>
        <p:nvSpPr>
          <p:cNvPr id="5" name="内容占位符 4"/>
          <p:cNvSpPr txBox="1">
            <a:spLocks/>
          </p:cNvSpPr>
          <p:nvPr/>
        </p:nvSpPr>
        <p:spPr>
          <a:xfrm>
            <a:off x="829734" y="231298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经济和政策双轮驱动加快农村劳动人口转移</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农村人口减少带来农业规模的快速提升</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规模化助推农业产业链变革</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sz="1900" b="1" dirty="0" smtClean="0">
                <a:solidFill>
                  <a:srgbClr val="FF0000"/>
                </a:solidFill>
                <a:latin typeface="微软雅黑" panose="020B0503020204020204" pitchFamily="34" charset="-122"/>
                <a:ea typeface="微软雅黑" panose="020B0503020204020204" pitchFamily="34" charset="-122"/>
              </a:rPr>
              <a:t>数据来源：三农互联</a:t>
            </a:r>
            <a:endParaRPr lang="zh-CN" altLang="en-US" sz="19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5343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一、</a:t>
            </a:r>
            <a:r>
              <a:rPr lang="zh-CN" altLang="en-US" b="1" dirty="0">
                <a:latin typeface="微软雅黑" panose="020B0503020204020204" pitchFamily="34" charset="-122"/>
                <a:ea typeface="微软雅黑" panose="020B0503020204020204" pitchFamily="34" charset="-122"/>
              </a:rPr>
              <a:t>经济和政策双轮驱动加快农村劳动人口转移</a:t>
            </a:r>
            <a:endParaRPr lang="zh-CN" altLang="en-US" dirty="0">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1</a:t>
            </a:r>
            <a:r>
              <a:rPr lang="zh-CN" altLang="en-US" sz="1400" dirty="0">
                <a:solidFill>
                  <a:srgbClr val="FF0000"/>
                </a:solidFill>
                <a:latin typeface="微软雅黑" panose="020B0503020204020204" pitchFamily="34" charset="-122"/>
                <a:ea typeface="微软雅黑" panose="020B0503020204020204" pitchFamily="34" charset="-122"/>
              </a:rPr>
              <a:t>、农村劳动人口迁移的动因：经济驱动、政策影响</a:t>
            </a:r>
          </a:p>
          <a:p>
            <a:pPr>
              <a:lnSpc>
                <a:spcPct val="150000"/>
              </a:lnSpc>
            </a:pPr>
            <a:r>
              <a:rPr lang="zh-CN" altLang="en-US" sz="1200" dirty="0" smtClean="0">
                <a:latin typeface="微软雅黑" panose="020B0503020204020204" pitchFamily="34" charset="-122"/>
                <a:ea typeface="微软雅黑" panose="020B0503020204020204" pitchFamily="34" charset="-122"/>
              </a:rPr>
              <a:t>在</a:t>
            </a:r>
            <a:r>
              <a:rPr lang="zh-CN" altLang="en-US" sz="1200" dirty="0">
                <a:latin typeface="微软雅黑" panose="020B0503020204020204" pitchFamily="34" charset="-122"/>
                <a:ea typeface="微软雅黑" panose="020B0503020204020204" pitchFamily="34" charset="-122"/>
              </a:rPr>
              <a:t>农村常住劳动力中，与农业生产有关的劳动力约占</a:t>
            </a:r>
            <a:r>
              <a:rPr lang="en-US" altLang="zh-CN" sz="1200" dirty="0">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，其中常住农村但是兼业的农业劳动力占</a:t>
            </a:r>
            <a:r>
              <a:rPr lang="en-US" altLang="zh-CN" sz="1200" dirty="0">
                <a:latin typeface="微软雅黑" panose="020B0503020204020204" pitchFamily="34" charset="-122"/>
                <a:ea typeface="微软雅黑" panose="020B0503020204020204" pitchFamily="34" charset="-122"/>
              </a:rPr>
              <a:t>58%</a:t>
            </a:r>
            <a:r>
              <a:rPr lang="zh-CN" altLang="en-US" sz="1200" dirty="0">
                <a:latin typeface="微软雅黑" panose="020B0503020204020204" pitchFamily="34" charset="-122"/>
                <a:ea typeface="微软雅黑" panose="020B0503020204020204" pitchFamily="34" charset="-122"/>
              </a:rPr>
              <a:t>。农村兼业的劳动力一般在农业生产之外还顺带做一些建筑手工、小生意或者在家附近工厂上班，一般来说季节性特别强的农业生产可以实现这种兼业，比如大田粮食作物的生产。</a:t>
            </a:r>
          </a:p>
          <a:p>
            <a:pPr>
              <a:lnSpc>
                <a:spcPct val="150000"/>
              </a:lnSpc>
            </a:pPr>
            <a:r>
              <a:rPr lang="zh-CN" altLang="en-US" sz="1200" dirty="0">
                <a:latin typeface="微软雅黑" panose="020B0503020204020204" pitchFamily="34" charset="-122"/>
                <a:ea typeface="微软雅黑" panose="020B0503020204020204" pitchFamily="34" charset="-122"/>
              </a:rPr>
              <a:t>农村常住劳动力</a:t>
            </a:r>
            <a:r>
              <a:rPr lang="zh-CN" altLang="en-US" sz="1200" dirty="0">
                <a:solidFill>
                  <a:schemeClr val="tx1"/>
                </a:solidFill>
                <a:latin typeface="微软雅黑" panose="020B0503020204020204" pitchFamily="34" charset="-122"/>
                <a:ea typeface="微软雅黑" panose="020B0503020204020204" pitchFamily="34" charset="-122"/>
              </a:rPr>
              <a:t>中</a:t>
            </a:r>
            <a:r>
              <a:rPr lang="zh-CN" altLang="en-US" sz="1200" dirty="0">
                <a:solidFill>
                  <a:srgbClr val="FF0000"/>
                </a:solidFill>
                <a:latin typeface="微软雅黑" panose="020B0503020204020204" pitchFamily="34" charset="-122"/>
                <a:ea typeface="微软雅黑" panose="020B0503020204020204" pitchFamily="34" charset="-122"/>
              </a:rPr>
              <a:t>非农业劳动</a:t>
            </a:r>
            <a:r>
              <a:rPr lang="zh-CN" altLang="en-US" sz="1200" dirty="0">
                <a:latin typeface="微软雅黑" panose="020B0503020204020204" pitchFamily="34" charset="-122"/>
                <a:ea typeface="微软雅黑" panose="020B0503020204020204" pitchFamily="34" charset="-122"/>
              </a:rPr>
              <a:t>人口占比</a:t>
            </a:r>
            <a:r>
              <a:rPr lang="en-US" altLang="zh-CN" sz="1200" dirty="0">
                <a:solidFill>
                  <a:srgbClr val="FF0000"/>
                </a:solidFill>
                <a:latin typeface="微软雅黑" panose="020B0503020204020204" pitchFamily="34" charset="-122"/>
                <a:ea typeface="微软雅黑" panose="020B0503020204020204" pitchFamily="34" charset="-122"/>
              </a:rPr>
              <a:t>10.8%</a:t>
            </a:r>
            <a:r>
              <a:rPr lang="zh-CN" altLang="en-US" sz="1200" dirty="0">
                <a:latin typeface="微软雅黑" panose="020B0503020204020204" pitchFamily="34" charset="-122"/>
                <a:ea typeface="微软雅黑" panose="020B0503020204020204" pitchFamily="34" charset="-122"/>
              </a:rPr>
              <a:t>，这部分人主要是位于农村的</a:t>
            </a:r>
            <a:r>
              <a:rPr lang="zh-CN" altLang="en-US" sz="1200" dirty="0">
                <a:solidFill>
                  <a:srgbClr val="FF0000"/>
                </a:solidFill>
                <a:latin typeface="微软雅黑" panose="020B0503020204020204" pitchFamily="34" charset="-122"/>
                <a:ea typeface="微软雅黑" panose="020B0503020204020204" pitchFamily="34" charset="-122"/>
              </a:rPr>
              <a:t>科、教、文、卫、政府等部门人员</a:t>
            </a:r>
            <a:r>
              <a:rPr lang="zh-CN" altLang="en-US" sz="1200" dirty="0">
                <a:latin typeface="微软雅黑" panose="020B0503020204020204" pitchFamily="34" charset="-122"/>
                <a:ea typeface="微软雅黑" panose="020B0503020204020204" pitchFamily="34" charset="-122"/>
              </a:rPr>
              <a:t>或者</a:t>
            </a:r>
            <a:r>
              <a:rPr lang="zh-CN" altLang="en-US" sz="1200" dirty="0" smtClean="0">
                <a:solidFill>
                  <a:srgbClr val="FF0000"/>
                </a:solidFill>
                <a:latin typeface="微软雅黑" panose="020B0503020204020204" pitchFamily="34" charset="-122"/>
                <a:ea typeface="微软雅黑" panose="020B0503020204020204" pitchFamily="34" charset="-122"/>
              </a:rPr>
              <a:t>农村工厂</a:t>
            </a:r>
            <a:r>
              <a:rPr lang="zh-CN" altLang="en-US" sz="1200" dirty="0">
                <a:solidFill>
                  <a:srgbClr val="FF0000"/>
                </a:solidFill>
                <a:latin typeface="微软雅黑" panose="020B0503020204020204" pitchFamily="34" charset="-122"/>
                <a:ea typeface="微软雅黑" panose="020B0503020204020204" pitchFamily="34" charset="-122"/>
              </a:rPr>
              <a:t>里面的从业者</a:t>
            </a:r>
            <a:r>
              <a:rPr lang="zh-CN" altLang="en-US" sz="1200" dirty="0">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无业人员</a:t>
            </a:r>
            <a:r>
              <a:rPr lang="zh-CN" altLang="en-US" sz="1200" dirty="0">
                <a:latin typeface="微软雅黑" panose="020B0503020204020204" pitchFamily="34" charset="-122"/>
                <a:ea typeface="微软雅黑" panose="020B0503020204020204" pitchFamily="34" charset="-122"/>
              </a:rPr>
              <a:t>占农村常住劳动力的比例为</a:t>
            </a:r>
            <a:r>
              <a:rPr lang="en-US" altLang="zh-CN" sz="1200" dirty="0">
                <a:solidFill>
                  <a:srgbClr val="FF0000"/>
                </a:solidFill>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，从这部分人的年龄结构来看，他们主要是</a:t>
            </a:r>
            <a:r>
              <a:rPr lang="zh-CN" altLang="en-US" sz="1200" dirty="0">
                <a:solidFill>
                  <a:srgbClr val="FF0000"/>
                </a:solidFill>
                <a:latin typeface="微软雅黑" panose="020B0503020204020204" pitchFamily="34" charset="-122"/>
                <a:ea typeface="微软雅黑" panose="020B0503020204020204" pitchFamily="34" charset="-122"/>
              </a:rPr>
              <a:t>年轻人（</a:t>
            </a:r>
            <a:r>
              <a:rPr lang="en-US" altLang="zh-CN" sz="1200" dirty="0">
                <a:solidFill>
                  <a:srgbClr val="FF0000"/>
                </a:solidFill>
                <a:latin typeface="微软雅黑" panose="020B0503020204020204" pitchFamily="34" charset="-122"/>
                <a:ea typeface="微软雅黑" panose="020B0503020204020204" pitchFamily="34" charset="-122"/>
              </a:rPr>
              <a:t>16-25</a:t>
            </a:r>
            <a:r>
              <a:rPr lang="zh-CN" altLang="en-US" sz="1200" dirty="0">
                <a:solidFill>
                  <a:srgbClr val="FF0000"/>
                </a:solidFill>
                <a:latin typeface="微软雅黑" panose="020B0503020204020204" pitchFamily="34" charset="-122"/>
                <a:ea typeface="微软雅黑" panose="020B0503020204020204" pitchFamily="34" charset="-122"/>
              </a:rPr>
              <a:t>岁）和年纪较大的（</a:t>
            </a:r>
            <a:r>
              <a:rPr lang="en-US" altLang="zh-CN" sz="1200" dirty="0">
                <a:solidFill>
                  <a:srgbClr val="FF0000"/>
                </a:solidFill>
                <a:latin typeface="微软雅黑" panose="020B0503020204020204" pitchFamily="34" charset="-122"/>
                <a:ea typeface="微软雅黑" panose="020B0503020204020204" pitchFamily="34" charset="-122"/>
              </a:rPr>
              <a:t>56-65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，年轻人可能处于读书和找工作阶段，而年龄较大的可能是已经实质上不能参加劳动的那一批。</a:t>
            </a:r>
          </a:p>
          <a:p>
            <a:pPr>
              <a:lnSpc>
                <a:spcPct val="150000"/>
              </a:lnSpc>
            </a:pPr>
            <a:r>
              <a:rPr lang="zh-CN" altLang="en-US" sz="1200" dirty="0">
                <a:latin typeface="微软雅黑" panose="020B0503020204020204" pitchFamily="34" charset="-122"/>
                <a:ea typeface="微软雅黑" panose="020B0503020204020204" pitchFamily="34" charset="-122"/>
              </a:rPr>
              <a:t>在农村纯粹务农的劳动人口中，</a:t>
            </a:r>
            <a:r>
              <a:rPr lang="en-US" altLang="zh-CN" sz="1200" dirty="0">
                <a:latin typeface="微软雅黑" panose="020B0503020204020204" pitchFamily="34" charset="-122"/>
                <a:ea typeface="微软雅黑" panose="020B0503020204020204" pitchFamily="34" charset="-122"/>
              </a:rPr>
              <a:t>36</a:t>
            </a:r>
            <a:r>
              <a:rPr lang="zh-CN" altLang="en-US" sz="1200" dirty="0">
                <a:latin typeface="微软雅黑" panose="020B0503020204020204" pitchFamily="34" charset="-122"/>
                <a:ea typeface="微软雅黑" panose="020B0503020204020204" pitchFamily="34" charset="-122"/>
              </a:rPr>
              <a:t>岁以上的占了绝大多数，特别是</a:t>
            </a:r>
            <a:r>
              <a:rPr lang="en-US" altLang="zh-CN" sz="1200" dirty="0">
                <a:solidFill>
                  <a:srgbClr val="FF0000"/>
                </a:solidFill>
                <a:latin typeface="微软雅黑" panose="020B0503020204020204" pitchFamily="34" charset="-122"/>
                <a:ea typeface="微软雅黑" panose="020B0503020204020204" pitchFamily="34" charset="-122"/>
              </a:rPr>
              <a:t>46</a:t>
            </a:r>
            <a:r>
              <a:rPr lang="zh-CN" altLang="en-US" sz="1200" dirty="0">
                <a:solidFill>
                  <a:srgbClr val="FF0000"/>
                </a:solidFill>
                <a:latin typeface="微软雅黑" panose="020B0503020204020204" pitchFamily="34" charset="-122"/>
                <a:ea typeface="微软雅黑" panose="020B0503020204020204" pitchFamily="34" charset="-122"/>
              </a:rPr>
              <a:t>岁以上</a:t>
            </a:r>
            <a:r>
              <a:rPr lang="zh-CN" altLang="en-US" sz="1200" dirty="0">
                <a:latin typeface="微软雅黑" panose="020B0503020204020204" pitchFamily="34" charset="-122"/>
                <a:ea typeface="微软雅黑" panose="020B0503020204020204" pitchFamily="34" charset="-122"/>
              </a:rPr>
              <a:t>的占了近</a:t>
            </a:r>
            <a:r>
              <a:rPr lang="en-US" altLang="zh-CN" sz="1200" dirty="0">
                <a:solidFill>
                  <a:srgbClr val="FF0000"/>
                </a:solidFill>
                <a:latin typeface="微软雅黑" panose="020B0503020204020204" pitchFamily="34" charset="-122"/>
                <a:ea typeface="微软雅黑" panose="020B0503020204020204" pitchFamily="34" charset="-122"/>
              </a:rPr>
              <a:t>60%</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对于这部分纯粹务农的农村人口，</a:t>
            </a:r>
            <a:r>
              <a:rPr lang="zh-CN" altLang="en-US" sz="1200" b="1" dirty="0">
                <a:solidFill>
                  <a:srgbClr val="FF0000"/>
                </a:solidFill>
                <a:latin typeface="微软雅黑" panose="020B0503020204020204" pitchFamily="34" charset="-122"/>
                <a:ea typeface="微软雅黑" panose="020B0503020204020204" pitchFamily="34" charset="-122"/>
              </a:rPr>
              <a:t>未来他们向外迁移的动力来自于迁入城市的收益和留在农村收益的对比</a:t>
            </a:r>
            <a:r>
              <a:rPr lang="zh-CN" altLang="en-US" sz="1200" dirty="0">
                <a:latin typeface="微软雅黑" panose="020B0503020204020204" pitchFamily="34" charset="-122"/>
                <a:ea typeface="微软雅黑" panose="020B0503020204020204" pitchFamily="34" charset="-122"/>
              </a:rPr>
              <a:t>：</a:t>
            </a:r>
          </a:p>
          <a:p>
            <a:pPr marL="0" indent="0">
              <a:lnSpc>
                <a:spcPct val="150000"/>
              </a:lnSpc>
              <a:buNone/>
            </a:pPr>
            <a:r>
              <a:rPr lang="zh-CN" altLang="en-US" sz="1200" dirty="0" smtClean="0">
                <a:latin typeface="微软雅黑" panose="020B0503020204020204" pitchFamily="34" charset="-122"/>
                <a:ea typeface="微软雅黑" panose="020B0503020204020204" pitchFamily="34" charset="-122"/>
              </a:rPr>
              <a:t>       </a:t>
            </a:r>
            <a:r>
              <a:rPr lang="zh-CN" altLang="en-US" sz="1200" b="1" dirty="0" smtClean="0">
                <a:solidFill>
                  <a:srgbClr val="FF0000"/>
                </a:solidFill>
                <a:latin typeface="微软雅黑" panose="020B0503020204020204" pitchFamily="34" charset="-122"/>
                <a:ea typeface="微软雅黑" panose="020B0503020204020204" pitchFamily="34" charset="-122"/>
              </a:rPr>
              <a:t>迁入</a:t>
            </a:r>
            <a:r>
              <a:rPr lang="zh-CN" altLang="en-US" sz="1200" b="1" dirty="0">
                <a:solidFill>
                  <a:srgbClr val="FF0000"/>
                </a:solidFill>
                <a:latin typeface="微软雅黑" panose="020B0503020204020204" pitchFamily="34" charset="-122"/>
                <a:ea typeface="微软雅黑" panose="020B0503020204020204" pitchFamily="34" charset="-122"/>
              </a:rPr>
              <a:t>城市的收益</a:t>
            </a:r>
            <a:r>
              <a:rPr lang="zh-CN" altLang="en-US" sz="1200" b="1" dirty="0" smtClean="0">
                <a:solidFill>
                  <a:srgbClr val="FF0000"/>
                </a:solidFill>
                <a:latin typeface="微软雅黑" panose="020B0503020204020204" pitchFamily="34" charset="-122"/>
                <a:ea typeface="微软雅黑" panose="020B0503020204020204" pitchFamily="34" charset="-122"/>
              </a:rPr>
              <a:t>：</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城市</a:t>
            </a:r>
            <a:r>
              <a:rPr lang="zh-CN" altLang="en-US" sz="1200" b="1" dirty="0">
                <a:latin typeface="微软雅黑" panose="020B0503020204020204" pitchFamily="34" charset="-122"/>
                <a:ea typeface="微软雅黑" panose="020B0503020204020204" pitchFamily="34" charset="-122"/>
              </a:rPr>
              <a:t>物质收益（工资收入</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更便捷的生活服务设施</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生活成本）</a:t>
            </a:r>
            <a:r>
              <a:rPr lang="en-US" altLang="zh-CN" sz="1200" b="1" dirty="0" smtClean="0">
                <a:latin typeface="微软雅黑" panose="020B0503020204020204" pitchFamily="34" charset="-122"/>
                <a:ea typeface="微软雅黑" panose="020B0503020204020204" pitchFamily="34" charset="-122"/>
              </a:rPr>
              <a:t>+</a:t>
            </a:r>
          </a:p>
          <a:p>
            <a:pPr marL="0" indent="0">
              <a:lnSpc>
                <a:spcPct val="150000"/>
              </a:lnSpc>
              <a:buNone/>
            </a:pP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农村</a:t>
            </a:r>
            <a:r>
              <a:rPr lang="zh-CN" altLang="en-US" sz="1200" b="1" dirty="0">
                <a:latin typeface="微软雅黑" panose="020B0503020204020204" pitchFamily="34" charset="-122"/>
                <a:ea typeface="微软雅黑" panose="020B0503020204020204" pitchFamily="34" charset="-122"/>
              </a:rPr>
              <a:t>财产（农村土地租金</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永久失去农村土地的风险）</a:t>
            </a:r>
            <a:r>
              <a:rPr lang="en-US" altLang="zh-CN" sz="1200" b="1" dirty="0" smtClean="0">
                <a:latin typeface="微软雅黑" panose="020B0503020204020204" pitchFamily="34" charset="-122"/>
                <a:ea typeface="微软雅黑" panose="020B0503020204020204" pitchFamily="34" charset="-122"/>
              </a:rPr>
              <a:t>+</a:t>
            </a:r>
          </a:p>
          <a:p>
            <a:pPr marL="0" indent="0">
              <a:lnSpc>
                <a:spcPct val="150000"/>
              </a:lnSpc>
              <a:buNone/>
            </a:pP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情感</a:t>
            </a:r>
            <a:r>
              <a:rPr lang="zh-CN" altLang="en-US" sz="1200" b="1" dirty="0">
                <a:latin typeface="微软雅黑" panose="020B0503020204020204" pitchFamily="34" charset="-122"/>
                <a:ea typeface="微软雅黑" panose="020B0503020204020204" pitchFamily="34" charset="-122"/>
              </a:rPr>
              <a:t>收益（离迁入城市的子女更近）。</a:t>
            </a:r>
          </a:p>
          <a:p>
            <a:pPr>
              <a:lnSpc>
                <a:spcPct val="150000"/>
              </a:lnSpc>
            </a:pPr>
            <a:r>
              <a:rPr lang="zh-CN" altLang="en-US" sz="1200" b="1" dirty="0">
                <a:solidFill>
                  <a:srgbClr val="FF0000"/>
                </a:solidFill>
                <a:latin typeface="微软雅黑" panose="020B0503020204020204" pitchFamily="34" charset="-122"/>
                <a:ea typeface="微软雅黑" panose="020B0503020204020204" pitchFamily="34" charset="-122"/>
              </a:rPr>
              <a:t>留在农村的收益</a:t>
            </a:r>
            <a:r>
              <a:rPr lang="zh-CN" altLang="en-US" sz="1200" b="1" dirty="0" smtClean="0">
                <a:solidFill>
                  <a:srgbClr val="FF0000"/>
                </a:solidFill>
                <a:latin typeface="微软雅黑" panose="020B0503020204020204" pitchFamily="34" charset="-122"/>
                <a:ea typeface="微软雅黑" panose="020B0503020204020204" pitchFamily="34" charset="-122"/>
              </a:rPr>
              <a:t>：</a:t>
            </a:r>
            <a:endParaRPr lang="en-US" altLang="zh-CN" sz="12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200" b="1" dirty="0" smtClean="0">
                <a:latin typeface="微软雅黑" panose="020B0503020204020204" pitchFamily="34" charset="-122"/>
                <a:ea typeface="微软雅黑" panose="020B0503020204020204" pitchFamily="34" charset="-122"/>
              </a:rPr>
              <a:t>农村</a:t>
            </a:r>
            <a:r>
              <a:rPr lang="zh-CN" altLang="en-US" sz="1200" b="1" dirty="0">
                <a:latin typeface="微软雅黑" panose="020B0503020204020204" pitchFamily="34" charset="-122"/>
                <a:ea typeface="微软雅黑" panose="020B0503020204020204" pitchFamily="34" charset="-122"/>
              </a:rPr>
              <a:t>物质收益（务农收入</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生活成本）</a:t>
            </a:r>
            <a:r>
              <a:rPr lang="zh-CN" altLang="en-US" sz="12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2984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a:lnSpc>
                <a:spcPct val="150000"/>
              </a:lnSpc>
            </a:pPr>
            <a:r>
              <a:rPr lang="zh-CN" altLang="en-US" sz="1200" dirty="0" smtClean="0">
                <a:latin typeface="微软雅黑" panose="020B0503020204020204" pitchFamily="34" charset="-122"/>
                <a:ea typeface="微软雅黑" panose="020B0503020204020204" pitchFamily="34" charset="-122"/>
              </a:rPr>
              <a:t>在</a:t>
            </a:r>
            <a:r>
              <a:rPr lang="zh-CN" altLang="en-US" sz="1200" dirty="0">
                <a:latin typeface="微软雅黑" panose="020B0503020204020204" pitchFamily="34" charset="-122"/>
                <a:ea typeface="微软雅黑" panose="020B0503020204020204" pitchFamily="34" charset="-122"/>
              </a:rPr>
              <a:t>农村劳动力人口中，</a:t>
            </a:r>
            <a:r>
              <a:rPr lang="zh-CN" altLang="en-US" sz="1200" dirty="0">
                <a:solidFill>
                  <a:srgbClr val="FF0000"/>
                </a:solidFill>
                <a:latin typeface="微软雅黑" panose="020B0503020204020204" pitchFamily="34" charset="-122"/>
                <a:ea typeface="微软雅黑" panose="020B0503020204020204" pitchFamily="34" charset="-122"/>
              </a:rPr>
              <a:t>居住时间小于</a:t>
            </a:r>
            <a:r>
              <a:rPr lang="en-US" altLang="zh-CN" sz="1200" dirty="0">
                <a:solidFill>
                  <a:srgbClr val="FF0000"/>
                </a:solidFill>
                <a:latin typeface="微软雅黑" panose="020B0503020204020204" pitchFamily="34" charset="-122"/>
                <a:ea typeface="微软雅黑" panose="020B0503020204020204" pitchFamily="34" charset="-122"/>
              </a:rPr>
              <a:t>3</a:t>
            </a:r>
            <a:r>
              <a:rPr lang="zh-CN" altLang="en-US" sz="1200" dirty="0">
                <a:solidFill>
                  <a:srgbClr val="FF0000"/>
                </a:solidFill>
                <a:latin typeface="微软雅黑" panose="020B0503020204020204" pitchFamily="34" charset="-122"/>
                <a:ea typeface="微软雅黑" panose="020B0503020204020204" pitchFamily="34" charset="-122"/>
              </a:rPr>
              <a:t>个月</a:t>
            </a:r>
            <a:r>
              <a:rPr lang="zh-CN" altLang="en-US" sz="1200" dirty="0">
                <a:latin typeface="微软雅黑" panose="020B0503020204020204" pitchFamily="34" charset="-122"/>
                <a:ea typeface="微软雅黑" panose="020B0503020204020204" pitchFamily="34" charset="-122"/>
              </a:rPr>
              <a:t>的人</a:t>
            </a:r>
            <a:r>
              <a:rPr lang="zh-CN" altLang="en-US" sz="1200" dirty="0">
                <a:solidFill>
                  <a:srgbClr val="FF0000"/>
                </a:solidFill>
                <a:latin typeface="微软雅黑" panose="020B0503020204020204" pitchFamily="34" charset="-122"/>
                <a:ea typeface="微软雅黑" panose="020B0503020204020204" pitchFamily="34" charset="-122"/>
              </a:rPr>
              <a:t>口占了绝大多数</a:t>
            </a:r>
            <a:r>
              <a:rPr lang="zh-CN" altLang="en-US" sz="1200" dirty="0">
                <a:latin typeface="微软雅黑" panose="020B0503020204020204" pitchFamily="34" charset="-122"/>
                <a:ea typeface="微软雅黑" panose="020B0503020204020204" pitchFamily="34" charset="-122"/>
              </a:rPr>
              <a:t>，这说明农村流动劳动人口绝大部分的生活时间是在城市里面的。</a:t>
            </a:r>
          </a:p>
          <a:p>
            <a:pPr>
              <a:lnSpc>
                <a:spcPct val="150000"/>
              </a:lnSpc>
            </a:pPr>
            <a:r>
              <a:rPr lang="zh-CN" altLang="en-US" sz="1200" dirty="0">
                <a:latin typeface="微软雅黑" panose="020B0503020204020204" pitchFamily="34" charset="-122"/>
                <a:ea typeface="微软雅黑" panose="020B0503020204020204" pitchFamily="34" charset="-122"/>
              </a:rPr>
              <a:t>在</a:t>
            </a:r>
            <a:r>
              <a:rPr lang="zh-CN" altLang="en-US" sz="1200" dirty="0">
                <a:solidFill>
                  <a:srgbClr val="FF0000"/>
                </a:solidFill>
                <a:latin typeface="微软雅黑" panose="020B0503020204020204" pitchFamily="34" charset="-122"/>
                <a:ea typeface="微软雅黑" panose="020B0503020204020204" pitchFamily="34" charset="-122"/>
              </a:rPr>
              <a:t>农村流动劳动人口</a:t>
            </a:r>
            <a:r>
              <a:rPr lang="zh-CN" altLang="en-US" sz="1200" dirty="0">
                <a:latin typeface="微软雅黑" panose="020B0503020204020204" pitchFamily="34" charset="-122"/>
                <a:ea typeface="微软雅黑" panose="020B0503020204020204" pitchFamily="34" charset="-122"/>
              </a:rPr>
              <a:t>中，</a:t>
            </a:r>
            <a:r>
              <a:rPr lang="zh-CN" altLang="en-US" sz="1200" dirty="0">
                <a:solidFill>
                  <a:srgbClr val="FF0000"/>
                </a:solidFill>
                <a:latin typeface="微软雅黑" panose="020B0503020204020204" pitchFamily="34" charset="-122"/>
                <a:ea typeface="微软雅黑" panose="020B0503020204020204" pitchFamily="34" charset="-122"/>
              </a:rPr>
              <a:t>年轻人占了绝大多数</a:t>
            </a:r>
            <a:r>
              <a:rPr lang="zh-CN" altLang="en-US" sz="1200" dirty="0">
                <a:latin typeface="微软雅黑" panose="020B0503020204020204" pitchFamily="34" charset="-122"/>
                <a:ea typeface="微软雅黑" panose="020B0503020204020204" pitchFamily="34" charset="-122"/>
              </a:rPr>
              <a:t>，特别是</a:t>
            </a:r>
            <a:r>
              <a:rPr lang="en-US" altLang="zh-CN" sz="1200" dirty="0">
                <a:solidFill>
                  <a:srgbClr val="FF0000"/>
                </a:solidFill>
                <a:latin typeface="微软雅黑" panose="020B0503020204020204" pitchFamily="34" charset="-122"/>
                <a:ea typeface="微软雅黑" panose="020B0503020204020204" pitchFamily="34" charset="-122"/>
              </a:rPr>
              <a:t>16-35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之间的占比</a:t>
            </a:r>
            <a:r>
              <a:rPr lang="zh-CN" altLang="en-US" sz="1200" dirty="0" smtClean="0">
                <a:latin typeface="微软雅黑" panose="020B0503020204020204" pitchFamily="34" charset="-122"/>
                <a:ea typeface="微软雅黑" panose="020B0503020204020204" pitchFamily="34" charset="-122"/>
              </a:rPr>
              <a:t>接近</a:t>
            </a:r>
            <a:r>
              <a:rPr lang="en-US" altLang="zh-CN" sz="1200" dirty="0" smtClean="0">
                <a:solidFill>
                  <a:srgbClr val="FF0000"/>
                </a:solidFill>
                <a:latin typeface="微软雅黑" panose="020B0503020204020204" pitchFamily="34" charset="-122"/>
                <a:ea typeface="微软雅黑" panose="020B0503020204020204" pitchFamily="34" charset="-122"/>
              </a:rPr>
              <a:t>62%</a:t>
            </a:r>
            <a:r>
              <a:rPr lang="zh-CN" altLang="en-US"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再</a:t>
            </a:r>
            <a:r>
              <a:rPr lang="zh-CN" altLang="en-US" sz="1200" dirty="0">
                <a:solidFill>
                  <a:srgbClr val="FF0000"/>
                </a:solidFill>
                <a:latin typeface="微软雅黑" panose="020B0503020204020204" pitchFamily="34" charset="-122"/>
                <a:ea typeface="微软雅黑" panose="020B0503020204020204" pitchFamily="34" charset="-122"/>
              </a:rPr>
              <a:t>加上</a:t>
            </a:r>
            <a:r>
              <a:rPr lang="en-US" altLang="zh-CN" sz="1200" dirty="0">
                <a:solidFill>
                  <a:srgbClr val="FF0000"/>
                </a:solidFill>
                <a:latin typeface="微软雅黑" panose="020B0503020204020204" pitchFamily="34" charset="-122"/>
                <a:ea typeface="微软雅黑" panose="020B0503020204020204" pitchFamily="34" charset="-122"/>
              </a:rPr>
              <a:t>36-45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占比超过</a:t>
            </a:r>
            <a:r>
              <a:rPr lang="en-US" altLang="zh-CN" sz="1200" dirty="0">
                <a:solidFill>
                  <a:srgbClr val="FF0000"/>
                </a:solidFill>
                <a:latin typeface="微软雅黑" panose="020B0503020204020204" pitchFamily="34" charset="-122"/>
                <a:ea typeface="微软雅黑" panose="020B0503020204020204" pitchFamily="34" charset="-122"/>
              </a:rPr>
              <a:t>80%</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400" b="1" dirty="0">
                <a:latin typeface="微软雅黑" panose="020B0503020204020204" pitchFamily="34" charset="-122"/>
                <a:ea typeface="微软雅黑" panose="020B0503020204020204" pitchFamily="34" charset="-122"/>
              </a:rPr>
              <a:t>农村流动人口可分为三类：</a:t>
            </a:r>
          </a:p>
          <a:p>
            <a:pPr>
              <a:lnSpc>
                <a:spcPct val="150000"/>
              </a:lnSpc>
            </a:pP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、夫妻一方平时在家照看农作物，待农忙时另一方回农村栽培和收获；</a:t>
            </a:r>
          </a:p>
          <a:p>
            <a:pPr>
              <a:lnSpc>
                <a:spcPct val="150000"/>
              </a:lnSpc>
            </a:pP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、农作物平时由年迈的家中老年人照看，待农忙时劳动力回家栽培和收获。</a:t>
            </a:r>
          </a:p>
          <a:p>
            <a:pPr>
              <a:lnSpc>
                <a:spcPct val="150000"/>
              </a:lnSpc>
            </a:pP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、较年轻的农村劳动力为了孩子的上学教育等问题，夫妻一方在农村照顾孩子加务农，另外一方到城市里打工，或者孩子交给长辈照顾，夫妻双发都出去打工的成为流动人口</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影响未来农村人口迁移的主要是经济动力和政策影响</a:t>
            </a:r>
          </a:p>
          <a:p>
            <a:pPr>
              <a:lnSpc>
                <a:spcPct val="150000"/>
              </a:lnSpc>
            </a:pPr>
            <a:r>
              <a:rPr lang="zh-CN" altLang="en-US" sz="1200" b="1" dirty="0" smtClean="0">
                <a:solidFill>
                  <a:srgbClr val="FF0000"/>
                </a:solidFill>
                <a:latin typeface="微软雅黑" panose="020B0503020204020204" pitchFamily="34" charset="-122"/>
                <a:ea typeface="微软雅黑" panose="020B0503020204020204" pitchFamily="34" charset="-122"/>
              </a:rPr>
              <a:t>未来</a:t>
            </a:r>
            <a:r>
              <a:rPr lang="zh-CN" altLang="en-US" sz="1200" b="1" dirty="0">
                <a:solidFill>
                  <a:srgbClr val="FF0000"/>
                </a:solidFill>
                <a:latin typeface="微软雅黑" panose="020B0503020204020204" pitchFamily="34" charset="-122"/>
                <a:ea typeface="微软雅黑" panose="020B0503020204020204" pitchFamily="34" charset="-122"/>
              </a:rPr>
              <a:t>农民是否愿意迁居城市的驱动力：</a:t>
            </a:r>
          </a:p>
          <a:p>
            <a:pP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迁入城市的收益</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留在农村的收益</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子女教育问题</a:t>
            </a:r>
          </a:p>
          <a:p>
            <a:pP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（城市工资收入</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务农收入）</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（城市更便捷的生活服务设施</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生活成本增加）</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农村土地财产问题（农村土地租金</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永久失去农村土地的风险）</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子女教育问题</a:t>
            </a:r>
          </a:p>
          <a:p>
            <a:pPr>
              <a:lnSpc>
                <a:spcPct val="150000"/>
              </a:lnSpc>
            </a:pPr>
            <a:r>
              <a:rPr lang="zh-CN" altLang="en-US" sz="1200" dirty="0">
                <a:latin typeface="微软雅黑" panose="020B0503020204020204" pitchFamily="34" charset="-122"/>
                <a:ea typeface="微软雅黑" panose="020B0503020204020204" pitchFamily="34" charset="-122"/>
              </a:rPr>
              <a:t>从上面对各类农村人口的分析可以看出，除了经济发展自身带来的人口转移推力外，政策和人为的因素对过去的城乡人口变迁带来了重大的影响，未来这种影响如何变化要看户籍制度和土地制度改革推进的程度</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0306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2</a:t>
            </a:r>
            <a:r>
              <a:rPr lang="zh-CN" altLang="en-US" sz="1400" dirty="0">
                <a:solidFill>
                  <a:srgbClr val="FF0000"/>
                </a:solidFill>
                <a:latin typeface="微软雅黑" panose="020B0503020204020204" pitchFamily="34" charset="-122"/>
                <a:ea typeface="微软雅黑" panose="020B0503020204020204" pitchFamily="34" charset="-122"/>
              </a:rPr>
              <a:t>、户籍制度的阻隔有望不断消除</a:t>
            </a:r>
          </a:p>
          <a:p>
            <a:pPr>
              <a:lnSpc>
                <a:spcPct val="150000"/>
              </a:lnSpc>
            </a:pPr>
            <a:r>
              <a:rPr lang="zh-CN" altLang="en-US" sz="1200" dirty="0">
                <a:latin typeface="微软雅黑" panose="020B0503020204020204" pitchFamily="34" charset="-122"/>
                <a:ea typeface="微软雅黑" panose="020B0503020204020204" pitchFamily="34" charset="-122"/>
              </a:rPr>
              <a:t>我国现行户籍制度造成了农村与城市、城市与城市之间的对立，导致我国经济因资源、人才、人力无法按社会的需求和运行规律协调发展、合理流动、优化配置。</a:t>
            </a:r>
          </a:p>
          <a:p>
            <a:pPr>
              <a:lnSpc>
                <a:spcPct val="150000"/>
              </a:lnSpc>
            </a:pPr>
            <a:r>
              <a:rPr lang="zh-CN" altLang="en-US" sz="1200" dirty="0">
                <a:latin typeface="微软雅黑" panose="020B0503020204020204" pitchFamily="34" charset="-122"/>
                <a:ea typeface="微软雅黑" panose="020B0503020204020204" pitchFamily="34" charset="-122"/>
              </a:rPr>
              <a:t>国务院于今年</a:t>
            </a:r>
            <a:r>
              <a:rPr lang="en-US" altLang="zh-CN" sz="1200" dirty="0">
                <a:latin typeface="微软雅黑" panose="020B0503020204020204" pitchFamily="34" charset="-122"/>
                <a:ea typeface="微软雅黑" panose="020B0503020204020204" pitchFamily="34" charset="-122"/>
              </a:rPr>
              <a:t>7</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30</a:t>
            </a:r>
            <a:r>
              <a:rPr lang="zh-CN" altLang="en-US" sz="1200" dirty="0">
                <a:latin typeface="微软雅黑" panose="020B0503020204020204" pitchFamily="34" charset="-122"/>
                <a:ea typeface="微软雅黑" panose="020B0503020204020204" pitchFamily="34" charset="-122"/>
              </a:rPr>
              <a:t>日印发了</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国务院关于进一步推进户籍制度改革的意见</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意见</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提出了要进一步调整户口迁移政策、创新人口管理、要切实保障农业转移人口及其他常住人口合法权益等内容，这标志着进一步推进户籍制度改革开始进入全面实施阶段。</a:t>
            </a:r>
          </a:p>
          <a:p>
            <a:pPr>
              <a:lnSpc>
                <a:spcPct val="150000"/>
              </a:lnSpc>
            </a:pPr>
            <a:r>
              <a:rPr lang="zh-CN" altLang="en-US" sz="1200" dirty="0" smtClean="0">
                <a:latin typeface="微软雅黑" panose="020B0503020204020204" pitchFamily="34" charset="-122"/>
                <a:ea typeface="微软雅黑" panose="020B0503020204020204" pitchFamily="34" charset="-122"/>
              </a:rPr>
              <a:t>随着</a:t>
            </a:r>
            <a:r>
              <a:rPr lang="zh-CN" altLang="en-US" sz="1200" dirty="0">
                <a:latin typeface="微软雅黑" panose="020B0503020204020204" pitchFamily="34" charset="-122"/>
                <a:ea typeface="微软雅黑" panose="020B0503020204020204" pitchFamily="34" charset="-122"/>
              </a:rPr>
              <a:t>户籍制度改革的实施，农业转移人口的合法权益有望得到保障，基本公共服务覆盖面将扩大，农民进城后有望获得同等市民待遇，生活成本不会有不公平的提升；另外，户籍制度改革也有望解决农民工子女在城市的教育难题，促进人口的转移。</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3</a:t>
            </a:r>
            <a:r>
              <a:rPr lang="zh-CN" altLang="en-US" sz="1400" dirty="0">
                <a:solidFill>
                  <a:srgbClr val="FF0000"/>
                </a:solidFill>
                <a:latin typeface="微软雅黑" panose="020B0503020204020204" pitchFamily="34" charset="-122"/>
                <a:ea typeface="微软雅黑" panose="020B0503020204020204" pitchFamily="34" charset="-122"/>
              </a:rPr>
              <a:t>、土地制度的牵绊有望不断打破</a:t>
            </a:r>
          </a:p>
          <a:p>
            <a:pPr>
              <a:lnSpc>
                <a:spcPct val="150000"/>
              </a:lnSpc>
            </a:pPr>
            <a:r>
              <a:rPr lang="zh-CN" altLang="en-US" sz="1200" dirty="0" smtClean="0">
                <a:latin typeface="微软雅黑" panose="020B0503020204020204" pitchFamily="34" charset="-122"/>
                <a:ea typeface="微软雅黑" panose="020B0503020204020204" pitchFamily="34" charset="-122"/>
              </a:rPr>
              <a:t>当前</a:t>
            </a:r>
            <a:r>
              <a:rPr lang="zh-CN" altLang="en-US" sz="1200" dirty="0">
                <a:latin typeface="微软雅黑" panose="020B0503020204020204" pitchFamily="34" charset="-122"/>
                <a:ea typeface="微软雅黑" panose="020B0503020204020204" pitchFamily="34" charset="-122"/>
              </a:rPr>
              <a:t>土地制度对于农民城市化的阻碍包括三个方面：</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）制度性地对农民的建设用地财产进行剥夺或压价，而在城市中又制造着高房价，农民面临又一次的财产“剪刀差”，农民进城成本极高；</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）土地生产资料（承包地）的产权不清晰，也不稳定，彻底离开农民面临土地经营权被剥夺的风险；</a:t>
            </a:r>
          </a:p>
          <a:p>
            <a:pPr>
              <a:lnSpc>
                <a:spcPct val="150000"/>
              </a:lnSpc>
            </a:pP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）而由于产权不清，农地流转市场无法建立或者流转价格不能反应真正的市场供求，农民农地无法流转或者流转意愿低</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2883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960820640"/>
              </p:ext>
            </p:extLst>
          </p:nvPr>
        </p:nvGraphicFramePr>
        <p:xfrm>
          <a:off x="1054100" y="2294466"/>
          <a:ext cx="8127999" cy="1554480"/>
        </p:xfrm>
        <a:graphic>
          <a:graphicData uri="http://schemas.openxmlformats.org/drawingml/2006/table">
            <a:tbl>
              <a:tblPr firstRow="1" bandRow="1">
                <a:tableStyleId>{69CF1AB2-1976-4502-BF36-3FF5EA218861}</a:tableStyleId>
              </a:tblPr>
              <a:tblGrid>
                <a:gridCol w="2709333"/>
                <a:gridCol w="1202267"/>
                <a:gridCol w="4216399"/>
              </a:tblGrid>
              <a:tr h="426509">
                <a:tc rowSpan="3">
                  <a:txBody>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文件状态：</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b="0"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草稿</a:t>
                      </a:r>
                      <a:endParaRPr lang="en-US" altLang="zh-CN" sz="1600" b="0" dirty="0" smtClean="0">
                        <a:latin typeface="微软雅黑" panose="020B0503020204020204" pitchFamily="34" charset="-122"/>
                        <a:ea typeface="微软雅黑" panose="020B0503020204020204" pitchFamily="34" charset="-122"/>
                      </a:endParaRPr>
                    </a:p>
                    <a:p>
                      <a:pPr marL="0" marR="0" indent="0" algn="l" defTabSz="457200" rtl="0" eaLnBrk="1" fontAlgn="auto" latinLnBrk="0" hangingPunct="1">
                        <a:lnSpc>
                          <a:spcPct val="150000"/>
                        </a:lnSpc>
                        <a:spcBef>
                          <a:spcPts val="0"/>
                        </a:spcBef>
                        <a:spcAft>
                          <a:spcPts val="0"/>
                        </a:spcAft>
                        <a:buClrTx/>
                        <a:buSzTx/>
                        <a:buFontTx/>
                        <a:buNone/>
                        <a:tabLst/>
                        <a:defRPr/>
                      </a:pPr>
                      <a:r>
                        <a:rPr lang="en-US" altLang="zh-CN" sz="1600" b="0"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正式发布</a:t>
                      </a:r>
                    </a:p>
                    <a:p>
                      <a:pPr marL="0" marR="0" indent="0" algn="l" defTabSz="457200" rtl="0" eaLnBrk="1" fontAlgn="auto" latinLnBrk="0" hangingPunct="1">
                        <a:lnSpc>
                          <a:spcPct val="150000"/>
                        </a:lnSpc>
                        <a:spcBef>
                          <a:spcPts val="0"/>
                        </a:spcBef>
                        <a:spcAft>
                          <a:spcPts val="0"/>
                        </a:spcAft>
                        <a:buClrTx/>
                        <a:buSzTx/>
                        <a:buFontTx/>
                        <a:buNone/>
                        <a:tabLst/>
                        <a:defRPr/>
                      </a:pPr>
                      <a:r>
                        <a:rPr lang="en-US" altLang="zh-CN" sz="1600" b="0"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    </a:t>
                      </a:r>
                      <a:r>
                        <a:rPr lang="en-US" altLang="zh-CN" sz="1600" b="0" dirty="0" smtClean="0">
                          <a:latin typeface="微软雅黑" panose="020B0503020204020204" pitchFamily="34" charset="-122"/>
                          <a:ea typeface="微软雅黑" panose="020B0503020204020204" pitchFamily="34" charset="-122"/>
                        </a:rPr>
                        <a:t>】</a:t>
                      </a:r>
                      <a:r>
                        <a:rPr lang="zh-CN" altLang="en-US" sz="1600" b="0" dirty="0" smtClean="0">
                          <a:latin typeface="微软雅黑" panose="020B0503020204020204" pitchFamily="34" charset="-122"/>
                          <a:ea typeface="微软雅黑" panose="020B0503020204020204" pitchFamily="34" charset="-122"/>
                        </a:rPr>
                        <a:t>正在修改</a:t>
                      </a:r>
                    </a:p>
                  </a:txBody>
                  <a:tcPr/>
                </a:tc>
                <a:tc>
                  <a:txBody>
                    <a:bodyPr/>
                    <a:lstStyle/>
                    <a:p>
                      <a:pPr algn="ctr">
                        <a:lnSpc>
                          <a:spcPct val="150000"/>
                        </a:lnSpc>
                      </a:pPr>
                      <a:r>
                        <a:rPr lang="zh-CN" altLang="en-US" sz="1600" b="1" dirty="0" smtClean="0">
                          <a:latin typeface="微软雅黑" panose="020B0503020204020204" pitchFamily="34" charset="-122"/>
                          <a:ea typeface="微软雅黑" panose="020B0503020204020204" pitchFamily="34" charset="-122"/>
                        </a:rPr>
                        <a:t>当前版本</a:t>
                      </a:r>
                      <a:endParaRPr lang="zh-CN" altLang="en-US" sz="1600" b="1"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en-US" altLang="zh-CN" sz="1600" b="1" dirty="0" smtClean="0">
                          <a:latin typeface="微软雅黑" panose="020B0503020204020204" pitchFamily="34" charset="-122"/>
                          <a:ea typeface="微软雅黑" panose="020B0503020204020204" pitchFamily="34" charset="-122"/>
                        </a:rPr>
                        <a:t>1.0</a:t>
                      </a:r>
                      <a:endParaRPr lang="zh-CN" altLang="en-US" sz="1600" b="1" dirty="0">
                        <a:latin typeface="微软雅黑" panose="020B0503020204020204" pitchFamily="34" charset="-122"/>
                        <a:ea typeface="微软雅黑" panose="020B0503020204020204" pitchFamily="34" charset="-122"/>
                      </a:endParaRPr>
                    </a:p>
                  </a:txBody>
                  <a:tcPr/>
                </a:tc>
              </a:tr>
              <a:tr h="426509">
                <a:tc vMerge="1">
                  <a:txBody>
                    <a:bodyPr/>
                    <a:lstStyle/>
                    <a:p>
                      <a:endParaRPr lang="zh-CN" altLang="en-US" dirty="0"/>
                    </a:p>
                  </a:txBody>
                  <a:tcPr/>
                </a:tc>
                <a:tc>
                  <a:txBody>
                    <a:bodyPr/>
                    <a:lstStyle/>
                    <a:p>
                      <a:pPr algn="ctr">
                        <a:lnSpc>
                          <a:spcPct val="150000"/>
                        </a:lnSpc>
                      </a:pPr>
                      <a:r>
                        <a:rPr lang="zh-CN" altLang="en-US" sz="1600" b="1" dirty="0" smtClean="0">
                          <a:latin typeface="微软雅黑" panose="020B0503020204020204" pitchFamily="34" charset="-122"/>
                          <a:ea typeface="微软雅黑" panose="020B0503020204020204" pitchFamily="34" charset="-122"/>
                        </a:rPr>
                        <a:t>作者</a:t>
                      </a:r>
                      <a:endParaRPr lang="zh-CN" altLang="en-US" sz="1600" b="1" dirty="0">
                        <a:latin typeface="微软雅黑" panose="020B0503020204020204" pitchFamily="34" charset="-122"/>
                        <a:ea typeface="微软雅黑" panose="020B0503020204020204" pitchFamily="34" charset="-122"/>
                      </a:endParaRPr>
                    </a:p>
                  </a:txBody>
                  <a:tcPr/>
                </a:tc>
                <a:tc>
                  <a:txBody>
                    <a:bodyPr/>
                    <a:lstStyle/>
                    <a:p>
                      <a:pPr>
                        <a:lnSpc>
                          <a:spcPct val="150000"/>
                        </a:lnSpc>
                      </a:pPr>
                      <a:r>
                        <a:rPr lang="zh-CN" altLang="en-US" sz="1600" b="1" dirty="0" smtClean="0">
                          <a:latin typeface="微软雅黑" panose="020B0503020204020204" pitchFamily="34" charset="-122"/>
                          <a:ea typeface="微软雅黑" panose="020B0503020204020204" pitchFamily="34" charset="-122"/>
                        </a:rPr>
                        <a:t>李玉龙</a:t>
                      </a:r>
                      <a:endParaRPr lang="zh-CN" altLang="en-US" sz="1600" b="1" dirty="0">
                        <a:latin typeface="微软雅黑" panose="020B0503020204020204" pitchFamily="34" charset="-122"/>
                        <a:ea typeface="微软雅黑" panose="020B0503020204020204" pitchFamily="34" charset="-122"/>
                      </a:endParaRPr>
                    </a:p>
                  </a:txBody>
                  <a:tcPr/>
                </a:tc>
              </a:tr>
              <a:tr h="426509">
                <a:tc vMerge="1">
                  <a:txBody>
                    <a:bodyPr/>
                    <a:lstStyle/>
                    <a:p>
                      <a:endParaRPr lang="zh-CN" altLang="en-US" dirty="0"/>
                    </a:p>
                  </a:txBody>
                  <a:tcPr/>
                </a:tc>
                <a:tc>
                  <a:txBody>
                    <a:bodyPr/>
                    <a:lstStyle/>
                    <a:p>
                      <a:pPr algn="ctr">
                        <a:lnSpc>
                          <a:spcPct val="150000"/>
                        </a:lnSpc>
                      </a:pPr>
                      <a:r>
                        <a:rPr lang="zh-CN" altLang="en-US" sz="1600" b="1" dirty="0" smtClean="0">
                          <a:latin typeface="微软雅黑" panose="020B0503020204020204" pitchFamily="34" charset="-122"/>
                          <a:ea typeface="微软雅黑" panose="020B0503020204020204" pitchFamily="34" charset="-122"/>
                        </a:rPr>
                        <a:t>完成日期</a:t>
                      </a:r>
                      <a:endParaRPr lang="zh-CN" altLang="en-US" sz="1600" b="1" dirty="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altLang="zh-CN" sz="1600" b="1" dirty="0" smtClean="0">
                          <a:latin typeface="微软雅黑" panose="020B0503020204020204" pitchFamily="34" charset="-122"/>
                          <a:ea typeface="微软雅黑" panose="020B0503020204020204" pitchFamily="34" charset="-122"/>
                        </a:rPr>
                        <a:t>2015-06-10</a:t>
                      </a:r>
                      <a:endParaRPr lang="zh-CN" altLang="en-US" sz="1600" b="1" dirty="0" smtClean="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10229623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4285" y="1614489"/>
            <a:ext cx="8344516" cy="5802311"/>
          </a:xfrm>
          <a:noFill/>
        </p:spPr>
        <p:txBody>
          <a:bodyPr>
            <a:noAutofit/>
          </a:bodyPr>
          <a:lstStyle/>
          <a:p>
            <a:pPr marL="0" indent="0">
              <a:lnSpc>
                <a:spcPct val="150000"/>
              </a:lnSpc>
              <a:buNone/>
            </a:pPr>
            <a:r>
              <a:rPr lang="en-US" altLang="zh-CN" sz="1200" dirty="0" smtClean="0">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4</a:t>
            </a:r>
            <a:r>
              <a:rPr lang="zh-CN" altLang="en-US" sz="1400" dirty="0">
                <a:solidFill>
                  <a:srgbClr val="FF0000"/>
                </a:solidFill>
                <a:latin typeface="微软雅黑" panose="020B0503020204020204" pitchFamily="34" charset="-122"/>
                <a:ea typeface="微软雅黑" panose="020B0503020204020204" pitchFamily="34" charset="-122"/>
              </a:rPr>
              <a:t>、劳动力价格继续上行，人口转移的经济动力足</a:t>
            </a:r>
          </a:p>
          <a:p>
            <a:pPr>
              <a:lnSpc>
                <a:spcPct val="150000"/>
              </a:lnSpc>
            </a:pPr>
            <a:r>
              <a:rPr lang="en-US" altLang="zh-CN" sz="1200" dirty="0">
                <a:solidFill>
                  <a:srgbClr val="FF0000"/>
                </a:solidFill>
                <a:latin typeface="微软雅黑" panose="020B0503020204020204" pitchFamily="34" charset="-122"/>
                <a:ea typeface="微软雅黑" panose="020B0503020204020204" pitchFamily="34" charset="-122"/>
              </a:rPr>
              <a:t>2011</a:t>
            </a:r>
            <a:r>
              <a:rPr lang="zh-CN" altLang="en-US" sz="1200" dirty="0">
                <a:solidFill>
                  <a:srgbClr val="FF0000"/>
                </a:solidFill>
                <a:latin typeface="微软雅黑" panose="020B0503020204020204" pitchFamily="34" charset="-122"/>
                <a:ea typeface="微软雅黑" panose="020B0503020204020204" pitchFamily="34" charset="-122"/>
              </a:rPr>
              <a:t>年之前</a:t>
            </a:r>
            <a:r>
              <a:rPr lang="zh-CN" altLang="en-US" sz="1200" dirty="0">
                <a:latin typeface="微软雅黑" panose="020B0503020204020204" pitchFamily="34" charset="-122"/>
                <a:ea typeface="微软雅黑" panose="020B0503020204020204" pitchFamily="34" charset="-122"/>
              </a:rPr>
              <a:t>平均每年转移农村</a:t>
            </a:r>
            <a:r>
              <a:rPr lang="zh-CN" altLang="en-US" sz="1200" dirty="0">
                <a:solidFill>
                  <a:srgbClr val="FF0000"/>
                </a:solidFill>
                <a:latin typeface="微软雅黑" panose="020B0503020204020204" pitchFamily="34" charset="-122"/>
                <a:ea typeface="微软雅黑" panose="020B0503020204020204" pitchFamily="34" charset="-122"/>
              </a:rPr>
              <a:t>劳动力</a:t>
            </a:r>
            <a:r>
              <a:rPr lang="en-US" altLang="zh-CN" sz="1200" dirty="0">
                <a:solidFill>
                  <a:srgbClr val="FF0000"/>
                </a:solidFill>
                <a:latin typeface="微软雅黑" panose="020B0503020204020204" pitchFamily="34" charset="-122"/>
                <a:ea typeface="微软雅黑" panose="020B0503020204020204" pitchFamily="34" charset="-122"/>
              </a:rPr>
              <a:t>2100-2800</a:t>
            </a:r>
            <a:r>
              <a:rPr lang="zh-CN" altLang="en-US" sz="1200" dirty="0">
                <a:solidFill>
                  <a:srgbClr val="FF0000"/>
                </a:solidFill>
                <a:latin typeface="微软雅黑" panose="020B0503020204020204" pitchFamily="34" charset="-122"/>
                <a:ea typeface="微软雅黑" panose="020B0503020204020204" pitchFamily="34" charset="-122"/>
              </a:rPr>
              <a:t>万</a:t>
            </a:r>
          </a:p>
          <a:p>
            <a:pPr>
              <a:lnSpc>
                <a:spcPct val="150000"/>
              </a:lnSpc>
            </a:pPr>
            <a:r>
              <a:rPr lang="en-US" altLang="zh-CN" sz="1200" dirty="0" smtClean="0">
                <a:latin typeface="微软雅黑" panose="020B0503020204020204" pitchFamily="34" charset="-122"/>
                <a:ea typeface="微软雅黑" panose="020B0503020204020204" pitchFamily="34" charset="-122"/>
              </a:rPr>
              <a:t>2011</a:t>
            </a:r>
            <a:r>
              <a:rPr lang="zh-CN" altLang="en-US" sz="1200" dirty="0">
                <a:latin typeface="微软雅黑" panose="020B0503020204020204" pitchFamily="34" charset="-122"/>
                <a:ea typeface="微软雅黑" panose="020B0503020204020204" pitchFamily="34" charset="-122"/>
              </a:rPr>
              <a:t>年，</a:t>
            </a:r>
            <a:r>
              <a:rPr lang="zh-CN" altLang="en-US" sz="1200" dirty="0">
                <a:solidFill>
                  <a:srgbClr val="FF0000"/>
                </a:solidFill>
                <a:latin typeface="微软雅黑" panose="020B0503020204020204" pitchFamily="34" charset="-122"/>
                <a:ea typeface="微软雅黑" panose="020B0503020204020204" pitchFamily="34" charset="-122"/>
              </a:rPr>
              <a:t>农村户籍人口为</a:t>
            </a:r>
            <a:r>
              <a:rPr lang="en-US" altLang="zh-CN" sz="1200" dirty="0">
                <a:solidFill>
                  <a:srgbClr val="FF0000"/>
                </a:solidFill>
                <a:latin typeface="微软雅黑" panose="020B0503020204020204" pitchFamily="34" charset="-122"/>
                <a:ea typeface="微软雅黑" panose="020B0503020204020204" pitchFamily="34" charset="-122"/>
              </a:rPr>
              <a:t>8.8</a:t>
            </a:r>
            <a:r>
              <a:rPr lang="zh-CN" altLang="en-US" sz="1200" dirty="0">
                <a:solidFill>
                  <a:srgbClr val="FF0000"/>
                </a:solidFill>
                <a:latin typeface="微软雅黑" panose="020B0503020204020204" pitchFamily="34" charset="-122"/>
                <a:ea typeface="微软雅黑" panose="020B0503020204020204" pitchFamily="34" charset="-122"/>
              </a:rPr>
              <a:t>亿</a:t>
            </a:r>
            <a:r>
              <a:rPr lang="zh-CN" altLang="en-US" sz="1200" dirty="0">
                <a:latin typeface="微软雅黑" panose="020B0503020204020204" pitchFamily="34" charset="-122"/>
                <a:ea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rPr>
              <a:t>不在农村常住</a:t>
            </a:r>
            <a:r>
              <a:rPr lang="zh-CN" altLang="en-US" sz="1200" dirty="0">
                <a:latin typeface="微软雅黑" panose="020B0503020204020204" pitchFamily="34" charset="-122"/>
                <a:ea typeface="微软雅黑" panose="020B0503020204020204" pitchFamily="34" charset="-122"/>
              </a:rPr>
              <a:t>的年龄</a:t>
            </a:r>
            <a:r>
              <a:rPr lang="zh-CN" altLang="en-US" sz="1200" dirty="0">
                <a:solidFill>
                  <a:srgbClr val="FF0000"/>
                </a:solidFill>
                <a:latin typeface="微软雅黑" panose="020B0503020204020204" pitchFamily="34" charset="-122"/>
                <a:ea typeface="微软雅黑" panose="020B0503020204020204" pitchFamily="34" charset="-122"/>
              </a:rPr>
              <a:t>大于</a:t>
            </a:r>
            <a:r>
              <a:rPr lang="en-US" altLang="zh-CN" sz="1200" dirty="0">
                <a:solidFill>
                  <a:srgbClr val="FF0000"/>
                </a:solidFill>
                <a:latin typeface="微软雅黑" panose="020B0503020204020204" pitchFamily="34" charset="-122"/>
                <a:ea typeface="微软雅黑" panose="020B0503020204020204" pitchFamily="34" charset="-122"/>
              </a:rPr>
              <a:t>15</a:t>
            </a:r>
            <a:r>
              <a:rPr lang="zh-CN" altLang="en-US" sz="1200" dirty="0">
                <a:solidFill>
                  <a:srgbClr val="FF0000"/>
                </a:solidFill>
                <a:latin typeface="微软雅黑" panose="020B0503020204020204" pitchFamily="34" charset="-122"/>
                <a:ea typeface="微软雅黑" panose="020B0503020204020204" pitchFamily="34" charset="-122"/>
              </a:rPr>
              <a:t>岁</a:t>
            </a:r>
            <a:r>
              <a:rPr lang="zh-CN" altLang="en-US" sz="1200" dirty="0">
                <a:latin typeface="微软雅黑" panose="020B0503020204020204" pitchFamily="34" charset="-122"/>
                <a:ea typeface="微软雅黑" panose="020B0503020204020204" pitchFamily="34" charset="-122"/>
              </a:rPr>
              <a:t>人口占</a:t>
            </a:r>
            <a:r>
              <a:rPr lang="en-US" altLang="zh-CN" sz="1200" dirty="0">
                <a:solidFill>
                  <a:srgbClr val="FF0000"/>
                </a:solidFill>
                <a:latin typeface="微软雅黑" panose="020B0503020204020204" pitchFamily="34" charset="-122"/>
                <a:ea typeface="微软雅黑" panose="020B0503020204020204" pitchFamily="34" charset="-122"/>
              </a:rPr>
              <a:t>48</a:t>
            </a:r>
            <a:r>
              <a:rPr lang="en-US" altLang="zh-CN" sz="1200" dirty="0" smtClean="0">
                <a:solidFill>
                  <a:srgbClr val="FF0000"/>
                </a:solidFill>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据计算，预测得出</a:t>
            </a:r>
            <a:r>
              <a:rPr lang="en-US" altLang="zh-CN" sz="1200" dirty="0">
                <a:solidFill>
                  <a:srgbClr val="FF0000"/>
                </a:solidFill>
                <a:latin typeface="微软雅黑" panose="020B0503020204020204" pitchFamily="34" charset="-122"/>
                <a:ea typeface="微软雅黑" panose="020B0503020204020204" pitchFamily="34" charset="-122"/>
              </a:rPr>
              <a:t>2011-2025</a:t>
            </a:r>
            <a:r>
              <a:rPr lang="zh-CN" altLang="en-US" sz="1200" dirty="0">
                <a:solidFill>
                  <a:srgbClr val="FF0000"/>
                </a:solidFill>
                <a:latin typeface="微软雅黑" panose="020B0503020204020204" pitchFamily="34" charset="-122"/>
                <a:ea typeface="微软雅黑" panose="020B0503020204020204" pitchFamily="34" charset="-122"/>
              </a:rPr>
              <a:t>年</a:t>
            </a:r>
            <a:r>
              <a:rPr lang="zh-CN" altLang="en-US" sz="1200" dirty="0">
                <a:latin typeface="微软雅黑" panose="020B0503020204020204" pitchFamily="34" charset="-122"/>
                <a:ea typeface="微软雅黑" panose="020B0503020204020204" pitchFamily="34" charset="-122"/>
              </a:rPr>
              <a:t>还可以从农村人口中</a:t>
            </a:r>
            <a:r>
              <a:rPr lang="zh-CN" altLang="en-US" sz="1200" dirty="0">
                <a:solidFill>
                  <a:srgbClr val="FF0000"/>
                </a:solidFill>
                <a:latin typeface="微软雅黑" panose="020B0503020204020204" pitchFamily="34" charset="-122"/>
                <a:ea typeface="微软雅黑" panose="020B0503020204020204" pitchFamily="34" charset="-122"/>
              </a:rPr>
              <a:t>产生劳动力</a:t>
            </a:r>
            <a:r>
              <a:rPr lang="zh-CN" altLang="en-US" sz="1200" dirty="0">
                <a:latin typeface="微软雅黑" panose="020B0503020204020204" pitchFamily="34" charset="-122"/>
                <a:ea typeface="微软雅黑" panose="020B0503020204020204" pitchFamily="34" charset="-122"/>
              </a:rPr>
              <a:t>的数量约为</a:t>
            </a:r>
            <a:r>
              <a:rPr lang="en-US" altLang="zh-CN" sz="1200" dirty="0">
                <a:solidFill>
                  <a:srgbClr val="FF0000"/>
                </a:solidFill>
                <a:latin typeface="微软雅黑" panose="020B0503020204020204" pitchFamily="34" charset="-122"/>
                <a:ea typeface="微软雅黑" panose="020B0503020204020204" pitchFamily="34" charset="-122"/>
              </a:rPr>
              <a:t>1.64</a:t>
            </a:r>
            <a:r>
              <a:rPr lang="zh-CN" altLang="en-US" sz="1200" dirty="0">
                <a:solidFill>
                  <a:srgbClr val="FF0000"/>
                </a:solidFill>
                <a:latin typeface="微软雅黑" panose="020B0503020204020204" pitchFamily="34" charset="-122"/>
                <a:ea typeface="微软雅黑" panose="020B0503020204020204" pitchFamily="34" charset="-122"/>
              </a:rPr>
              <a:t>亿</a:t>
            </a:r>
            <a:r>
              <a:rPr lang="zh-CN" altLang="en-US" sz="1200" dirty="0">
                <a:latin typeface="微软雅黑" panose="020B0503020204020204" pitchFamily="34" charset="-122"/>
                <a:ea typeface="微软雅黑" panose="020B0503020204020204" pitchFamily="34" charset="-122"/>
              </a:rPr>
              <a:t>人，</a:t>
            </a:r>
            <a:r>
              <a:rPr lang="zh-CN" altLang="en-US" sz="1200" dirty="0">
                <a:solidFill>
                  <a:srgbClr val="FF0000"/>
                </a:solidFill>
                <a:latin typeface="微软雅黑" panose="020B0503020204020204" pitchFamily="34" charset="-122"/>
                <a:ea typeface="微软雅黑" panose="020B0503020204020204" pitchFamily="34" charset="-122"/>
              </a:rPr>
              <a:t>年均</a:t>
            </a:r>
            <a:r>
              <a:rPr lang="en-US" altLang="zh-CN" sz="1200" dirty="0">
                <a:solidFill>
                  <a:srgbClr val="FF0000"/>
                </a:solidFill>
                <a:latin typeface="微软雅黑" panose="020B0503020204020204" pitchFamily="34" charset="-122"/>
                <a:ea typeface="微软雅黑" panose="020B0503020204020204" pitchFamily="34" charset="-122"/>
              </a:rPr>
              <a:t>1173</a:t>
            </a:r>
            <a:r>
              <a:rPr lang="zh-CN" altLang="en-US" sz="1200" dirty="0">
                <a:solidFill>
                  <a:srgbClr val="FF0000"/>
                </a:solidFill>
                <a:latin typeface="微软雅黑" panose="020B0503020204020204" pitchFamily="34" charset="-122"/>
                <a:ea typeface="微软雅黑" panose="020B0503020204020204" pitchFamily="34" charset="-122"/>
              </a:rPr>
              <a:t>万</a:t>
            </a:r>
            <a:r>
              <a:rPr lang="zh-CN" altLang="en-US" sz="1200" dirty="0" smtClean="0">
                <a:solidFill>
                  <a:srgbClr val="FF0000"/>
                </a:solidFill>
                <a:latin typeface="微软雅黑" panose="020B0503020204020204" pitchFamily="34" charset="-122"/>
                <a:ea typeface="微软雅黑" panose="020B0503020204020204" pitchFamily="34" charset="-122"/>
              </a:rPr>
              <a:t>人</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正是由于农村劳动力供给能力的下降，造成了近年来的民工荒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从</a:t>
            </a:r>
            <a:r>
              <a:rPr lang="zh-CN" altLang="en-US" sz="1200" dirty="0">
                <a:latin typeface="微软雅黑" panose="020B0503020204020204" pitchFamily="34" charset="-122"/>
                <a:ea typeface="微软雅黑" panose="020B0503020204020204" pitchFamily="34" charset="-122"/>
              </a:rPr>
              <a:t>统计局的数据来看，农民工工资近年来不断走高，而根据草根方面的信息，体力要求较大的行业开出的工资还要远远高出统计的平均水平。</a:t>
            </a:r>
          </a:p>
          <a:p>
            <a:pPr>
              <a:lnSpc>
                <a:spcPct val="150000"/>
              </a:lnSpc>
            </a:pPr>
            <a:r>
              <a:rPr lang="zh-CN" altLang="en-US" sz="1200" dirty="0">
                <a:latin typeface="微软雅黑" panose="020B0503020204020204" pitchFamily="34" charset="-122"/>
                <a:ea typeface="微软雅黑" panose="020B0503020204020204" pitchFamily="34" charset="-122"/>
              </a:rPr>
              <a:t>未来农村劳动力的供给数量还将继续下降，在当前农民工工资不断上涨的情况下，预计未来还将不断上涨。劳动力价格的持续上升是未来农村劳动力不断迁移的基本经济驱动力</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1024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7685" y="268289"/>
            <a:ext cx="8344516" cy="5802311"/>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二、</a:t>
            </a:r>
            <a:r>
              <a:rPr lang="zh-CN" altLang="en-US" b="1" dirty="0">
                <a:latin typeface="微软雅黑" panose="020B0503020204020204" pitchFamily="34" charset="-122"/>
                <a:ea typeface="微软雅黑" panose="020B0503020204020204" pitchFamily="34" charset="-122"/>
              </a:rPr>
              <a:t>农村人口减少带来农业规模化快速</a:t>
            </a:r>
            <a:r>
              <a:rPr lang="zh-CN" altLang="en-US" b="1" dirty="0" smtClean="0">
                <a:latin typeface="微软雅黑" panose="020B0503020204020204" pitchFamily="34" charset="-122"/>
                <a:ea typeface="微软雅黑" panose="020B0503020204020204" pitchFamily="34" charset="-122"/>
              </a:rPr>
              <a:t>提升</a:t>
            </a:r>
            <a:endParaRPr lang="en-US" altLang="zh-CN" b="1" dirty="0" smtClean="0">
              <a:latin typeface="微软雅黑" panose="020B0503020204020204" pitchFamily="34" charset="-122"/>
              <a:ea typeface="微软雅黑" panose="020B0503020204020204" pitchFamily="34" charset="-122"/>
            </a:endParaRPr>
          </a:p>
          <a:p>
            <a:pPr marL="0" indent="0">
              <a:lnSpc>
                <a:spcPct val="150000"/>
              </a:lnSpc>
              <a:buNone/>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农业经营的规模化程度可以用人均经营生产资料数量或者人均农产品产出来测量。农业生产资料数量一般是比较固定的，比如耕地、草原和养殖水面等，而粮食、畜牧、水产等产品总产出在一段时间增长也是较为缓慢的，所以可以参与到农业劳动中去的劳动力数量降低的程度就可以表征农业生产规模化水平的提升的程度</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400" dirty="0" smtClean="0">
                <a:solidFill>
                  <a:srgbClr val="FF0000"/>
                </a:solidFill>
                <a:latin typeface="微软雅黑" panose="020B0503020204020204" pitchFamily="34" charset="-122"/>
                <a:ea typeface="微软雅黑" panose="020B0503020204020204" pitchFamily="34" charset="-122"/>
              </a:rPr>
              <a:t>1</a:t>
            </a:r>
            <a:r>
              <a:rPr lang="zh-CN" altLang="en-US" sz="1400" dirty="0">
                <a:solidFill>
                  <a:srgbClr val="FF0000"/>
                </a:solidFill>
                <a:latin typeface="微软雅黑" panose="020B0503020204020204" pitchFamily="34" charset="-122"/>
                <a:ea typeface="微软雅黑" panose="020B0503020204020204" pitchFamily="34" charset="-122"/>
              </a:rPr>
              <a:t>、农业劳动力未来将快速</a:t>
            </a:r>
            <a:r>
              <a:rPr lang="zh-CN" altLang="en-US" sz="1400" dirty="0" smtClean="0">
                <a:solidFill>
                  <a:srgbClr val="FF0000"/>
                </a:solidFill>
                <a:latin typeface="微软雅黑" panose="020B0503020204020204" pitchFamily="34" charset="-122"/>
                <a:ea typeface="微软雅黑" panose="020B0503020204020204" pitchFamily="34" charset="-122"/>
              </a:rPr>
              <a:t>下降（参见上文）</a:t>
            </a:r>
            <a:endParaRPr lang="zh-CN" altLang="en-US"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smtClean="0">
                <a:solidFill>
                  <a:srgbClr val="FF0000"/>
                </a:solidFill>
                <a:latin typeface="微软雅黑" panose="020B0503020204020204" pitchFamily="34" charset="-122"/>
                <a:ea typeface="微软雅黑" panose="020B0503020204020204" pitchFamily="34" charset="-122"/>
              </a:rPr>
              <a:t>2</a:t>
            </a:r>
            <a:r>
              <a:rPr lang="zh-CN" altLang="en-US" sz="1400" dirty="0">
                <a:solidFill>
                  <a:srgbClr val="FF0000"/>
                </a:solidFill>
                <a:latin typeface="微软雅黑" panose="020B0503020204020204" pitchFamily="34" charset="-122"/>
                <a:ea typeface="微软雅黑" panose="020B0503020204020204" pitchFamily="34" charset="-122"/>
              </a:rPr>
              <a:t>、种植业规模化提升速度更</a:t>
            </a:r>
            <a:r>
              <a:rPr lang="zh-CN" altLang="en-US" sz="1400" dirty="0" smtClean="0">
                <a:solidFill>
                  <a:srgbClr val="FF0000"/>
                </a:solidFill>
                <a:latin typeface="微软雅黑" panose="020B0503020204020204" pitchFamily="34" charset="-122"/>
                <a:ea typeface="微软雅黑" panose="020B0503020204020204" pitchFamily="34" charset="-122"/>
              </a:rPr>
              <a:t>快</a:t>
            </a:r>
            <a:r>
              <a:rPr lang="zh-CN" altLang="en-US" sz="1400" dirty="0">
                <a:solidFill>
                  <a:srgbClr val="FF0000"/>
                </a:solidFill>
                <a:latin typeface="微软雅黑" panose="020B0503020204020204" pitchFamily="34" charset="-122"/>
                <a:ea typeface="微软雅黑" panose="020B0503020204020204" pitchFamily="34" charset="-122"/>
              </a:rPr>
              <a:t>（参见上文</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smtClean="0">
                <a:solidFill>
                  <a:srgbClr val="FF0000"/>
                </a:solidFill>
                <a:latin typeface="微软雅黑" panose="020B0503020204020204" pitchFamily="34" charset="-122"/>
                <a:ea typeface="微软雅黑" panose="020B0503020204020204" pitchFamily="34" charset="-122"/>
              </a:rPr>
              <a:t>3</a:t>
            </a:r>
            <a:r>
              <a:rPr lang="zh-CN" altLang="en-US" sz="1400" dirty="0" smtClean="0">
                <a:solidFill>
                  <a:srgbClr val="FF0000"/>
                </a:solidFill>
                <a:latin typeface="微软雅黑" panose="020B0503020204020204" pitchFamily="34" charset="-122"/>
                <a:ea typeface="微软雅黑" panose="020B0503020204020204" pitchFamily="34" charset="-122"/>
              </a:rPr>
              <a:t>、年轻</a:t>
            </a:r>
            <a:r>
              <a:rPr lang="zh-CN" altLang="en-US" sz="1400" dirty="0">
                <a:solidFill>
                  <a:srgbClr val="FF0000"/>
                </a:solidFill>
                <a:latin typeface="微软雅黑" panose="020B0503020204020204" pitchFamily="34" charset="-122"/>
                <a:ea typeface="微软雅黑" panose="020B0503020204020204" pitchFamily="34" charset="-122"/>
              </a:rPr>
              <a:t>劳动力人均耕地面积增长更加</a:t>
            </a:r>
            <a:r>
              <a:rPr lang="zh-CN" altLang="en-US" sz="1400" dirty="0" smtClean="0">
                <a:solidFill>
                  <a:srgbClr val="FF0000"/>
                </a:solidFill>
                <a:latin typeface="微软雅黑" panose="020B0503020204020204" pitchFamily="34" charset="-122"/>
                <a:ea typeface="微软雅黑" panose="020B0503020204020204" pitchFamily="34" charset="-122"/>
              </a:rPr>
              <a:t>迅速</a:t>
            </a:r>
            <a:r>
              <a:rPr lang="zh-CN" altLang="en-US" sz="1400" dirty="0">
                <a:solidFill>
                  <a:srgbClr val="FF0000"/>
                </a:solidFill>
                <a:latin typeface="微软雅黑" panose="020B0503020204020204" pitchFamily="34" charset="-122"/>
                <a:ea typeface="微软雅黑" panose="020B0503020204020204" pitchFamily="34" charset="-122"/>
              </a:rPr>
              <a:t>（参见上文</a:t>
            </a:r>
            <a:r>
              <a:rPr lang="zh-CN" altLang="en-US" sz="1400" dirty="0" smtClean="0">
                <a:solidFill>
                  <a:srgbClr val="FF0000"/>
                </a:solidFill>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5679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7085" y="636589"/>
            <a:ext cx="8344516" cy="5802311"/>
          </a:xfrm>
          <a:noFill/>
        </p:spPr>
        <p:txBody>
          <a:bodyPr>
            <a:noAutofit/>
          </a:bodyPr>
          <a:lstStyle/>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     三、</a:t>
            </a:r>
            <a:r>
              <a:rPr lang="zh-CN" altLang="en-US" b="1" dirty="0">
                <a:latin typeface="微软雅黑" panose="020B0503020204020204" pitchFamily="34" charset="-122"/>
                <a:ea typeface="微软雅黑" panose="020B0503020204020204" pitchFamily="34" charset="-122"/>
              </a:rPr>
              <a:t>规模化助推农业产业链变革</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在未来，农村</a:t>
            </a:r>
            <a:r>
              <a:rPr lang="zh-CN" altLang="en-US" sz="1200" dirty="0">
                <a:latin typeface="微软雅黑" panose="020B0503020204020204" pitchFamily="34" charset="-122"/>
                <a:ea typeface="微软雅黑" panose="020B0503020204020204" pitchFamily="34" charset="-122"/>
              </a:rPr>
              <a:t>人口的大幅度降低将使农业规模化突飞猛进，规模化之后的农业在生产方式、产业链的组织形式等方面都将发生变化，农业现代化的步伐将不断加快。</a:t>
            </a:r>
          </a:p>
          <a:p>
            <a:pPr marL="0" indent="0">
              <a:lnSpc>
                <a:spcPct val="150000"/>
              </a:lnSpc>
              <a:buNone/>
            </a:pPr>
            <a:r>
              <a:rPr lang="en-US" altLang="zh-CN" sz="1400" dirty="0">
                <a:solidFill>
                  <a:srgbClr val="FF0000"/>
                </a:solidFill>
                <a:latin typeface="微软雅黑" panose="020B0503020204020204" pitchFamily="34" charset="-122"/>
                <a:ea typeface="微软雅黑" panose="020B0503020204020204" pitchFamily="34" charset="-122"/>
              </a:rPr>
              <a:t> </a:t>
            </a:r>
            <a:r>
              <a:rPr lang="en-US" altLang="zh-CN" sz="1400" dirty="0" smtClean="0">
                <a:solidFill>
                  <a:srgbClr val="FF0000"/>
                </a:solidFill>
                <a:latin typeface="微软雅黑" panose="020B0503020204020204" pitchFamily="34" charset="-122"/>
                <a:ea typeface="微软雅黑" panose="020B0503020204020204" pitchFamily="34" charset="-122"/>
              </a:rPr>
              <a:t>      1</a:t>
            </a:r>
            <a:r>
              <a:rPr lang="zh-CN" altLang="en-US" sz="1400" dirty="0">
                <a:solidFill>
                  <a:srgbClr val="FF0000"/>
                </a:solidFill>
                <a:latin typeface="微软雅黑" panose="020B0503020204020204" pitchFamily="34" charset="-122"/>
                <a:ea typeface="微软雅黑" panose="020B0503020204020204" pitchFamily="34" charset="-122"/>
              </a:rPr>
              <a:t>、农业生产将趋向“物质化、服务化”</a:t>
            </a:r>
          </a:p>
          <a:p>
            <a:pPr>
              <a:lnSpc>
                <a:spcPct val="150000"/>
              </a:lnSpc>
            </a:pPr>
            <a:r>
              <a:rPr lang="zh-CN" altLang="en-US" sz="1200" dirty="0" smtClean="0">
                <a:latin typeface="微软雅黑" panose="020B0503020204020204" pitchFamily="34" charset="-122"/>
                <a:ea typeface="微软雅黑" panose="020B0503020204020204" pitchFamily="34" charset="-122"/>
              </a:rPr>
              <a:t>从</a:t>
            </a:r>
            <a:r>
              <a:rPr lang="zh-CN" altLang="en-US" sz="1200" dirty="0">
                <a:latin typeface="微软雅黑" panose="020B0503020204020204" pitchFamily="34" charset="-122"/>
                <a:ea typeface="微软雅黑" panose="020B0503020204020204" pitchFamily="34" charset="-122"/>
              </a:rPr>
              <a:t>整个农业来看，假定除劳动投入和物质服务投入之外的其他投入和利润占产值的比例固定，那么随着</a:t>
            </a:r>
            <a:r>
              <a:rPr lang="zh-CN" altLang="en-US" sz="1200" dirty="0">
                <a:solidFill>
                  <a:srgbClr val="FF0000"/>
                </a:solidFill>
                <a:latin typeface="微软雅黑" panose="020B0503020204020204" pitchFamily="34" charset="-122"/>
                <a:ea typeface="微软雅黑" panose="020B0503020204020204" pitchFamily="34" charset="-122"/>
              </a:rPr>
              <a:t>劳动力投入的不断降低，物质服务的投入将不断增加</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smtClean="0">
                <a:solidFill>
                  <a:srgbClr val="FF0000"/>
                </a:solidFill>
                <a:latin typeface="微软雅黑" panose="020B0503020204020204" pitchFamily="34" charset="-122"/>
                <a:ea typeface="微软雅黑" panose="020B0503020204020204" pitchFamily="34" charset="-122"/>
              </a:rPr>
              <a:t>过去</a:t>
            </a:r>
            <a:r>
              <a:rPr lang="en-US" altLang="zh-CN" sz="1200" dirty="0">
                <a:solidFill>
                  <a:srgbClr val="FF0000"/>
                </a:solidFill>
                <a:latin typeface="微软雅黑" panose="020B0503020204020204" pitchFamily="34" charset="-122"/>
                <a:ea typeface="微软雅黑" panose="020B0503020204020204" pitchFamily="34" charset="-122"/>
              </a:rPr>
              <a:t>10</a:t>
            </a:r>
            <a:r>
              <a:rPr lang="zh-CN" altLang="en-US" sz="1200" dirty="0">
                <a:solidFill>
                  <a:srgbClr val="FF0000"/>
                </a:solidFill>
                <a:latin typeface="微软雅黑" panose="020B0503020204020204" pitchFamily="34" charset="-122"/>
                <a:ea typeface="微软雅黑" panose="020B0503020204020204" pitchFamily="34" charset="-122"/>
              </a:rPr>
              <a:t>年农业总产值</a:t>
            </a:r>
            <a:r>
              <a:rPr lang="zh-CN" altLang="en-US" sz="1200" dirty="0">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增速</a:t>
            </a:r>
            <a:r>
              <a:rPr lang="zh-CN" altLang="en-US" sz="1200" dirty="0">
                <a:latin typeface="微软雅黑" panose="020B0503020204020204" pitchFamily="34" charset="-122"/>
                <a:ea typeface="微软雅黑" panose="020B0503020204020204" pitchFamily="34" charset="-122"/>
              </a:rPr>
              <a:t>为</a:t>
            </a:r>
            <a:r>
              <a:rPr lang="en-US" altLang="zh-CN" sz="1200" dirty="0">
                <a:solidFill>
                  <a:srgbClr val="FF0000"/>
                </a:solidFill>
                <a:latin typeface="微软雅黑" panose="020B0503020204020204" pitchFamily="34" charset="-122"/>
                <a:ea typeface="微软雅黑" panose="020B0503020204020204" pitchFamily="34" charset="-122"/>
              </a:rPr>
              <a:t>12.5%</a:t>
            </a:r>
            <a:r>
              <a:rPr lang="zh-CN" altLang="en-US" sz="1200" dirty="0">
                <a:latin typeface="微软雅黑" panose="020B0503020204020204" pitchFamily="34" charset="-122"/>
                <a:ea typeface="微软雅黑" panose="020B0503020204020204" pitchFamily="34" charset="-122"/>
              </a:rPr>
              <a:t>，假设</a:t>
            </a:r>
            <a:r>
              <a:rPr lang="en-US" altLang="zh-CN" sz="1200" dirty="0">
                <a:solidFill>
                  <a:srgbClr val="FF0000"/>
                </a:solidFill>
                <a:latin typeface="微软雅黑" panose="020B0503020204020204" pitchFamily="34" charset="-122"/>
                <a:ea typeface="微软雅黑" panose="020B0503020204020204" pitchFamily="34" charset="-122"/>
              </a:rPr>
              <a:t>2011-2025</a:t>
            </a:r>
            <a:r>
              <a:rPr lang="zh-CN" altLang="en-US" sz="1200" dirty="0">
                <a:solidFill>
                  <a:srgbClr val="FF0000"/>
                </a:solidFill>
                <a:latin typeface="微软雅黑" panose="020B0503020204020204" pitchFamily="34" charset="-122"/>
                <a:ea typeface="微软雅黑" panose="020B0503020204020204" pitchFamily="34" charset="-122"/>
              </a:rPr>
              <a:t>年复合增速为</a:t>
            </a:r>
            <a:r>
              <a:rPr lang="en-US" altLang="zh-CN" sz="1200" dirty="0">
                <a:solidFill>
                  <a:srgbClr val="FF0000"/>
                </a:solidFill>
                <a:latin typeface="微软雅黑" panose="020B0503020204020204" pitchFamily="34" charset="-122"/>
                <a:ea typeface="微软雅黑" panose="020B0503020204020204" pitchFamily="34" charset="-122"/>
              </a:rPr>
              <a:t>8%</a:t>
            </a:r>
            <a:r>
              <a:rPr lang="zh-CN" altLang="en-US" sz="1200" dirty="0">
                <a:latin typeface="微软雅黑" panose="020B0503020204020204" pitchFamily="34" charset="-122"/>
                <a:ea typeface="微软雅黑" panose="020B0503020204020204" pitchFamily="34" charset="-122"/>
              </a:rPr>
              <a:t>的话，那么</a:t>
            </a:r>
            <a:r>
              <a:rPr lang="zh-CN" altLang="en-US" sz="1200" dirty="0">
                <a:solidFill>
                  <a:srgbClr val="FF0000"/>
                </a:solidFill>
                <a:latin typeface="微软雅黑" panose="020B0503020204020204" pitchFamily="34" charset="-122"/>
                <a:ea typeface="微软雅黑" panose="020B0503020204020204" pitchFamily="34" charset="-122"/>
              </a:rPr>
              <a:t>农业物质服务投入</a:t>
            </a:r>
            <a:r>
              <a:rPr lang="zh-CN" altLang="en-US" sz="1200" dirty="0">
                <a:latin typeface="微软雅黑" panose="020B0503020204020204" pitchFamily="34" charset="-122"/>
                <a:ea typeface="微软雅黑" panose="020B0503020204020204" pitchFamily="34" charset="-122"/>
              </a:rPr>
              <a:t>的</a:t>
            </a:r>
            <a:r>
              <a:rPr lang="zh-CN" altLang="en-US" sz="1200" dirty="0">
                <a:solidFill>
                  <a:srgbClr val="FF0000"/>
                </a:solidFill>
                <a:latin typeface="微软雅黑" panose="020B0503020204020204" pitchFamily="34" charset="-122"/>
                <a:ea typeface="微软雅黑" panose="020B0503020204020204" pitchFamily="34" charset="-122"/>
              </a:rPr>
              <a:t>增速</a:t>
            </a:r>
            <a:r>
              <a:rPr lang="zh-CN" altLang="en-US" sz="1200" dirty="0" smtClean="0">
                <a:solidFill>
                  <a:schemeClr val="tx1"/>
                </a:solidFill>
                <a:latin typeface="微软雅黑" panose="020B0503020204020204" pitchFamily="34" charset="-122"/>
                <a:ea typeface="微软雅黑" panose="020B0503020204020204" pitchFamily="34" charset="-122"/>
              </a:rPr>
              <a:t>为</a:t>
            </a:r>
            <a:r>
              <a:rPr lang="en-US" altLang="zh-CN" sz="1200" dirty="0" smtClean="0">
                <a:solidFill>
                  <a:srgbClr val="FF0000"/>
                </a:solidFill>
                <a:latin typeface="微软雅黑" panose="020B0503020204020204" pitchFamily="34" charset="-122"/>
                <a:ea typeface="微软雅黑" panose="020B0503020204020204" pitchFamily="34" charset="-122"/>
              </a:rPr>
              <a:t>13%</a:t>
            </a:r>
            <a:r>
              <a:rPr lang="zh-CN" altLang="en-US" sz="1200" dirty="0" smtClean="0">
                <a:latin typeface="微软雅黑" panose="020B0503020204020204" pitchFamily="34" charset="-122"/>
                <a:ea typeface="微软雅黑" panose="020B0503020204020204" pitchFamily="34" charset="-122"/>
              </a:rPr>
              <a:t>。</a:t>
            </a:r>
          </a:p>
          <a:p>
            <a:pPr>
              <a:lnSpc>
                <a:spcPct val="150000"/>
              </a:lnSpc>
            </a:pPr>
            <a:r>
              <a:rPr lang="zh-CN" altLang="en-US" sz="1200" b="1" dirty="0" smtClean="0">
                <a:latin typeface="微软雅黑" panose="020B0503020204020204" pitchFamily="34" charset="-122"/>
                <a:ea typeface="微软雅黑" panose="020B0503020204020204" pitchFamily="34" charset="-122"/>
              </a:rPr>
              <a:t>对于</a:t>
            </a:r>
            <a:r>
              <a:rPr lang="zh-CN" altLang="en-US" sz="1200" b="1" dirty="0">
                <a:latin typeface="微软雅黑" panose="020B0503020204020204" pitchFamily="34" charset="-122"/>
                <a:ea typeface="微软雅黑" panose="020B0503020204020204" pitchFamily="34" charset="-122"/>
              </a:rPr>
              <a:t>种植业来说</a:t>
            </a:r>
            <a:r>
              <a:rPr lang="zh-CN" altLang="en-US" sz="1200" dirty="0">
                <a:latin typeface="微软雅黑" panose="020B0503020204020204" pitchFamily="34" charset="-122"/>
                <a:ea typeface="微软雅黑" panose="020B0503020204020204" pitchFamily="34" charset="-122"/>
              </a:rPr>
              <a:t>，物质和服务投入包括：种子、化肥、有机肥、农药、农膜、机械作业服务、排灌服务、技术服务等</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b="1" dirty="0" smtClean="0">
                <a:latin typeface="微软雅黑" panose="020B0503020204020204" pitchFamily="34" charset="-122"/>
                <a:ea typeface="微软雅黑" panose="020B0503020204020204" pitchFamily="34" charset="-122"/>
              </a:rPr>
              <a:t>对于</a:t>
            </a:r>
            <a:r>
              <a:rPr lang="zh-CN" altLang="en-US" sz="1200" b="1" dirty="0">
                <a:latin typeface="微软雅黑" panose="020B0503020204020204" pitchFamily="34" charset="-122"/>
                <a:ea typeface="微软雅黑" panose="020B0503020204020204" pitchFamily="34" charset="-122"/>
              </a:rPr>
              <a:t>畜牧业和水产养殖来说</a:t>
            </a:r>
            <a:r>
              <a:rPr lang="zh-CN" altLang="en-US" sz="1200" dirty="0">
                <a:latin typeface="微软雅黑" panose="020B0503020204020204" pitchFamily="34" charset="-122"/>
                <a:ea typeface="微软雅黑" panose="020B0503020204020204" pitchFamily="34" charset="-122"/>
              </a:rPr>
              <a:t>，物质和服务包括：饲料、动物疫苗、药品和技术服务等</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a:t>
            </a:r>
            <a:r>
              <a:rPr lang="en-US" altLang="zh-CN" sz="1400" dirty="0">
                <a:solidFill>
                  <a:srgbClr val="FF0000"/>
                </a:solidFill>
                <a:latin typeface="微软雅黑" panose="020B0503020204020204" pitchFamily="34" charset="-122"/>
                <a:ea typeface="微软雅黑" panose="020B0503020204020204" pitchFamily="34" charset="-122"/>
              </a:rPr>
              <a:t>2</a:t>
            </a:r>
            <a:r>
              <a:rPr lang="zh-CN" altLang="en-US" sz="1400" dirty="0">
                <a:solidFill>
                  <a:srgbClr val="FF0000"/>
                </a:solidFill>
                <a:latin typeface="微软雅黑" panose="020B0503020204020204" pitchFamily="34" charset="-122"/>
                <a:ea typeface="微软雅黑" panose="020B0503020204020204" pitchFamily="34" charset="-122"/>
              </a:rPr>
              <a:t>、规模化为持续规模化提供原始加速</a:t>
            </a:r>
          </a:p>
          <a:p>
            <a:pPr>
              <a:lnSpc>
                <a:spcPct val="150000"/>
              </a:lnSpc>
            </a:pPr>
            <a:r>
              <a:rPr lang="zh-CN" altLang="en-US" sz="1200" dirty="0">
                <a:latin typeface="微软雅黑" panose="020B0503020204020204" pitchFamily="34" charset="-122"/>
                <a:ea typeface="微软雅黑" panose="020B0503020204020204" pitchFamily="34" charset="-122"/>
              </a:rPr>
              <a:t>农民的大量转移将打破这种状态。农民家庭农业生产的减少为规模化提供了最初的发展空间，而当规模化开始成为一种常态后，其内在的规模经济将趋势规模化程度进一步提高。</a:t>
            </a:r>
          </a:p>
          <a:p>
            <a:pPr>
              <a:lnSpc>
                <a:spcPct val="150000"/>
              </a:lnSpc>
            </a:pPr>
            <a:r>
              <a:rPr lang="zh-CN" altLang="en-US" sz="1200" dirty="0">
                <a:latin typeface="微软雅黑" panose="020B0503020204020204" pitchFamily="34" charset="-122"/>
                <a:ea typeface="微软雅黑" panose="020B0503020204020204" pitchFamily="34" charset="-122"/>
              </a:rPr>
              <a:t>在农业各子行业中，畜牧业的规模化起步最早，目前也是规模化程度最高的。</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规模化之后，规模化将继续自我演进</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4367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7585" y="1055689"/>
            <a:ext cx="7773015" cy="5802311"/>
          </a:xfrm>
          <a:noFill/>
        </p:spPr>
        <p:txBody>
          <a:bodyPr>
            <a:noAutofit/>
          </a:bodyPr>
          <a:lstStyle/>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3</a:t>
            </a:r>
            <a:r>
              <a:rPr lang="zh-CN" altLang="en-US" sz="1400" dirty="0">
                <a:solidFill>
                  <a:srgbClr val="FF0000"/>
                </a:solidFill>
                <a:latin typeface="微软雅黑" panose="020B0503020204020204" pitchFamily="34" charset="-122"/>
                <a:ea typeface="微软雅黑" panose="020B0503020204020204" pitchFamily="34" charset="-122"/>
              </a:rPr>
              <a:t>、生产更趋科学化和精细化，农资行业集中度提升</a:t>
            </a:r>
          </a:p>
          <a:p>
            <a:pPr>
              <a:lnSpc>
                <a:spcPct val="150000"/>
              </a:lnSpc>
            </a:pPr>
            <a:r>
              <a:rPr lang="zh-CN" altLang="en-US" sz="1200" dirty="0" smtClean="0">
                <a:latin typeface="微软雅黑" panose="020B0503020204020204" pitchFamily="34" charset="-122"/>
                <a:ea typeface="微软雅黑" panose="020B0503020204020204" pitchFamily="34" charset="-122"/>
              </a:rPr>
              <a:t>如果</a:t>
            </a:r>
            <a:r>
              <a:rPr lang="zh-CN" altLang="en-US" sz="1200" dirty="0">
                <a:latin typeface="微软雅黑" panose="020B0503020204020204" pitchFamily="34" charset="-122"/>
                <a:ea typeface="微软雅黑" panose="020B0503020204020204" pitchFamily="34" charset="-122"/>
              </a:rPr>
              <a:t>劳动力的减少将是农业生产中物质和服务的投入不断增长的话，那么这种对成本收益的关注将使农业生产方式更趋科学化和精细化。农民在生产过程中的科学和精细化将对生产资料和服务的供给者提出更高的要求，那些能够提供更优质产品和服务的厂商将更加受青睐，这将加速行业的优胜劣汰，提升行业的集中度。</a:t>
            </a:r>
          </a:p>
          <a:p>
            <a:pPr>
              <a:lnSpc>
                <a:spcPct val="150000"/>
              </a:lnSpc>
            </a:pPr>
            <a:r>
              <a:rPr lang="zh-CN" altLang="en-US" sz="1200" dirty="0">
                <a:latin typeface="微软雅黑" panose="020B0503020204020204" pitchFamily="34" charset="-122"/>
                <a:ea typeface="微软雅黑" panose="020B0503020204020204" pitchFamily="34" charset="-122"/>
              </a:rPr>
              <a:t>在这种趋势下，种业、化肥、饲料、动物疫苗等行业内具有产品质量优势以及服务能力更强的公司未来将有巨大发展前景，农业上市公司中关注登海种业、隆平高科、大北农、天邦股份、海大集团、通威股份、瑞普生物等。</a:t>
            </a:r>
          </a:p>
          <a:p>
            <a:pPr marL="0" indent="0">
              <a:lnSpc>
                <a:spcPct val="150000"/>
              </a:lnSpc>
              <a:buNone/>
            </a:pPr>
            <a:r>
              <a:rPr lang="en-US" altLang="zh-CN" sz="1400" dirty="0" smtClean="0">
                <a:solidFill>
                  <a:srgbClr val="FF0000"/>
                </a:solidFill>
                <a:latin typeface="微软雅黑" panose="020B0503020204020204" pitchFamily="34" charset="-122"/>
                <a:ea typeface="微软雅黑" panose="020B0503020204020204" pitchFamily="34" charset="-122"/>
              </a:rPr>
              <a:t>       4</a:t>
            </a:r>
            <a:r>
              <a:rPr lang="zh-CN" altLang="en-US" sz="1400" dirty="0">
                <a:solidFill>
                  <a:srgbClr val="FF0000"/>
                </a:solidFill>
                <a:latin typeface="微软雅黑" panose="020B0503020204020204" pitchFamily="34" charset="-122"/>
                <a:ea typeface="微软雅黑" panose="020B0503020204020204" pitchFamily="34" charset="-122"/>
              </a:rPr>
              <a:t>、农业生产的产业化、组织化程度将更高</a:t>
            </a:r>
          </a:p>
          <a:p>
            <a:pPr>
              <a:lnSpc>
                <a:spcPct val="150000"/>
              </a:lnSpc>
            </a:pPr>
            <a:r>
              <a:rPr lang="zh-CN" altLang="en-US" sz="1200" dirty="0" smtClean="0">
                <a:latin typeface="微软雅黑" panose="020B0503020204020204" pitchFamily="34" charset="-122"/>
                <a:ea typeface="微软雅黑" panose="020B0503020204020204" pitchFamily="34" charset="-122"/>
              </a:rPr>
              <a:t>资本</a:t>
            </a:r>
            <a:r>
              <a:rPr lang="zh-CN" altLang="en-US" sz="1200" dirty="0">
                <a:latin typeface="微软雅黑" panose="020B0503020204020204" pitchFamily="34" charset="-122"/>
                <a:ea typeface="微软雅黑" panose="020B0503020204020204" pitchFamily="34" charset="-122"/>
              </a:rPr>
              <a:t>“下乡”与土地结合，公司通过大面积流转土地进行农作物种植，配套初加工或者深加工，最后形成最终的产品与消费者见面。</a:t>
            </a:r>
          </a:p>
          <a:p>
            <a:pPr>
              <a:lnSpc>
                <a:spcPct val="150000"/>
              </a:lnSpc>
            </a:pPr>
            <a:r>
              <a:rPr lang="zh-CN" altLang="en-US" sz="1200" dirty="0">
                <a:latin typeface="微软雅黑" panose="020B0503020204020204" pitchFamily="34" charset="-122"/>
                <a:ea typeface="微软雅黑" panose="020B0503020204020204" pitchFamily="34" charset="-122"/>
              </a:rPr>
              <a:t>通过“公司</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农户”的形式将中小型规模化的种植户集合成大规模的原料供给商，公司提供必要的生产资料，提出生产规范以及提供种植指导。</a:t>
            </a:r>
          </a:p>
          <a:p>
            <a:pPr>
              <a:lnSpc>
                <a:spcPct val="150000"/>
              </a:lnSpc>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4754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28134" y="762000"/>
            <a:ext cx="8596668" cy="1320800"/>
          </a:xfrm>
        </p:spPr>
        <p:txBody>
          <a:bodyPr/>
          <a:lstStyle/>
          <a:p>
            <a:r>
              <a:rPr lang="zh-CN" altLang="en-US" dirty="0" smtClean="0"/>
              <a:t>目标市场细分</a:t>
            </a:r>
            <a:endParaRPr lang="zh-CN" altLang="en-US" dirty="0"/>
          </a:p>
        </p:txBody>
      </p:sp>
      <p:sp>
        <p:nvSpPr>
          <p:cNvPr id="5" name="内容占位符 4"/>
          <p:cNvSpPr txBox="1">
            <a:spLocks/>
          </p:cNvSpPr>
          <p:nvPr/>
        </p:nvSpPr>
        <p:spPr>
          <a:xfrm>
            <a:off x="829734" y="1803401"/>
            <a:ext cx="2383366" cy="46443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农村金融</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农村土地流转</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农村旅游</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农产品买卖</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农机</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农资</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农村</a:t>
            </a:r>
            <a:r>
              <a:rPr lang="zh-CN" altLang="en-US" dirty="0" smtClean="0">
                <a:latin typeface="微软雅黑" panose="020B0503020204020204" pitchFamily="34" charset="-122"/>
                <a:ea typeface="微软雅黑" panose="020B0503020204020204" pitchFamily="34" charset="-122"/>
              </a:rPr>
              <a:t>运输</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农产品加工</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农村仓储</a:t>
            </a:r>
            <a:endParaRPr lang="en-US" altLang="zh-CN" dirty="0" smtClean="0">
              <a:latin typeface="微软雅黑" panose="020B0503020204020204" pitchFamily="34" charset="-122"/>
              <a:ea typeface="微软雅黑" panose="020B0503020204020204" pitchFamily="34" charset="-122"/>
            </a:endParaRPr>
          </a:p>
        </p:txBody>
      </p:sp>
      <p:sp>
        <p:nvSpPr>
          <p:cNvPr id="6" name="内容占位符 4"/>
          <p:cNvSpPr txBox="1">
            <a:spLocks/>
          </p:cNvSpPr>
          <p:nvPr/>
        </p:nvSpPr>
        <p:spPr>
          <a:xfrm>
            <a:off x="4106334" y="1803401"/>
            <a:ext cx="2383366" cy="4644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dirty="0">
                <a:latin typeface="微软雅黑" panose="020B0503020204020204" pitchFamily="34" charset="-122"/>
                <a:ea typeface="微软雅黑" panose="020B0503020204020204" pitchFamily="34" charset="-122"/>
              </a:rPr>
              <a:t>惠农资讯</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生活用品</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教育科技</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医疗</a:t>
            </a:r>
          </a:p>
          <a:p>
            <a:pPr>
              <a:lnSpc>
                <a:spcPct val="150000"/>
              </a:lnSpc>
            </a:pPr>
            <a:r>
              <a:rPr lang="zh-CN" altLang="en-US" dirty="0" smtClean="0">
                <a:latin typeface="微软雅黑" panose="020B0503020204020204" pitchFamily="34" charset="-122"/>
                <a:ea typeface="微软雅黑" panose="020B0503020204020204" pitchFamily="34" charset="-122"/>
              </a:rPr>
              <a:t>电子政务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公共事业服务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分类信息查询</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相亲交友</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5922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28134" y="762000"/>
            <a:ext cx="8596668" cy="1320800"/>
          </a:xfrm>
        </p:spPr>
        <p:txBody>
          <a:bodyPr/>
          <a:lstStyle/>
          <a:p>
            <a:r>
              <a:rPr lang="zh-CN" altLang="en-US" dirty="0" smtClean="0"/>
              <a:t>目标市场时间约束</a:t>
            </a:r>
            <a:endParaRPr lang="zh-CN" altLang="en-US" dirty="0"/>
          </a:p>
        </p:txBody>
      </p:sp>
      <p:sp>
        <p:nvSpPr>
          <p:cNvPr id="5" name="内容占位符 4"/>
          <p:cNvSpPr txBox="1">
            <a:spLocks/>
          </p:cNvSpPr>
          <p:nvPr/>
        </p:nvSpPr>
        <p:spPr>
          <a:xfrm>
            <a:off x="829734" y="1803401"/>
            <a:ext cx="7501466" cy="46443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dirty="0" smtClean="0">
                <a:latin typeface="微软雅黑" panose="020B0503020204020204" pitchFamily="34" charset="-122"/>
                <a:ea typeface="微软雅黑" panose="020B0503020204020204" pitchFamily="34" charset="-122"/>
              </a:rPr>
              <a:t>竞品在不断增加，产品研发周期短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各省市推出自己的相关产品及服务</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产品研发完成后测试及优化时间短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产品说明及</a:t>
            </a:r>
            <a:r>
              <a:rPr lang="zh-CN" altLang="en-US" smtClean="0">
                <a:latin typeface="微软雅黑" panose="020B0503020204020204" pitchFamily="34" charset="-122"/>
                <a:ea typeface="微软雅黑" panose="020B0503020204020204" pitchFamily="34" charset="-122"/>
              </a:rPr>
              <a:t>培训时间短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产品上线后市场导入周期短</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风险预估及解决办法周期短</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287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12334" y="1586448"/>
            <a:ext cx="6752166" cy="5271552"/>
          </a:xfrm>
          <a:prstGeom prst="rect">
            <a:avLst/>
          </a:prstGeom>
          <a:blipFill dpi="0" rotWithShape="1">
            <a:blip r:embed="rId2">
              <a:alphaModFix amt="21000"/>
            </a:blip>
            <a:srcRect/>
            <a:stretch>
              <a:fillRect t="-3646" b="-10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pPr marL="571500" indent="-571500"/>
            <a:r>
              <a:rPr lang="zh-CN" altLang="en-US" b="1" dirty="0" smtClean="0">
                <a:solidFill>
                  <a:srgbClr val="FF0000"/>
                </a:solidFill>
                <a:latin typeface="黑体" panose="02010609060101010101" pitchFamily="49" charset="-122"/>
                <a:ea typeface="黑体" panose="02010609060101010101" pitchFamily="49" charset="-122"/>
              </a:rPr>
              <a:t>四、目标用户</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77334" y="2160589"/>
            <a:ext cx="8596668" cy="2627311"/>
          </a:xfrm>
        </p:spPr>
        <p:txBody>
          <a:bodyPr>
            <a:noAutofit/>
          </a:bodyPr>
          <a:lstStyle/>
          <a:p>
            <a:r>
              <a:rPr lang="zh-CN" altLang="en-US" sz="2400" dirty="0" smtClean="0">
                <a:latin typeface="微软雅黑" panose="020B0503020204020204" pitchFamily="34" charset="-122"/>
                <a:ea typeface="微软雅黑" panose="020B0503020204020204" pitchFamily="34" charset="-122"/>
              </a:rPr>
              <a:t>目标</a:t>
            </a:r>
            <a:r>
              <a:rPr lang="zh-CN" altLang="en-US" sz="2400" dirty="0">
                <a:latin typeface="微软雅黑" panose="020B0503020204020204" pitchFamily="34" charset="-122"/>
                <a:ea typeface="微软雅黑" panose="020B0503020204020204" pitchFamily="34" charset="-122"/>
              </a:rPr>
              <a:t>用户</a:t>
            </a:r>
            <a:r>
              <a:rPr lang="zh-CN" altLang="en-US" sz="2400" dirty="0" smtClean="0">
                <a:latin typeface="微软雅黑" panose="020B0503020204020204" pitchFamily="34" charset="-122"/>
                <a:ea typeface="微软雅黑" panose="020B0503020204020204" pitchFamily="34" charset="-122"/>
              </a:rPr>
              <a:t>描述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目标用户细分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目标用户动机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影响因素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目标用户目标</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990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486" y="1169988"/>
            <a:ext cx="690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77334" y="382588"/>
            <a:ext cx="8596668" cy="749300"/>
          </a:xfrm>
        </p:spPr>
        <p:txBody>
          <a:bodyPr/>
          <a:lstStyle/>
          <a:p>
            <a:r>
              <a:rPr lang="zh-CN" altLang="en-US" dirty="0" smtClean="0"/>
              <a:t>目标用户描述</a:t>
            </a:r>
            <a:endParaRPr lang="zh-CN" altLang="en-US" dirty="0"/>
          </a:p>
        </p:txBody>
      </p:sp>
      <p:sp>
        <p:nvSpPr>
          <p:cNvPr id="3" name="内容占位符 2"/>
          <p:cNvSpPr>
            <a:spLocks noGrp="1"/>
          </p:cNvSpPr>
          <p:nvPr>
            <p:ph idx="1"/>
          </p:nvPr>
        </p:nvSpPr>
        <p:spPr>
          <a:xfrm>
            <a:off x="436034" y="1144588"/>
            <a:ext cx="11616266" cy="5713412"/>
          </a:xfrm>
        </p:spPr>
        <p:txBody>
          <a:bodyPr numCol="2">
            <a:normAutofit lnSpcReduction="10000"/>
          </a:bodyPr>
          <a:lstStyle/>
          <a:p>
            <a:pPr marL="0" indent="0">
              <a:lnSpc>
                <a:spcPct val="160000"/>
              </a:lnSpc>
              <a:buNone/>
            </a:pPr>
            <a:r>
              <a:rPr lang="zh-CN" altLang="en-US" dirty="0" smtClean="0">
                <a:solidFill>
                  <a:schemeClr val="tx1"/>
                </a:solidFill>
                <a:latin typeface="微软雅黑" panose="020B0503020204020204" pitchFamily="34" charset="-122"/>
                <a:ea typeface="微软雅黑" panose="020B0503020204020204" pitchFamily="34" charset="-122"/>
              </a:rPr>
              <a:t>     </a:t>
            </a:r>
            <a:r>
              <a:rPr lang="en-US" altLang="zh-CN" b="1" dirty="0" smtClean="0">
                <a:solidFill>
                  <a:schemeClr val="tx1"/>
                </a:solidFill>
                <a:latin typeface="微软雅黑" panose="020B0503020204020204" pitchFamily="34" charset="-122"/>
                <a:ea typeface="微软雅黑" panose="020B0503020204020204" pitchFamily="34" charset="-122"/>
              </a:rPr>
              <a:t>1</a:t>
            </a:r>
            <a:r>
              <a:rPr lang="zh-CN" altLang="en-US" b="1" dirty="0" smtClean="0">
                <a:solidFill>
                  <a:schemeClr val="tx1"/>
                </a:solidFill>
                <a:latin typeface="微软雅黑" panose="020B0503020204020204" pitchFamily="34" charset="-122"/>
                <a:ea typeface="微软雅黑" panose="020B0503020204020204" pitchFamily="34" charset="-122"/>
              </a:rPr>
              <a:t>、</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我们的主要用户为在农民。</a:t>
            </a:r>
            <a:r>
              <a:rPr lang="en-US" altLang="zh-CN" b="1" dirty="0" smtClean="0">
                <a:solidFill>
                  <a:schemeClr val="bg2">
                    <a:lumMod val="25000"/>
                  </a:schemeClr>
                </a:solidFill>
                <a:latin typeface="微软雅黑" panose="020B0503020204020204" pitchFamily="34" charset="-122"/>
                <a:ea typeface="微软雅黑" panose="020B0503020204020204" pitchFamily="34" charset="-122"/>
              </a:rPr>
              <a:t>2011</a:t>
            </a:r>
            <a:r>
              <a:rPr lang="zh-CN" altLang="en-US" b="1" dirty="0">
                <a:solidFill>
                  <a:schemeClr val="bg2">
                    <a:lumMod val="25000"/>
                  </a:schemeClr>
                </a:solidFill>
                <a:latin typeface="微软雅黑" panose="020B0503020204020204" pitchFamily="34" charset="-122"/>
                <a:ea typeface="微软雅黑" panose="020B0503020204020204" pitchFamily="34" charset="-122"/>
              </a:rPr>
              <a:t>年，</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农村户</a:t>
            </a:r>
            <a:endParaRPr lang="en-US" altLang="zh-CN" b="1" dirty="0" smtClean="0">
              <a:solidFill>
                <a:schemeClr val="bg2">
                  <a:lumMod val="25000"/>
                </a:schemeClr>
              </a:solidFill>
              <a:latin typeface="微软雅黑" panose="020B0503020204020204" pitchFamily="34" charset="-122"/>
              <a:ea typeface="微软雅黑" panose="020B0503020204020204" pitchFamily="34" charset="-122"/>
            </a:endParaRPr>
          </a:p>
          <a:p>
            <a:pPr marL="0" indent="0">
              <a:lnSpc>
                <a:spcPct val="160000"/>
              </a:lnSpc>
              <a:buNone/>
            </a:pPr>
            <a:r>
              <a:rPr lang="en-US" altLang="zh-CN" b="1" dirty="0">
                <a:solidFill>
                  <a:schemeClr val="bg2">
                    <a:lumMod val="25000"/>
                  </a:schemeClr>
                </a:solidFill>
                <a:latin typeface="微软雅黑" panose="020B0503020204020204" pitchFamily="34" charset="-122"/>
                <a:ea typeface="微软雅黑" panose="020B0503020204020204" pitchFamily="34" charset="-122"/>
              </a:rPr>
              <a:t> </a:t>
            </a:r>
            <a:r>
              <a:rPr lang="en-US" altLang="zh-CN" b="1"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籍</a:t>
            </a:r>
            <a:r>
              <a:rPr lang="zh-CN" altLang="en-US" b="1" dirty="0">
                <a:solidFill>
                  <a:schemeClr val="bg2">
                    <a:lumMod val="25000"/>
                  </a:schemeClr>
                </a:solidFill>
                <a:latin typeface="微软雅黑" panose="020B0503020204020204" pitchFamily="34" charset="-122"/>
                <a:ea typeface="微软雅黑" panose="020B0503020204020204" pitchFamily="34" charset="-122"/>
              </a:rPr>
              <a:t>人口为</a:t>
            </a:r>
            <a:r>
              <a:rPr lang="en-US" altLang="zh-CN" b="1" dirty="0">
                <a:solidFill>
                  <a:schemeClr val="bg2">
                    <a:lumMod val="25000"/>
                  </a:schemeClr>
                </a:solidFill>
                <a:latin typeface="微软雅黑" panose="020B0503020204020204" pitchFamily="34" charset="-122"/>
                <a:ea typeface="微软雅黑" panose="020B0503020204020204" pitchFamily="34" charset="-122"/>
              </a:rPr>
              <a:t>8.8</a:t>
            </a: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亿！</a:t>
            </a:r>
            <a:endParaRPr lang="en-US" altLang="zh-CN" b="1" dirty="0" smtClean="0">
              <a:solidFill>
                <a:schemeClr val="bg2">
                  <a:lumMod val="25000"/>
                </a:schemeClr>
              </a:solidFill>
              <a:latin typeface="微软雅黑" panose="020B0503020204020204" pitchFamily="34" charset="-122"/>
              <a:ea typeface="微软雅黑" panose="020B0503020204020204" pitchFamily="34" charset="-122"/>
            </a:endParaRPr>
          </a:p>
          <a:p>
            <a:pPr marL="0" indent="0">
              <a:lnSpc>
                <a:spcPct val="160000"/>
              </a:lnSpc>
              <a:buNone/>
            </a:pPr>
            <a:r>
              <a:rPr lang="zh-CN" altLang="en-US" b="1" dirty="0" smtClean="0">
                <a:solidFill>
                  <a:schemeClr val="bg2">
                    <a:lumMod val="25000"/>
                  </a:schemeClr>
                </a:solidFill>
                <a:latin typeface="微软雅黑" panose="020B0503020204020204" pitchFamily="34" charset="-122"/>
                <a:ea typeface="微软雅黑" panose="020B0503020204020204" pitchFamily="34" charset="-122"/>
              </a:rPr>
              <a:t>     其特点为：</a:t>
            </a:r>
            <a:endParaRPr lang="en-US" altLang="zh-CN" b="1"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人口基数大，人口老龄化严重，居民点分散，家族</a:t>
            </a:r>
            <a:r>
              <a:rPr lang="zh-CN" altLang="en-US" sz="1400" dirty="0">
                <a:latin typeface="微软雅黑" panose="020B0503020204020204" pitchFamily="34" charset="-122"/>
                <a:ea typeface="微软雅黑" panose="020B0503020204020204" pitchFamily="34" charset="-122"/>
              </a:rPr>
              <a:t>聚居的现象较为明显</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以</a:t>
            </a:r>
            <a:r>
              <a:rPr lang="zh-CN" altLang="en-US" sz="1400" dirty="0">
                <a:latin typeface="微软雅黑" panose="020B0503020204020204" pitchFamily="34" charset="-122"/>
                <a:ea typeface="微软雅黑" panose="020B0503020204020204" pitchFamily="34" charset="-122"/>
              </a:rPr>
              <a:t>从事农业生产</a:t>
            </a:r>
            <a:r>
              <a:rPr lang="zh-CN" altLang="en-US" sz="1400" dirty="0" smtClean="0">
                <a:latin typeface="微软雅黑" panose="020B0503020204020204" pitchFamily="34" charset="-122"/>
                <a:ea typeface="微软雅黑" panose="020B0503020204020204" pitchFamily="34" charset="-122"/>
              </a:rPr>
              <a:t>为主；</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工业</a:t>
            </a:r>
            <a:r>
              <a:rPr lang="zh-CN" altLang="en-US" sz="1400" dirty="0">
                <a:latin typeface="微软雅黑" panose="020B0503020204020204" pitchFamily="34" charset="-122"/>
                <a:ea typeface="微软雅黑" panose="020B0503020204020204" pitchFamily="34" charset="-122"/>
              </a:rPr>
              <a:t>、商业、金融、文化、教育、卫生事业的发展水平较低</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地方</a:t>
            </a:r>
            <a:r>
              <a:rPr lang="zh-CN" altLang="en-US" sz="1400" dirty="0">
                <a:latin typeface="微软雅黑" panose="020B0503020204020204" pitchFamily="34" charset="-122"/>
                <a:ea typeface="微软雅黑" panose="020B0503020204020204" pitchFamily="34" charset="-122"/>
              </a:rPr>
              <a:t>习俗较</a:t>
            </a:r>
            <a:r>
              <a:rPr lang="zh-CN" altLang="en-US" sz="1400" dirty="0" smtClean="0">
                <a:latin typeface="微软雅黑" panose="020B0503020204020204" pitchFamily="34" charset="-122"/>
                <a:ea typeface="微软雅黑" panose="020B0503020204020204" pitchFamily="34" charset="-122"/>
              </a:rPr>
              <a:t>浓厚，多数</a:t>
            </a:r>
            <a:r>
              <a:rPr lang="zh-CN" altLang="en-US" sz="1400" dirty="0">
                <a:latin typeface="微软雅黑" panose="020B0503020204020204" pitchFamily="34" charset="-122"/>
                <a:ea typeface="微软雅黑" panose="020B0503020204020204" pitchFamily="34" charset="-122"/>
              </a:rPr>
              <a:t>农村有本地的一些约定熟成的</a:t>
            </a:r>
            <a:r>
              <a:rPr lang="zh-CN" altLang="en-US" sz="1400" dirty="0" smtClean="0">
                <a:latin typeface="微软雅黑" panose="020B0503020204020204" pitchFamily="34" charset="-122"/>
                <a:ea typeface="微软雅黑" panose="020B0503020204020204" pitchFamily="34" charset="-122"/>
              </a:rPr>
              <a:t>习惯风俗；</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交通、通讯相对于城市来说较不发达；</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a:latin typeface="微软雅黑" panose="020B0503020204020204" pitchFamily="34" charset="-122"/>
                <a:ea typeface="微软雅黑" panose="020B0503020204020204" pitchFamily="34" charset="-122"/>
              </a:rPr>
              <a:t>文化生活</a:t>
            </a:r>
            <a:r>
              <a:rPr lang="zh-CN" altLang="en-US" sz="1400" dirty="0" smtClean="0">
                <a:latin typeface="微软雅黑" panose="020B0503020204020204" pitchFamily="34" charset="-122"/>
                <a:ea typeface="微软雅黑" panose="020B0503020204020204" pitchFamily="34" charset="-122"/>
              </a:rPr>
              <a:t>单一，精神生活空缺，且流动人口（流向城镇）逐年增加；</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机械化生产落后，劳动人口逐年减少；</a:t>
            </a:r>
            <a:endParaRPr lang="en-US" altLang="zh-CN" sz="1400" dirty="0" smtClean="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农业自动化、规模化水平低；</a:t>
            </a:r>
            <a:endParaRPr lang="en-US" altLang="zh-CN" sz="1400" dirty="0" smtClean="0">
              <a:latin typeface="微软雅黑" panose="020B0503020204020204" pitchFamily="34" charset="-122"/>
              <a:ea typeface="微软雅黑" panose="020B0503020204020204" pitchFamily="34" charset="-122"/>
            </a:endParaRPr>
          </a:p>
          <a:p>
            <a:pPr marL="0" indent="0">
              <a:lnSpc>
                <a:spcPct val="160000"/>
              </a:lnSpc>
              <a:buNone/>
            </a:pPr>
            <a:r>
              <a:rPr lang="en-US" altLang="zh-CN" b="1" dirty="0" smtClean="0">
                <a:latin typeface="微软雅黑" panose="020B0503020204020204" pitchFamily="34" charset="-122"/>
                <a:ea typeface="微软雅黑" panose="020B0503020204020204" pitchFamily="34" charset="-122"/>
              </a:rPr>
              <a:t>     2</a:t>
            </a:r>
            <a:r>
              <a:rPr lang="zh-CN" altLang="en-US" b="1" dirty="0" smtClean="0">
                <a:latin typeface="微软雅黑" panose="020B0503020204020204" pitchFamily="34" charset="-122"/>
                <a:ea typeface="微软雅黑" panose="020B0503020204020204" pitchFamily="34" charset="-122"/>
              </a:rPr>
              <a:t>、其次企业用户和部分城镇用户。</a:t>
            </a:r>
            <a:endParaRPr lang="en-US" altLang="zh-CN" b="1" dirty="0" smtClean="0">
              <a:latin typeface="微软雅黑" panose="020B0503020204020204" pitchFamily="34" charset="-122"/>
              <a:ea typeface="微软雅黑" panose="020B0503020204020204" pitchFamily="34" charset="-122"/>
            </a:endParaRPr>
          </a:p>
          <a:p>
            <a:pPr marL="0" indent="0">
              <a:lnSpc>
                <a:spcPct val="160000"/>
              </a:lnSpc>
              <a:buNone/>
            </a:pPr>
            <a:r>
              <a:rPr lang="zh-CN" altLang="en-US" sz="1300"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其特点为：</a:t>
            </a:r>
            <a:endParaRPr lang="en-US" altLang="zh-CN" b="1" dirty="0">
              <a:latin typeface="微软雅黑" panose="020B0503020204020204" pitchFamily="34" charset="-122"/>
              <a:ea typeface="微软雅黑" panose="020B0503020204020204" pitchFamily="34" charset="-122"/>
            </a:endParaRPr>
          </a:p>
          <a:p>
            <a:pPr>
              <a:lnSpc>
                <a:spcPct val="160000"/>
              </a:lnSpc>
            </a:pPr>
            <a:r>
              <a:rPr lang="zh-CN" altLang="en-US" sz="1400" dirty="0" smtClean="0">
                <a:latin typeface="微软雅黑" panose="020B0503020204020204" pitchFamily="34" charset="-122"/>
                <a:ea typeface="微软雅黑" panose="020B0503020204020204" pitchFamily="34" charset="-122"/>
              </a:rPr>
              <a:t>工业</a:t>
            </a:r>
            <a:r>
              <a:rPr lang="zh-CN" altLang="en-US" sz="1400" dirty="0">
                <a:latin typeface="微软雅黑" panose="020B0503020204020204" pitchFamily="34" charset="-122"/>
                <a:ea typeface="微软雅黑" panose="020B0503020204020204" pitchFamily="34" charset="-122"/>
              </a:rPr>
              <a:t>、商业、金融、文化、教育、卫生事业的发展水平</a:t>
            </a:r>
            <a:r>
              <a:rPr lang="zh-CN" altLang="en-US" sz="1400" dirty="0" smtClean="0">
                <a:latin typeface="微软雅黑" panose="020B0503020204020204" pitchFamily="34" charset="-122"/>
                <a:ea typeface="微软雅黑" panose="020B0503020204020204" pitchFamily="34" charset="-122"/>
              </a:rPr>
              <a:t>较高；</a:t>
            </a:r>
            <a:endParaRPr lang="en-US" altLang="zh-CN" sz="1400" dirty="0">
              <a:latin typeface="微软雅黑" panose="020B0503020204020204" pitchFamily="34" charset="-122"/>
              <a:ea typeface="微软雅黑" panose="020B0503020204020204" pitchFamily="34" charset="-122"/>
            </a:endParaRPr>
          </a:p>
          <a:p>
            <a:pPr>
              <a:lnSpc>
                <a:spcPct val="160000"/>
              </a:lnSpc>
            </a:pPr>
            <a:r>
              <a:rPr lang="zh-CN" altLang="en-US" sz="1300" dirty="0" smtClean="0">
                <a:latin typeface="微软雅黑" panose="020B0503020204020204" pitchFamily="34" charset="-122"/>
                <a:ea typeface="微软雅黑" panose="020B0503020204020204" pitchFamily="34" charset="-122"/>
              </a:rPr>
              <a:t>交通、通讯发达，文化娱乐生活丰富，机械化水平高；</a:t>
            </a:r>
            <a:endParaRPr lang="en-US" altLang="zh-CN" sz="1300" dirty="0" smtClean="0">
              <a:latin typeface="微软雅黑" panose="020B0503020204020204" pitchFamily="34" charset="-122"/>
              <a:ea typeface="微软雅黑" panose="020B0503020204020204" pitchFamily="34" charset="-122"/>
            </a:endParaRPr>
          </a:p>
          <a:p>
            <a:pPr>
              <a:lnSpc>
                <a:spcPct val="160000"/>
              </a:lnSpc>
            </a:pPr>
            <a:r>
              <a:rPr lang="zh-CN" altLang="en-US" sz="1300" dirty="0">
                <a:latin typeface="微软雅黑" panose="020B0503020204020204" pitchFamily="34" charset="-122"/>
                <a:ea typeface="微软雅黑" panose="020B0503020204020204" pitchFamily="34" charset="-122"/>
              </a:rPr>
              <a:t>教育水平</a:t>
            </a:r>
            <a:r>
              <a:rPr lang="zh-CN" altLang="en-US" sz="1300" dirty="0" smtClean="0">
                <a:latin typeface="微软雅黑" panose="020B0503020204020204" pitchFamily="34" charset="-122"/>
                <a:ea typeface="微软雅黑" panose="020B0503020204020204" pitchFamily="34" charset="-122"/>
              </a:rPr>
              <a:t>高，乐于接受新生事物；</a:t>
            </a:r>
            <a:endParaRPr lang="en-US" altLang="zh-CN" sz="1300" dirty="0" smtClean="0">
              <a:latin typeface="微软雅黑" panose="020B0503020204020204" pitchFamily="34" charset="-122"/>
              <a:ea typeface="微软雅黑" panose="020B0503020204020204" pitchFamily="34" charset="-122"/>
            </a:endParaRPr>
          </a:p>
          <a:p>
            <a:pPr>
              <a:lnSpc>
                <a:spcPct val="160000"/>
              </a:lnSpc>
            </a:pPr>
            <a:r>
              <a:rPr lang="zh-CN" altLang="en-US" sz="1300" dirty="0" smtClean="0">
                <a:latin typeface="微软雅黑" panose="020B0503020204020204" pitchFamily="34" charset="-122"/>
                <a:ea typeface="微软雅黑" panose="020B0503020204020204" pitchFamily="34" charset="-122"/>
              </a:rPr>
              <a:t>流动人口增加，且有大部分来自于农村，其中有一部分再也不会回到农村；</a:t>
            </a:r>
            <a:endParaRPr lang="en-US" altLang="zh-CN" sz="1300" dirty="0">
              <a:latin typeface="微软雅黑" panose="020B0503020204020204" pitchFamily="34" charset="-122"/>
              <a:ea typeface="微软雅黑" panose="020B0503020204020204" pitchFamily="34" charset="-122"/>
            </a:endParaRPr>
          </a:p>
          <a:p>
            <a:pPr>
              <a:lnSpc>
                <a:spcPct val="160000"/>
              </a:lnSpc>
            </a:pPr>
            <a:r>
              <a:rPr lang="zh-CN" altLang="en-US" sz="1300" dirty="0">
                <a:latin typeface="微软雅黑" panose="020B0503020204020204" pitchFamily="34" charset="-122"/>
                <a:ea typeface="微软雅黑" panose="020B0503020204020204" pitchFamily="34" charset="-122"/>
              </a:rPr>
              <a:t>工业</a:t>
            </a:r>
            <a:r>
              <a:rPr lang="zh-CN" altLang="en-US" sz="1300" dirty="0" smtClean="0">
                <a:latin typeface="微软雅黑" panose="020B0503020204020204" pitchFamily="34" charset="-122"/>
                <a:ea typeface="微软雅黑" panose="020B0503020204020204" pitchFamily="34" charset="-122"/>
              </a:rPr>
              <a:t>自动化</a:t>
            </a:r>
            <a:r>
              <a:rPr lang="zh-CN" altLang="en-US" sz="1300" dirty="0">
                <a:latin typeface="微软雅黑" panose="020B0503020204020204" pitchFamily="34" charset="-122"/>
                <a:ea typeface="微软雅黑" panose="020B0503020204020204" pitchFamily="34" charset="-122"/>
              </a:rPr>
              <a:t>、规模化</a:t>
            </a:r>
            <a:r>
              <a:rPr lang="zh-CN" altLang="en-US" sz="1300" dirty="0" smtClean="0">
                <a:latin typeface="微软雅黑" panose="020B0503020204020204" pitchFamily="34" charset="-122"/>
                <a:ea typeface="微软雅黑" panose="020B0503020204020204" pitchFamily="34" charset="-122"/>
              </a:rPr>
              <a:t>水平高；</a:t>
            </a:r>
            <a:endParaRPr lang="en-US" altLang="zh-CN" sz="1300" dirty="0" smtClean="0">
              <a:latin typeface="微软雅黑" panose="020B0503020204020204" pitchFamily="34" charset="-122"/>
              <a:ea typeface="微软雅黑" panose="020B0503020204020204" pitchFamily="34" charset="-122"/>
            </a:endParaRPr>
          </a:p>
          <a:p>
            <a:pPr>
              <a:lnSpc>
                <a:spcPct val="160000"/>
              </a:lnSpc>
            </a:pPr>
            <a:r>
              <a:rPr lang="zh-CN" altLang="en-US" sz="1300" dirty="0" smtClean="0">
                <a:latin typeface="微软雅黑" panose="020B0503020204020204" pitchFamily="34" charset="-122"/>
                <a:ea typeface="微软雅黑" panose="020B0503020204020204" pitchFamily="34" charset="-122"/>
              </a:rPr>
              <a:t>对劳动力需求逐年加大。</a:t>
            </a:r>
            <a:endParaRPr lang="en-US" altLang="zh-CN" sz="1300" dirty="0">
              <a:latin typeface="微软雅黑" panose="020B0503020204020204" pitchFamily="34" charset="-122"/>
              <a:ea typeface="微软雅黑" panose="020B0503020204020204" pitchFamily="34" charset="-122"/>
            </a:endParaRPr>
          </a:p>
          <a:p>
            <a:pPr marL="0" indent="0">
              <a:lnSpc>
                <a:spcPct val="160000"/>
              </a:lnSpc>
              <a:buNone/>
            </a:pPr>
            <a:endParaRPr lang="en-US" altLang="zh-CN" dirty="0" smtClean="0">
              <a:latin typeface="微软雅黑" panose="020B0503020204020204" pitchFamily="34" charset="-122"/>
              <a:ea typeface="微软雅黑" panose="020B0503020204020204" pitchFamily="34" charset="-122"/>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144588"/>
            <a:ext cx="690562"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27325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300"/>
          </a:xfrm>
        </p:spPr>
        <p:txBody>
          <a:bodyPr/>
          <a:lstStyle/>
          <a:p>
            <a:r>
              <a:rPr lang="zh-CN" altLang="en-US" dirty="0" smtClean="0"/>
              <a:t>目标用户细分</a:t>
            </a:r>
            <a:endParaRPr lang="zh-CN" altLang="en-US" dirty="0"/>
          </a:p>
        </p:txBody>
      </p:sp>
      <p:sp>
        <p:nvSpPr>
          <p:cNvPr id="7" name="内容占位符 6"/>
          <p:cNvSpPr>
            <a:spLocks noGrp="1"/>
          </p:cNvSpPr>
          <p:nvPr>
            <p:ph idx="1"/>
          </p:nvPr>
        </p:nvSpPr>
        <p:spPr>
          <a:xfrm>
            <a:off x="436034" y="1524000"/>
            <a:ext cx="9736666" cy="4876800"/>
          </a:xfrm>
        </p:spPr>
        <p:txBody>
          <a:bodyPr numCol="2">
            <a:normAutofit/>
          </a:bodyPr>
          <a:lstStyle/>
          <a:p>
            <a:pPr>
              <a:lnSpc>
                <a:spcPct val="150000"/>
              </a:lnSpc>
              <a:buFont typeface="+mj-lt"/>
              <a:buAutoNum type="arabicPeriod"/>
            </a:pPr>
            <a:r>
              <a:rPr lang="zh-CN" altLang="en-US" sz="2000" b="1" dirty="0" smtClean="0">
                <a:latin typeface="微软雅黑" panose="020B0503020204020204" pitchFamily="34" charset="-122"/>
                <a:ea typeface="微软雅黑" panose="020B0503020204020204" pitchFamily="34" charset="-122"/>
              </a:rPr>
              <a:t>农村用户</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务农的农民（种植</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养殖</a:t>
            </a:r>
            <a:r>
              <a:rPr lang="zh-CN" altLang="en-US" sz="1400" dirty="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在城乡之间流动的农民工（男性</a:t>
            </a:r>
            <a:r>
              <a:rPr lang="en-US" altLang="zh-CN" sz="1400" dirty="0" smtClean="0">
                <a:latin typeface="微软雅黑" panose="020B0503020204020204" pitchFamily="34" charset="-122"/>
                <a:ea typeface="微软雅黑" panose="020B0503020204020204" pitchFamily="34" charset="-122"/>
              </a:rPr>
              <a:t>&gt;</a:t>
            </a:r>
            <a:r>
              <a:rPr lang="zh-CN" altLang="en-US" sz="1400" dirty="0" smtClean="0">
                <a:latin typeface="微软雅黑" panose="020B0503020204020204" pitchFamily="34" charset="-122"/>
                <a:ea typeface="微软雅黑" panose="020B0503020204020204" pitchFamily="34" charset="-122"/>
              </a:rPr>
              <a:t>女性）</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科</a:t>
            </a:r>
            <a:r>
              <a:rPr lang="zh-CN" altLang="en-US" sz="1400" dirty="0">
                <a:solidFill>
                  <a:schemeClr val="bg2">
                    <a:lumMod val="25000"/>
                  </a:schemeClr>
                </a:solidFill>
                <a:latin typeface="微软雅黑" panose="020B0503020204020204" pitchFamily="34" charset="-122"/>
                <a:ea typeface="微软雅黑" panose="020B0503020204020204" pitchFamily="34" charset="-122"/>
              </a:rPr>
              <a:t>、教、文、卫、政府等部门</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人员</a:t>
            </a: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16-25</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岁以下就学中的农民子女活待业人员</a:t>
            </a: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65</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岁以上丧失劳动力的老年农民</a:t>
            </a: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2"/>
            </a:pPr>
            <a:r>
              <a:rPr lang="zh-CN" altLang="en-US" sz="2000" b="1" dirty="0" smtClean="0">
                <a:latin typeface="微软雅黑" panose="020B0503020204020204" pitchFamily="34" charset="-122"/>
                <a:ea typeface="微软雅黑" panose="020B0503020204020204" pitchFamily="34" charset="-122"/>
              </a:rPr>
              <a:t>城镇用户</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包括所有城镇人口，都有可能成为我们的用户</a:t>
            </a:r>
            <a:endParaRPr lang="en-US" altLang="zh-CN" sz="1400" dirty="0" smtClean="0">
              <a:latin typeface="微软雅黑" panose="020B0503020204020204" pitchFamily="34" charset="-122"/>
              <a:ea typeface="微软雅黑" panose="020B0503020204020204" pitchFamily="34" charset="-122"/>
            </a:endParaRPr>
          </a:p>
          <a:p>
            <a:pPr marL="457200" indent="-457200">
              <a:lnSpc>
                <a:spcPct val="150000"/>
              </a:lnSpc>
              <a:buFont typeface="+mj-lt"/>
              <a:buAutoNum type="arabicPeriod" startAt="3"/>
            </a:pPr>
            <a:r>
              <a:rPr lang="zh-CN" altLang="en-US" sz="2000" b="1" dirty="0" smtClean="0">
                <a:latin typeface="微软雅黑" panose="020B0503020204020204" pitchFamily="34" charset="-122"/>
                <a:ea typeface="微软雅黑" panose="020B0503020204020204" pitchFamily="34" charset="-122"/>
              </a:rPr>
              <a:t>企业用户</a:t>
            </a:r>
            <a:endParaRPr lang="en-US" altLang="zh-CN" sz="20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农机、农资企业</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银行、医院、学校、影视娱乐公司</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农产品加工企业</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养殖、种植企业</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房地产企业</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运输企业</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衣食住行等生活相关的生活用品生产企业（如电器、家具、服装等等）</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有能力及资源想要成为合伙人的城乡创业人员</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个体经营店主</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6440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300"/>
          </a:xfrm>
        </p:spPr>
        <p:txBody>
          <a:bodyPr/>
          <a:lstStyle/>
          <a:p>
            <a:r>
              <a:rPr lang="zh-CN" altLang="en-US" dirty="0" smtClean="0"/>
              <a:t>目标用户动机</a:t>
            </a:r>
            <a:endParaRPr lang="zh-CN" altLang="en-US" dirty="0"/>
          </a:p>
        </p:txBody>
      </p:sp>
      <p:sp>
        <p:nvSpPr>
          <p:cNvPr id="3" name="内容占位符 2"/>
          <p:cNvSpPr>
            <a:spLocks noGrp="1"/>
          </p:cNvSpPr>
          <p:nvPr>
            <p:ph idx="1"/>
          </p:nvPr>
        </p:nvSpPr>
        <p:spPr>
          <a:xfrm>
            <a:off x="461434" y="1244600"/>
            <a:ext cx="4631266" cy="5613400"/>
          </a:xfrm>
        </p:spPr>
        <p:txBody>
          <a:bodyPr numCol="1">
            <a:normAutofit fontScale="92500" lnSpcReduction="10000"/>
          </a:bodyPr>
          <a:lstStyle/>
          <a:p>
            <a:pPr>
              <a:lnSpc>
                <a:spcPct val="170000"/>
              </a:lnSpc>
              <a:buFont typeface="+mj-lt"/>
              <a:buAutoNum type="arabicPeriod"/>
            </a:pPr>
            <a:r>
              <a:rPr lang="zh-CN" altLang="en-US" sz="2200" b="1" dirty="0">
                <a:latin typeface="微软雅黑" panose="020B0503020204020204" pitchFamily="34" charset="-122"/>
                <a:ea typeface="微软雅黑" panose="020B0503020204020204" pitchFamily="34" charset="-122"/>
              </a:rPr>
              <a:t>农村用户</a:t>
            </a:r>
            <a:endParaRPr lang="en-US" altLang="zh-CN" sz="2200" b="1" dirty="0">
              <a:latin typeface="微软雅黑" panose="020B0503020204020204" pitchFamily="34" charset="-122"/>
              <a:ea typeface="微软雅黑" panose="020B0503020204020204" pitchFamily="34" charset="-122"/>
            </a:endParaRPr>
          </a:p>
          <a:p>
            <a:pPr>
              <a:lnSpc>
                <a:spcPct val="170000"/>
              </a:lnSpc>
            </a:pPr>
            <a:r>
              <a:rPr lang="zh-CN" altLang="en-US" sz="1500" dirty="0" smtClean="0">
                <a:latin typeface="微软雅黑" panose="020B0503020204020204" pitchFamily="34" charset="-122"/>
                <a:ea typeface="微软雅黑" panose="020B0503020204020204" pitchFamily="34" charset="-122"/>
              </a:rPr>
              <a:t>能够种植、养殖更好的农产品，并卖出好价钱；</a:t>
            </a:r>
            <a:endParaRPr lang="en-US" altLang="zh-CN" sz="1500" dirty="0" smtClean="0">
              <a:latin typeface="微软雅黑" panose="020B0503020204020204" pitchFamily="34" charset="-122"/>
              <a:ea typeface="微软雅黑" panose="020B0503020204020204" pitchFamily="34" charset="-122"/>
            </a:endParaRPr>
          </a:p>
          <a:p>
            <a:pPr>
              <a:lnSpc>
                <a:spcPct val="170000"/>
              </a:lnSpc>
            </a:pPr>
            <a:r>
              <a:rPr lang="zh-CN" altLang="en-US" sz="1500" dirty="0" smtClean="0">
                <a:latin typeface="微软雅黑" panose="020B0503020204020204" pitchFamily="34" charset="-122"/>
                <a:ea typeface="微软雅黑" panose="020B0503020204020204" pitchFamily="34" charset="-122"/>
              </a:rPr>
              <a:t>农机、农资产品租赁、购买方便便宜；</a:t>
            </a:r>
            <a:endParaRPr lang="en-US" altLang="zh-CN" sz="1500" dirty="0" smtClean="0">
              <a:latin typeface="微软雅黑" panose="020B0503020204020204" pitchFamily="34" charset="-122"/>
              <a:ea typeface="微软雅黑" panose="020B0503020204020204" pitchFamily="34" charset="-122"/>
            </a:endParaRPr>
          </a:p>
          <a:p>
            <a:pPr>
              <a:lnSpc>
                <a:spcPct val="170000"/>
              </a:lnSpc>
            </a:pPr>
            <a:r>
              <a:rPr lang="zh-CN" altLang="en-US" sz="1500" dirty="0" smtClean="0">
                <a:latin typeface="微软雅黑" panose="020B0503020204020204" pitchFamily="34" charset="-122"/>
                <a:ea typeface="微软雅黑" panose="020B0503020204020204" pitchFamily="34" charset="-122"/>
              </a:rPr>
              <a:t>务农并且兼职城乡流动的农民，能够找到更好的工作，挣更多的工资；</a:t>
            </a:r>
            <a:endParaRPr lang="en-US" altLang="zh-CN" sz="1500" dirty="0">
              <a:latin typeface="微软雅黑" panose="020B0503020204020204" pitchFamily="34" charset="-122"/>
              <a:ea typeface="微软雅黑" panose="020B0503020204020204" pitchFamily="34" charset="-122"/>
            </a:endParaRPr>
          </a:p>
          <a:p>
            <a:pPr>
              <a:lnSpc>
                <a:spcPct val="170000"/>
              </a:lnSpc>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能够收到良好的教育，或者职业技术培训，能够对农业种植、养殖业有更好了解和指导；</a:t>
            </a:r>
            <a:endParaRPr lang="en-US" altLang="zh-CN" sz="1500" dirty="0">
              <a:solidFill>
                <a:schemeClr val="bg2">
                  <a:lumMod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能够方便的办理银行业务，余额查询、水电缴费、医保查询、医疗挂号、电话充值等；</a:t>
            </a:r>
            <a:endParaRPr lang="en-US" altLang="zh-CN" sz="15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方便购买，如机票、火车票、各种门票、酒店预订等；</a:t>
            </a:r>
            <a:endParaRPr lang="en-US" altLang="zh-CN" sz="15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像城里人一样可以网上购物，直接送到家门口；</a:t>
            </a:r>
            <a:endParaRPr lang="en-US" altLang="zh-CN" sz="15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70000"/>
              </a:lnSpc>
            </a:pPr>
            <a:r>
              <a:rPr lang="zh-CN" altLang="en-US" sz="1500" dirty="0" smtClean="0">
                <a:solidFill>
                  <a:schemeClr val="bg2">
                    <a:lumMod val="25000"/>
                  </a:schemeClr>
                </a:solidFill>
                <a:latin typeface="微软雅黑" panose="020B0503020204020204" pitchFamily="34" charset="-122"/>
                <a:ea typeface="微软雅黑" panose="020B0503020204020204" pitchFamily="34" charset="-122"/>
              </a:rPr>
              <a:t>查询最新的惠农政策法规、农业资讯等；</a:t>
            </a:r>
            <a:endParaRPr lang="zh-CN" altLang="en-US" sz="1500" dirty="0">
              <a:latin typeface="微软雅黑" panose="020B0503020204020204" pitchFamily="34" charset="-122"/>
              <a:ea typeface="微软雅黑" panose="020B0503020204020204" pitchFamily="34" charset="-122"/>
            </a:endParaRPr>
          </a:p>
        </p:txBody>
      </p:sp>
      <p:sp>
        <p:nvSpPr>
          <p:cNvPr id="4" name="矩形 3"/>
          <p:cNvSpPr/>
          <p:nvPr/>
        </p:nvSpPr>
        <p:spPr>
          <a:xfrm>
            <a:off x="5384800" y="1358900"/>
            <a:ext cx="5969000" cy="5206554"/>
          </a:xfrm>
          <a:prstGeom prst="rect">
            <a:avLst/>
          </a:prstGeom>
        </p:spPr>
        <p:txBody>
          <a:bodyPr wrap="square">
            <a:spAutoFit/>
          </a:bodyPr>
          <a:lstStyle/>
          <a:p>
            <a:pPr marL="457200" indent="-457200" defTabSz="457200">
              <a:lnSpc>
                <a:spcPct val="150000"/>
              </a:lnSpc>
              <a:spcBef>
                <a:spcPts val="1000"/>
              </a:spcBef>
              <a:buClr>
                <a:schemeClr val="accent1"/>
              </a:buClr>
              <a:buSzPct val="80000"/>
              <a:buFont typeface="+mj-lt"/>
              <a:buAutoNum type="arabicPeriod" startAt="2"/>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城镇用户</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购买农产品；</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到农村旅游；</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defTabSz="457200">
              <a:lnSpc>
                <a:spcPct val="150000"/>
              </a:lnSpc>
              <a:spcBef>
                <a:spcPts val="1000"/>
              </a:spcBef>
              <a:buClr>
                <a:schemeClr val="accent1"/>
              </a:buClr>
              <a:buSzPct val="80000"/>
              <a:buFont typeface="+mj-lt"/>
              <a:buAutoNum type="arabicPeriod" startAt="3"/>
            </a:pP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企业用户</a:t>
            </a:r>
            <a:endPar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销售农机</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农资产品；</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生产或收购农产品并向外销售；</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销售生活类商品；</a:t>
            </a:r>
            <a:endParaRPr lang="en-US" altLang="zh-CN" sz="1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农产品加工代理；</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土地流转经营</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创业</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defTabSz="457200">
              <a:lnSpc>
                <a:spcPct val="150000"/>
              </a:lnSpc>
              <a:spcBef>
                <a:spcPts val="1000"/>
              </a:spcBef>
              <a:buClr>
                <a:schemeClr val="accent1"/>
              </a:buClr>
              <a:buSzPct val="80000"/>
              <a:buFont typeface="Wingdings 3" charset="2"/>
              <a:buChar char=""/>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rPr>
              <a:t>批发、销售自营产品（包括线上和线下）</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3200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8534" y="546100"/>
            <a:ext cx="8596668" cy="1320800"/>
          </a:xfrm>
        </p:spPr>
        <p:txBody>
          <a:bodyPr>
            <a:normAutofit/>
          </a:bodyPr>
          <a:lstStyle/>
          <a:p>
            <a:r>
              <a:rPr lang="zh-CN" altLang="en-US" sz="4000" b="1" dirty="0" smtClean="0">
                <a:solidFill>
                  <a:srgbClr val="FF0000"/>
                </a:solidFill>
                <a:latin typeface="黑体" panose="02010609060101010101" pitchFamily="49" charset="-122"/>
                <a:ea typeface="黑体" panose="02010609060101010101" pitchFamily="49" charset="-122"/>
              </a:rPr>
              <a:t>目录</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49917" y="1690689"/>
            <a:ext cx="8473902" cy="3880773"/>
          </a:xfrm>
        </p:spPr>
        <p:txBody>
          <a:bodyPr>
            <a:noAutofit/>
          </a:bodyPr>
          <a:lstStyle/>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介绍   </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市场</a:t>
            </a:r>
            <a:r>
              <a:rPr lang="zh-CN" altLang="en-US" sz="2400" b="1" dirty="0">
                <a:solidFill>
                  <a:schemeClr val="tx1"/>
                </a:solidFill>
                <a:latin typeface="微软雅黑" panose="020B0503020204020204" pitchFamily="34" charset="-122"/>
                <a:ea typeface="微软雅黑" panose="020B0503020204020204" pitchFamily="34" charset="-122"/>
              </a:rPr>
              <a:t>问题和机会  </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市场概述</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客户和购买者</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使用者和用户原型</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市场需求</a:t>
            </a:r>
            <a:endParaRPr lang="en-US" altLang="zh-CN" sz="2400" b="1" dirty="0" smtClean="0">
              <a:solidFill>
                <a:schemeClr val="tx1"/>
              </a:solidFill>
              <a:latin typeface="微软雅黑" panose="020B0503020204020204" pitchFamily="34" charset="-122"/>
              <a:ea typeface="微软雅黑" panose="020B0503020204020204" pitchFamily="34" charset="-122"/>
            </a:endParaRPr>
          </a:p>
          <a:p>
            <a:pPr marL="571500" indent="-571500">
              <a:lnSpc>
                <a:spcPct val="150000"/>
              </a:lnSpc>
              <a:buClrTx/>
              <a:buFont typeface="+mj-ea"/>
              <a:buAutoNum type="ea1JpnChsDbPeriod"/>
            </a:pPr>
            <a:r>
              <a:rPr lang="zh-CN" altLang="en-US" sz="2400" b="1" dirty="0" smtClean="0">
                <a:solidFill>
                  <a:schemeClr val="tx1"/>
                </a:solidFill>
                <a:latin typeface="微软雅黑" panose="020B0503020204020204" pitchFamily="34" charset="-122"/>
                <a:ea typeface="微软雅黑" panose="020B0503020204020204" pitchFamily="34" charset="-122"/>
              </a:rPr>
              <a:t>支持信息</a:t>
            </a:r>
            <a:endParaRPr lang="en-US" altLang="zh-CN" sz="2400" b="1"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49408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95300"/>
            <a:ext cx="8596668" cy="749300"/>
          </a:xfrm>
        </p:spPr>
        <p:txBody>
          <a:bodyPr/>
          <a:lstStyle/>
          <a:p>
            <a:r>
              <a:rPr lang="zh-CN" altLang="en-US" dirty="0" smtClean="0"/>
              <a:t>影响因素</a:t>
            </a:r>
            <a:endParaRPr lang="zh-CN" altLang="en-US" dirty="0"/>
          </a:p>
        </p:txBody>
      </p:sp>
      <p:sp>
        <p:nvSpPr>
          <p:cNvPr id="3" name="内容占位符 2"/>
          <p:cNvSpPr>
            <a:spLocks noGrp="1"/>
          </p:cNvSpPr>
          <p:nvPr>
            <p:ph idx="1"/>
          </p:nvPr>
        </p:nvSpPr>
        <p:spPr>
          <a:xfrm>
            <a:off x="385234" y="1206501"/>
            <a:ext cx="10054166" cy="4682462"/>
          </a:xfrm>
        </p:spPr>
        <p:txBody>
          <a:bodyPr numCol="1">
            <a:noAutofit/>
          </a:bodyPr>
          <a:lstStyle/>
          <a:p>
            <a:pPr marL="0" indent="0">
              <a:lnSpc>
                <a:spcPct val="170000"/>
              </a:lnSpc>
              <a:buNone/>
            </a:pP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影响农村经济及互联网发展的因素有：</a:t>
            </a:r>
            <a:endParaRPr lang="en-US" altLang="zh-CN" b="1"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、农民科学文化素质不高，思想观念 、生活方式</a:t>
            </a:r>
            <a:r>
              <a:rPr lang="zh-CN" altLang="en-US" sz="1600" dirty="0" smtClean="0">
                <a:latin typeface="微软雅黑" panose="020B0503020204020204" pitchFamily="34" charset="-122"/>
                <a:ea typeface="微软雅黑" panose="020B0503020204020204" pitchFamily="34" charset="-122"/>
              </a:rPr>
              <a:t>落后 。</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2 </a:t>
            </a:r>
            <a:r>
              <a:rPr lang="zh-CN" altLang="en-US" sz="1600" dirty="0" smtClean="0">
                <a:latin typeface="微软雅黑" panose="020B0503020204020204" pitchFamily="34" charset="-122"/>
                <a:ea typeface="微软雅黑" panose="020B0503020204020204" pitchFamily="34" charset="-122"/>
              </a:rPr>
              <a:t>、农村基础设施薄弱</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生产生活条件差，发展受制约。</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、农业生产方式落后</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4 </a:t>
            </a:r>
            <a:r>
              <a:rPr lang="zh-CN" altLang="en-US" sz="1600" dirty="0">
                <a:latin typeface="微软雅黑" panose="020B0503020204020204" pitchFamily="34" charset="-122"/>
                <a:ea typeface="微软雅黑" panose="020B0503020204020204" pitchFamily="34" charset="-122"/>
              </a:rPr>
              <a:t>、农村产业结构需要调整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5 </a:t>
            </a:r>
            <a:r>
              <a:rPr lang="zh-CN" altLang="en-US" sz="1600" dirty="0">
                <a:latin typeface="微软雅黑" panose="020B0503020204020204" pitchFamily="34" charset="-122"/>
                <a:ea typeface="微软雅黑" panose="020B0503020204020204" pitchFamily="34" charset="-122"/>
              </a:rPr>
              <a:t>、农村市场经济发展缓慢</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6 </a:t>
            </a:r>
            <a:r>
              <a:rPr lang="zh-CN" altLang="en-US" sz="1600" dirty="0">
                <a:latin typeface="微软雅黑" panose="020B0503020204020204" pitchFamily="34" charset="-122"/>
                <a:ea typeface="微软雅黑" panose="020B0503020204020204" pitchFamily="34" charset="-122"/>
              </a:rPr>
              <a:t>、分散的小农经营方式制约着农业的进一步发展</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、环境与人口问题制约着农村的可持续发展</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8 </a:t>
            </a:r>
            <a:r>
              <a:rPr lang="zh-CN" altLang="en-US" sz="1600" dirty="0">
                <a:latin typeface="微软雅黑" panose="020B0503020204020204" pitchFamily="34" charset="-122"/>
                <a:ea typeface="微软雅黑" panose="020B0503020204020204" pitchFamily="34" charset="-122"/>
              </a:rPr>
              <a:t>、农业技术服务体系不健全 </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9</a:t>
            </a:r>
            <a:r>
              <a:rPr lang="zh-CN" altLang="en-US" sz="1600" dirty="0" smtClean="0">
                <a:latin typeface="微软雅黑" panose="020B0503020204020204" pitchFamily="34" charset="-122"/>
                <a:ea typeface="微软雅黑" panose="020B0503020204020204" pitchFamily="34" charset="-122"/>
              </a:rPr>
              <a:t>、政府政策变化，直接影响农村发展。</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32564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312334" y="1586448"/>
            <a:ext cx="6752166" cy="5271552"/>
          </a:xfrm>
          <a:prstGeom prst="rect">
            <a:avLst/>
          </a:prstGeom>
          <a:blipFill dpi="0" rotWithShape="1">
            <a:blip r:embed="rId2">
              <a:alphaModFix amt="21000"/>
            </a:blip>
            <a:srcRect/>
            <a:stretch>
              <a:fillRect t="-3646" b="-10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677334" y="552719"/>
            <a:ext cx="8596668" cy="1320800"/>
          </a:xfrm>
        </p:spPr>
        <p:txBody>
          <a:bodyPr>
            <a:normAutofit/>
          </a:bodyPr>
          <a:lstStyle/>
          <a:p>
            <a:pPr marL="571500" indent="-571500"/>
            <a:r>
              <a:rPr lang="zh-CN" altLang="en-US" b="1" dirty="0" smtClean="0">
                <a:solidFill>
                  <a:srgbClr val="FF0000"/>
                </a:solidFill>
                <a:latin typeface="黑体" panose="02010609060101010101" pitchFamily="49" charset="-122"/>
                <a:ea typeface="黑体" panose="02010609060101010101" pitchFamily="49" charset="-122"/>
              </a:rPr>
              <a:t>五、用户原型</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9" name="矩形 8"/>
          <p:cNvSpPr/>
          <p:nvPr/>
        </p:nvSpPr>
        <p:spPr>
          <a:xfrm>
            <a:off x="677334" y="1452324"/>
            <a:ext cx="5057795" cy="400110"/>
          </a:xfrm>
          <a:prstGeom prst="rect">
            <a:avLst/>
          </a:prstGeom>
        </p:spPr>
        <p:txBody>
          <a:bodyPr wrap="none">
            <a:spAutoFit/>
          </a:bodyPr>
          <a:lstStyle/>
          <a:p>
            <a:r>
              <a:rPr lang="zh-CN" altLang="en-US" sz="2000" b="1" dirty="0" smtClean="0">
                <a:solidFill>
                  <a:schemeClr val="bg2">
                    <a:lumMod val="25000"/>
                  </a:schemeClr>
                </a:solidFill>
                <a:latin typeface="微软雅黑" panose="020B0503020204020204" pitchFamily="34" charset="-122"/>
                <a:ea typeface="微软雅黑" panose="020B0503020204020204" pitchFamily="34" charset="-122"/>
              </a:rPr>
              <a:t>以下描述与</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市场问题</a:t>
            </a:r>
            <a:r>
              <a:rPr lang="zh-CN" altLang="en-US" sz="2000" b="1" dirty="0" smtClean="0">
                <a:solidFill>
                  <a:schemeClr val="bg2">
                    <a:lumMod val="25000"/>
                  </a:schemeClr>
                </a:solidFill>
                <a:latin typeface="微软雅黑" panose="020B0503020204020204" pitchFamily="34" charset="-122"/>
                <a:ea typeface="微软雅黑" panose="020B0503020204020204" pitchFamily="34" charset="-122"/>
              </a:rPr>
              <a:t>和方案</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相关的用户</a:t>
            </a:r>
            <a:r>
              <a:rPr lang="zh-CN" altLang="en-US" sz="2000" b="1" dirty="0" smtClean="0">
                <a:solidFill>
                  <a:schemeClr val="bg2">
                    <a:lumMod val="25000"/>
                  </a:schemeClr>
                </a:solidFill>
                <a:latin typeface="微软雅黑" panose="020B0503020204020204" pitchFamily="34" charset="-122"/>
                <a:ea typeface="微软雅黑" panose="020B0503020204020204" pitchFamily="34" charset="-122"/>
              </a:rPr>
              <a:t>原型</a:t>
            </a:r>
            <a:endParaRPr lang="en-US" altLang="zh-CN"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 name="内容占位符 2"/>
          <p:cNvSpPr>
            <a:spLocks noGrp="1"/>
          </p:cNvSpPr>
          <p:nvPr>
            <p:ph idx="1"/>
          </p:nvPr>
        </p:nvSpPr>
        <p:spPr>
          <a:xfrm>
            <a:off x="677334" y="2160589"/>
            <a:ext cx="8596668" cy="2627311"/>
          </a:xfrm>
        </p:spPr>
        <p:txBody>
          <a:bodyPr>
            <a:noAutofit/>
          </a:bodyPr>
          <a:lstStyle/>
          <a:p>
            <a:r>
              <a:rPr lang="zh-CN" altLang="en-US" sz="2400" dirty="0" smtClean="0">
                <a:latin typeface="微软雅黑" panose="020B0503020204020204" pitchFamily="34" charset="-122"/>
                <a:ea typeface="微软雅黑" panose="020B0503020204020204" pitchFamily="34" charset="-122"/>
              </a:rPr>
              <a:t>原型特征</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原型需求</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原型联系</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692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8970" y="609600"/>
            <a:ext cx="7675032" cy="520700"/>
          </a:xfrm>
        </p:spPr>
        <p:txBody>
          <a:bodyPr>
            <a:normAutofit/>
          </a:bodyPr>
          <a:lstStyle/>
          <a:p>
            <a:r>
              <a:rPr lang="zh-CN" altLang="en-US" sz="2800" b="1" dirty="0"/>
              <a:t>农民：王老汉  </a:t>
            </a:r>
            <a:r>
              <a:rPr lang="en-US" altLang="zh-CN" sz="2800" b="1" dirty="0"/>
              <a:t>58</a:t>
            </a:r>
            <a:r>
              <a:rPr lang="zh-CN" altLang="en-US" sz="2800" b="1" dirty="0"/>
              <a:t>岁   普通用户</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1859"/>
            <a:ext cx="921636" cy="921636"/>
          </a:xfrm>
          <a:prstGeom prst="rect">
            <a:avLst/>
          </a:prstGeom>
        </p:spPr>
      </p:pic>
      <p:sp>
        <p:nvSpPr>
          <p:cNvPr id="9" name="内容占位符 2"/>
          <p:cNvSpPr txBox="1">
            <a:spLocks/>
          </p:cNvSpPr>
          <p:nvPr/>
        </p:nvSpPr>
        <p:spPr>
          <a:xfrm>
            <a:off x="355216" y="1531236"/>
            <a:ext cx="446070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1600" b="1" dirty="0" smtClean="0">
                <a:latin typeface="微软雅黑" panose="020B0503020204020204" pitchFamily="34" charset="-122"/>
                <a:ea typeface="微软雅黑" panose="020B0503020204020204" pitchFamily="34" charset="-122"/>
              </a:rPr>
              <a:t>原型特征</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小学文化，家里两个儿子，都在外打工，逢年过节才回家，儿媳在家带孩子。一个女儿，嫁给城里人，偶尔回家。</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自己和儿子的土地，目前都是他在照顾，共</a:t>
            </a:r>
            <a:r>
              <a:rPr lang="en-US" altLang="zh-CN" sz="1200" dirty="0" smtClean="0">
                <a:latin typeface="微软雅黑" panose="020B0503020204020204" pitchFamily="34" charset="-122"/>
                <a:ea typeface="微软雅黑" panose="020B0503020204020204" pitchFamily="34" charset="-122"/>
              </a:rPr>
              <a:t>47</a:t>
            </a:r>
            <a:r>
              <a:rPr lang="zh-CN" altLang="en-US" sz="1200" dirty="0" smtClean="0">
                <a:latin typeface="微软雅黑" panose="020B0503020204020204" pitchFamily="34" charset="-122"/>
                <a:ea typeface="微软雅黑" panose="020B0503020204020204" pitchFamily="34" charset="-122"/>
              </a:rPr>
              <a:t>亩，但是老汉自己种不了几亩地，农耕时节，都需要请乡亲们帮忙，有时候也雇人耕地。家里还有</a:t>
            </a:r>
            <a:r>
              <a:rPr lang="en-US" altLang="zh-CN" sz="1200" dirty="0" smtClean="0">
                <a:latin typeface="微软雅黑" panose="020B0503020204020204" pitchFamily="34" charset="-122"/>
                <a:ea typeface="微软雅黑" panose="020B0503020204020204" pitchFamily="34" charset="-122"/>
              </a:rPr>
              <a:t>4</a:t>
            </a:r>
            <a:r>
              <a:rPr lang="zh-CN" altLang="en-US" sz="1200" dirty="0" smtClean="0">
                <a:latin typeface="微软雅黑" panose="020B0503020204020204" pitchFamily="34" charset="-122"/>
                <a:ea typeface="微软雅黑" panose="020B0503020204020204" pitchFamily="34" charset="-122"/>
              </a:rPr>
              <a:t>头成猪，</a:t>
            </a:r>
            <a:r>
              <a:rPr lang="en-US" altLang="zh-CN" sz="1200" dirty="0" smtClean="0">
                <a:latin typeface="微软雅黑" panose="020B0503020204020204" pitchFamily="34" charset="-122"/>
                <a:ea typeface="微软雅黑" panose="020B0503020204020204" pitchFamily="34" charset="-122"/>
              </a:rPr>
              <a:t>6</a:t>
            </a:r>
            <a:r>
              <a:rPr lang="zh-CN" altLang="en-US" sz="1200" dirty="0" smtClean="0">
                <a:latin typeface="微软雅黑" panose="020B0503020204020204" pitchFamily="34" charset="-122"/>
                <a:ea typeface="微软雅黑" panose="020B0503020204020204" pitchFamily="34" charset="-122"/>
              </a:rPr>
              <a:t>头晓猪仔儿，都是家养的，不喂其他饲料，已经养了</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年了，正愁往哪儿卖。</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不会上网，有一部只能接电话的手机，有几万块的存款，银行和移动营业厅都在城里，去银行或者移动营业厅，要走很远的路，还总是被营业员嫌弃。</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喜欢大声说话，反应慢，操作智能机器的时候总是被人催促。</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endParaRPr lang="en-US" altLang="zh-CN" sz="12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a:p>
            <a:endParaRPr lang="en-US" altLang="zh-CN" sz="1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683570" y="5351654"/>
            <a:ext cx="4132348" cy="1384995"/>
          </a:xfrm>
          <a:prstGeom prst="rect">
            <a:avLst/>
          </a:prstGeom>
        </p:spPr>
        <p:txBody>
          <a:bodyPr wrap="square">
            <a:spAutoFit/>
          </a:bodyPr>
          <a:lstStyle/>
          <a:p>
            <a:pPr>
              <a:lnSpc>
                <a:spcPct val="150000"/>
              </a:lnSpc>
            </a:pPr>
            <a:r>
              <a:rPr lang="zh-CN" altLang="en-US" sz="1400" b="1" dirty="0" smtClean="0">
                <a:solidFill>
                  <a:srgbClr val="FF0000"/>
                </a:solidFill>
                <a:latin typeface="微软雅黑" panose="020B0503020204020204" pitchFamily="34" charset="-122"/>
                <a:ea typeface="微软雅黑" panose="020B0503020204020204" pitchFamily="34" charset="-122"/>
              </a:rPr>
              <a:t>注：用户</a:t>
            </a:r>
            <a:r>
              <a:rPr lang="zh-CN" altLang="en-US" sz="1400" b="1" dirty="0">
                <a:solidFill>
                  <a:srgbClr val="FF0000"/>
                </a:solidFill>
                <a:latin typeface="微软雅黑" panose="020B0503020204020204" pitchFamily="34" charset="-122"/>
                <a:ea typeface="微软雅黑" panose="020B0503020204020204" pitchFamily="34" charset="-122"/>
              </a:rPr>
              <a:t>是直接使用产品的人，用户原型是虚拟的一个理想的操作产品的用户</a:t>
            </a:r>
            <a:r>
              <a:rPr lang="zh-CN" altLang="en-US" sz="1400" b="1" dirty="0" smtClean="0">
                <a:solidFill>
                  <a:srgbClr val="FF0000"/>
                </a:solidFill>
                <a:latin typeface="微软雅黑" panose="020B0503020204020204" pitchFamily="34" charset="-122"/>
                <a:ea typeface="微软雅黑" panose="020B0503020204020204" pitchFamily="34" charset="-122"/>
              </a:rPr>
              <a:t>代表，并不代表所有用户，仅代表典型的目标用户，这里不对个人买家用户做描述。</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11" name="内容占位符 2"/>
          <p:cNvSpPr txBox="1">
            <a:spLocks/>
          </p:cNvSpPr>
          <p:nvPr/>
        </p:nvSpPr>
        <p:spPr>
          <a:xfrm>
            <a:off x="5010036" y="1531236"/>
            <a:ext cx="5920046" cy="48752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1600" b="1" dirty="0" smtClean="0">
                <a:latin typeface="微软雅黑" panose="020B0503020204020204" pitchFamily="34" charset="-122"/>
                <a:ea typeface="微软雅黑" panose="020B0503020204020204" pitchFamily="34" charset="-122"/>
              </a:rPr>
              <a:t>原型现实需求</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由于儿女不在家，所以农活都得自己干，要是能够机械化生产，还不贵，就解决大问题了。</a:t>
            </a:r>
            <a:endParaRPr lang="en-US" altLang="zh-CN" sz="1200" dirty="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有时候攒下的钱，实在不想去银行遭人白眼，就直接藏在家里了，要是能够把银行的机器放在村里，就再也不用走那么远的路去城里了。乡里乡亲的谁会用也能帮忙，相亲们都那么熟了，还比一路去银行安全可靠。</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要是有人能够收购家里的猪仔和余粮就好了，这样一年下来，能多挣</a:t>
            </a:r>
            <a:r>
              <a:rPr lang="en-US" altLang="zh-CN" sz="1200" dirty="0" smtClean="0">
                <a:latin typeface="微软雅黑" panose="020B0503020204020204" pitchFamily="34" charset="-122"/>
                <a:ea typeface="微软雅黑" panose="020B0503020204020204" pitchFamily="34" charset="-122"/>
              </a:rPr>
              <a:t>4</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5</a:t>
            </a:r>
            <a:r>
              <a:rPr lang="zh-CN" altLang="en-US" sz="1200" dirty="0" smtClean="0">
                <a:latin typeface="微软雅黑" panose="020B0503020204020204" pitchFamily="34" charset="-122"/>
                <a:ea typeface="微软雅黑" panose="020B0503020204020204" pitchFamily="34" charset="-122"/>
              </a:rPr>
              <a:t>万元呢</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没准将来儿子们也可以回来了</a:t>
            </a:r>
            <a:r>
              <a:rPr lang="en-US" altLang="zh-CN" sz="1200" dirty="0" smtClean="0">
                <a:latin typeface="微软雅黑" panose="020B0503020204020204" pitchFamily="34" charset="-122"/>
                <a:ea typeface="微软雅黑" panose="020B0503020204020204" pitchFamily="34" charset="-122"/>
              </a:rPr>
              <a:t>……</a:t>
            </a:r>
          </a:p>
          <a:p>
            <a:pPr>
              <a:lnSpc>
                <a:spcPct val="150000"/>
              </a:lnSpc>
            </a:pPr>
            <a:r>
              <a:rPr lang="zh-CN" altLang="en-US" sz="1600" b="1" dirty="0" smtClean="0">
                <a:latin typeface="微软雅黑" panose="020B0503020204020204" pitchFamily="34" charset="-122"/>
                <a:ea typeface="微软雅黑" panose="020B0503020204020204" pitchFamily="34" charset="-122"/>
              </a:rPr>
              <a:t>原型与产品的联系</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一台智能终端机，放在村长家里，就再也不去城里存钱、交电话费了</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听说，崔家大小子是合伙人，他还收购余粮和猪、鸭、鸡、鹅</a:t>
            </a:r>
            <a:r>
              <a:rPr lang="en-US" altLang="zh-CN" sz="1200" dirty="0" smtClean="0">
                <a:latin typeface="微软雅黑" panose="020B0503020204020204" pitchFamily="34" charset="-122"/>
                <a:ea typeface="微软雅黑" panose="020B0503020204020204" pitchFamily="34" charset="-122"/>
              </a:rPr>
              <a:t>……</a:t>
            </a:r>
          </a:p>
          <a:p>
            <a:pPr marL="0" indent="0">
              <a:lnSpc>
                <a:spcPct val="150000"/>
              </a:lnSpc>
              <a:buNone/>
            </a:pPr>
            <a:r>
              <a:rPr lang="zh-CN" altLang="en-US" sz="1200" b="1" dirty="0" smtClean="0">
                <a:latin typeface="微软雅黑" panose="020B0503020204020204" pitchFamily="34" charset="-122"/>
                <a:ea typeface="微软雅黑" panose="020B0503020204020204" pitchFamily="34" charset="-122"/>
              </a:rPr>
              <a:t>       王老汉都乐的合不拢嘴喽！</a:t>
            </a:r>
            <a:endParaRPr lang="zh-CN" altLang="en-US"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28883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8970" y="609600"/>
            <a:ext cx="7675032" cy="520700"/>
          </a:xfrm>
        </p:spPr>
        <p:txBody>
          <a:bodyPr>
            <a:normAutofit/>
          </a:bodyPr>
          <a:lstStyle/>
          <a:p>
            <a:r>
              <a:rPr lang="zh-CN" altLang="en-US" sz="2800" b="1" dirty="0" smtClean="0"/>
              <a:t>农民工：崔德贵   </a:t>
            </a:r>
            <a:r>
              <a:rPr lang="en-US" altLang="zh-CN" sz="2800" b="1" dirty="0" smtClean="0"/>
              <a:t>34</a:t>
            </a:r>
            <a:r>
              <a:rPr lang="zh-CN" altLang="en-US" sz="2800" b="1" dirty="0" smtClean="0"/>
              <a:t>岁    合伙人</a:t>
            </a:r>
            <a:endParaRPr lang="zh-CN" altLang="en-US" sz="2800" b="1" dirty="0"/>
          </a:p>
        </p:txBody>
      </p:sp>
      <p:sp>
        <p:nvSpPr>
          <p:cNvPr id="6" name="内容占位符 2"/>
          <p:cNvSpPr txBox="1">
            <a:spLocks/>
          </p:cNvSpPr>
          <p:nvPr/>
        </p:nvSpPr>
        <p:spPr>
          <a:xfrm>
            <a:off x="677334" y="1436689"/>
            <a:ext cx="4460702"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1600" b="1" dirty="0" smtClean="0">
                <a:latin typeface="微软雅黑" panose="020B0503020204020204" pitchFamily="34" charset="-122"/>
                <a:ea typeface="微软雅黑" panose="020B0503020204020204" pitchFamily="34" charset="-122"/>
              </a:rPr>
              <a:t>原型特征</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初中</a:t>
            </a:r>
            <a:r>
              <a:rPr lang="zh-CN" altLang="en-US" sz="1200" dirty="0" smtClean="0">
                <a:latin typeface="微软雅黑" panose="020B0503020204020204" pitchFamily="34" charset="-122"/>
                <a:ea typeface="微软雅黑" panose="020B0503020204020204" pitchFamily="34" charset="-122"/>
              </a:rPr>
              <a:t>文化，父母双亲都健在，家里一个儿子，一个闺女，都在上初中，媳妇在家开了个小卖店，收入还凑合，自己农忙时候就回来帮着老父亲种地，其他时间都去城里兼职做农民工。他的村子离城里比较近，所以才有时间两头跑。</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村里的人越来越少，都在往城里跑，每个人的地越分越多，平常的农耕时节雇人都干不过来了。</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媳妇经营的小卖店，也越来越差了，村里人都去城里买东西了，因为城里东西更便宜。网上购物的乡亲也越来越多。</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大儿子，要考高中了，学费还是个问题。在城里打工的钱，要年底才能发呢。 </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自己这些年攒了不少钱，想要创业，但是干点什么好呢？</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眼看着附近十里八乡的山楂都好，也没有销路，这该怎么办好呢？</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5332154" y="1436689"/>
            <a:ext cx="5920046" cy="54213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1600" b="1" dirty="0" smtClean="0">
                <a:latin typeface="微软雅黑" panose="020B0503020204020204" pitchFamily="34" charset="-122"/>
                <a:ea typeface="微软雅黑" panose="020B0503020204020204" pitchFamily="34" charset="-122"/>
              </a:rPr>
              <a:t>原型现实需求</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想要收购村民的山楂，但没有平台销售，想要创业找不到门路；</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小卖店到城里进货，物流、货源成本都太高，想找个渠道又便宜又好多的货；</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现在农村越来越跟城市接轨了，智能手机，家电，家居，也想卖，应该到哪里找资源进货呢？</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想要买农资、农机产品，去哪儿买呢</a:t>
            </a:r>
            <a:r>
              <a:rPr lang="en-US" altLang="zh-CN" sz="1200" dirty="0" smtClean="0">
                <a:latin typeface="微软雅黑" panose="020B0503020204020204" pitchFamily="34" charset="-122"/>
                <a:ea typeface="微软雅黑" panose="020B0503020204020204" pitchFamily="34" charset="-122"/>
              </a:rPr>
              <a:t>……</a:t>
            </a:r>
          </a:p>
          <a:p>
            <a:pPr>
              <a:lnSpc>
                <a:spcPct val="150000"/>
              </a:lnSpc>
            </a:pPr>
            <a:r>
              <a:rPr lang="zh-CN" altLang="en-US" sz="1600" b="1" dirty="0" smtClean="0">
                <a:latin typeface="微软雅黑" panose="020B0503020204020204" pitchFamily="34" charset="-122"/>
                <a:ea typeface="微软雅黑" panose="020B0503020204020204" pitchFamily="34" charset="-122"/>
              </a:rPr>
              <a:t>原型与产品的联系</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到“村村淘”当了合伙人，在网站上经营自己的店铺，这个崔家大小子，终于回乡创业了，听说还有补助、政策扶植，找到了供应商，壮大了媳妇的超市的经营范围，还降低了进货价格。</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智能终端机，放在家里，乡里乡亲都来到他家办银行啊、充话费啊，查询社保等等需要到城里此能办的业务，这意外的又给他媳妇的超市增加了很多营业额；</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他已经开始扩大经营，通过公司给相扶持，建立自己的品牌门面店了；</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还带着父老乡亲，一起干，越干越大</a:t>
            </a:r>
            <a:r>
              <a:rPr lang="en-US" altLang="zh-CN" sz="1200" dirty="0" smtClean="0">
                <a:latin typeface="微软雅黑" panose="020B0503020204020204" pitchFamily="34" charset="-122"/>
                <a:ea typeface="微软雅黑" panose="020B0503020204020204" pitchFamily="34" charset="-122"/>
              </a:rPr>
              <a:t>……</a:t>
            </a:r>
          </a:p>
          <a:p>
            <a:pPr marL="0" indent="0">
              <a:lnSpc>
                <a:spcPct val="150000"/>
              </a:lnSpc>
              <a:buNone/>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崔德贵</a:t>
            </a:r>
            <a:r>
              <a:rPr lang="zh-CN" altLang="en-US" sz="1200" b="1" dirty="0" smtClean="0">
                <a:latin typeface="微软雅黑" panose="020B0503020204020204" pitchFamily="34" charset="-122"/>
                <a:ea typeface="微软雅黑" panose="020B0503020204020204" pitchFamily="34" charset="-122"/>
              </a:rPr>
              <a:t>还在宅基地上，盖起</a:t>
            </a:r>
            <a:r>
              <a:rPr lang="en-US" altLang="zh-CN" sz="1200" b="1" dirty="0" smtClean="0">
                <a:latin typeface="微软雅黑" panose="020B0503020204020204" pitchFamily="34" charset="-122"/>
                <a:ea typeface="微软雅黑" panose="020B0503020204020204" pitchFamily="34" charset="-122"/>
              </a:rPr>
              <a:t>2</a:t>
            </a:r>
            <a:r>
              <a:rPr lang="zh-CN" altLang="en-US" sz="1200" b="1" dirty="0" smtClean="0">
                <a:latin typeface="微软雅黑" panose="020B0503020204020204" pitchFamily="34" charset="-122"/>
                <a:ea typeface="微软雅黑" panose="020B0503020204020204" pitchFamily="34" charset="-122"/>
              </a:rPr>
              <a:t>层小洋楼！</a:t>
            </a:r>
            <a:endParaRPr lang="en-US" altLang="zh-CN" sz="1200" b="1" dirty="0" smtClean="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1859"/>
            <a:ext cx="921636" cy="921636"/>
          </a:xfrm>
          <a:prstGeom prst="rect">
            <a:avLst/>
          </a:prstGeom>
        </p:spPr>
      </p:pic>
    </p:spTree>
    <p:extLst>
      <p:ext uri="{BB962C8B-B14F-4D97-AF65-F5344CB8AC3E}">
        <p14:creationId xmlns:p14="http://schemas.microsoft.com/office/powerpoint/2010/main" val="1987959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631" y="4147344"/>
            <a:ext cx="1511300" cy="1511300"/>
          </a:xfrm>
          <a:prstGeom prst="rect">
            <a:avLst/>
          </a:prstGeom>
        </p:spPr>
      </p:pic>
      <p:sp>
        <p:nvSpPr>
          <p:cNvPr id="6" name="标题 1"/>
          <p:cNvSpPr>
            <a:spLocks noGrp="1"/>
          </p:cNvSpPr>
          <p:nvPr>
            <p:ph type="title"/>
          </p:nvPr>
        </p:nvSpPr>
        <p:spPr>
          <a:xfrm>
            <a:off x="677334" y="609600"/>
            <a:ext cx="8596668" cy="673100"/>
          </a:xfrm>
        </p:spPr>
        <p:txBody>
          <a:bodyPr>
            <a:normAutofit/>
          </a:bodyPr>
          <a:lstStyle/>
          <a:p>
            <a:r>
              <a:rPr lang="zh-CN" altLang="en-US" sz="2800" b="1" dirty="0" smtClean="0"/>
              <a:t>某企业  上市公司  面临业务增长压力     企业用户</a:t>
            </a:r>
            <a:endParaRPr lang="zh-CN" altLang="en-US" sz="2800" b="1" dirty="0"/>
          </a:p>
        </p:txBody>
      </p:sp>
      <p:sp>
        <p:nvSpPr>
          <p:cNvPr id="7" name="内容占位符 2"/>
          <p:cNvSpPr txBox="1">
            <a:spLocks/>
          </p:cNvSpPr>
          <p:nvPr/>
        </p:nvSpPr>
        <p:spPr>
          <a:xfrm>
            <a:off x="677334" y="1436689"/>
            <a:ext cx="4460702" cy="5040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1600" b="1" dirty="0" smtClean="0">
                <a:latin typeface="微软雅黑" panose="020B0503020204020204" pitchFamily="34" charset="-122"/>
                <a:ea typeface="微软雅黑" panose="020B0503020204020204" pitchFamily="34" charset="-122"/>
              </a:rPr>
              <a:t>原型特征</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农业机械行业是一个产业，在我国发展的比较</a:t>
            </a:r>
            <a:r>
              <a:rPr lang="zh-CN" altLang="en-US" sz="1200" dirty="0" smtClean="0">
                <a:latin typeface="微软雅黑" panose="020B0503020204020204" pitchFamily="34" charset="-122"/>
                <a:ea typeface="微软雅黑" panose="020B0503020204020204" pitchFamily="34" charset="-122"/>
              </a:rPr>
              <a:t>晚，但近几年农机</a:t>
            </a:r>
            <a:r>
              <a:rPr lang="zh-CN" altLang="en-US" sz="1200" dirty="0">
                <a:latin typeface="微软雅黑" panose="020B0503020204020204" pitchFamily="34" charset="-122"/>
                <a:ea typeface="微软雅黑" panose="020B0503020204020204" pitchFamily="34" charset="-122"/>
              </a:rPr>
              <a:t>装备结构不断优化，农机工业壮大成为农机化发展的依托</a:t>
            </a:r>
            <a:r>
              <a:rPr lang="zh-CN" altLang="en-US" sz="1200" dirty="0" smtClean="0">
                <a:latin typeface="微软雅黑" panose="020B0503020204020204" pitchFamily="34" charset="-122"/>
                <a:ea typeface="微软雅黑" panose="020B0503020204020204" pitchFamily="34" charset="-122"/>
              </a:rPr>
              <a:t>。公司已经做及</a:t>
            </a:r>
            <a:r>
              <a:rPr lang="en-US" altLang="zh-CN" sz="1200" dirty="0" smtClean="0">
                <a:latin typeface="微软雅黑" panose="020B0503020204020204" pitchFamily="34" charset="-122"/>
                <a:ea typeface="微软雅黑" panose="020B0503020204020204" pitchFamily="34" charset="-122"/>
              </a:rPr>
              <a:t>10</a:t>
            </a:r>
            <a:r>
              <a:rPr lang="zh-CN" altLang="en-US" sz="1200" dirty="0" smtClean="0">
                <a:latin typeface="微软雅黑" panose="020B0503020204020204" pitchFamily="34" charset="-122"/>
                <a:ea typeface="微软雅黑" panose="020B0503020204020204" pitchFamily="34" charset="-122"/>
              </a:rPr>
              <a:t>几年了，初具规模。</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想</a:t>
            </a:r>
            <a:r>
              <a:rPr lang="zh-CN" altLang="en-US" sz="1200" dirty="0" smtClean="0">
                <a:latin typeface="微软雅黑" panose="020B0503020204020204" pitchFamily="34" charset="-122"/>
                <a:ea typeface="微软雅黑" panose="020B0503020204020204" pitchFamily="34" charset="-122"/>
              </a:rPr>
              <a:t>要扩大经营，增加销售渠道和范围。</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缩短中间成本，增加营收。</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增加其他业务模式，扩大经营。</a:t>
            </a:r>
            <a:endParaRPr lang="en-US" altLang="zh-CN" sz="1200"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5332154" y="1436689"/>
            <a:ext cx="5920046" cy="54213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1600" b="1" dirty="0" smtClean="0">
                <a:latin typeface="微软雅黑" panose="020B0503020204020204" pitchFamily="34" charset="-122"/>
                <a:ea typeface="微软雅黑" panose="020B0503020204020204" pitchFamily="34" charset="-122"/>
              </a:rPr>
              <a:t>原型现实需求</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去哪找更靠谱的销售农资的渠道？</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农民工业化水平越来越高，怎么才能让他们知道我们的产品和品牌？</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如何扩大经营？</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怎么省去中间成本，直接到达农民？</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600" b="1" dirty="0" smtClean="0">
                <a:latin typeface="微软雅黑" panose="020B0503020204020204" pitchFamily="34" charset="-122"/>
                <a:ea typeface="微软雅黑" panose="020B0503020204020204" pitchFamily="34" charset="-122"/>
              </a:rPr>
              <a:t>原型与产品的联系</a:t>
            </a:r>
            <a:endParaRPr lang="en-US" altLang="zh-CN" sz="1600" b="1"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到“村村淘”做起农机供应商，扩大经营，现在产品卖到了全国；</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“村村淘”严格把关产品质量，品牌得到全国农机行业的认可，省去中间环节，直达农户；</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smtClean="0">
                <a:latin typeface="微软雅黑" panose="020B0503020204020204" pitchFamily="34" charset="-122"/>
                <a:ea typeface="微软雅黑" panose="020B0503020204020204" pitchFamily="34" charset="-122"/>
              </a:rPr>
              <a:t>政策扶植让业务更上一层楼；</a:t>
            </a:r>
            <a:endParaRPr lang="en-US" altLang="zh-CN" sz="1200" dirty="0" smtClean="0">
              <a:latin typeface="微软雅黑" panose="020B0503020204020204" pitchFamily="34" charset="-122"/>
              <a:ea typeface="微软雅黑" panose="020B0503020204020204" pitchFamily="34" charset="-122"/>
            </a:endParaRPr>
          </a:p>
          <a:p>
            <a:pPr>
              <a:lnSpc>
                <a:spcPct val="150000"/>
              </a:lnSpc>
              <a:buFont typeface="+mj-lt"/>
              <a:buAutoNum type="arabicPeriod"/>
            </a:pPr>
            <a:r>
              <a:rPr lang="zh-CN" altLang="en-US" sz="1200" dirty="0">
                <a:latin typeface="微软雅黑" panose="020B0503020204020204" pitchFamily="34" charset="-122"/>
                <a:ea typeface="微软雅黑" panose="020B0503020204020204" pitchFamily="34" charset="-122"/>
              </a:rPr>
              <a:t>干起</a:t>
            </a:r>
            <a:r>
              <a:rPr lang="zh-CN" altLang="en-US" sz="1200" dirty="0" smtClean="0">
                <a:latin typeface="微软雅黑" panose="020B0503020204020204" pitchFamily="34" charset="-122"/>
                <a:ea typeface="微软雅黑" panose="020B0503020204020204" pitchFamily="34" charset="-122"/>
              </a:rPr>
              <a:t>了农资业务，扩大</a:t>
            </a:r>
            <a:r>
              <a:rPr lang="zh-CN" altLang="en-US" sz="1200" dirty="0">
                <a:latin typeface="微软雅黑" panose="020B0503020204020204" pitchFamily="34" charset="-122"/>
                <a:ea typeface="微软雅黑" panose="020B0503020204020204" pitchFamily="34" charset="-122"/>
              </a:rPr>
              <a:t>经营</a:t>
            </a:r>
            <a:r>
              <a:rPr lang="en-US" altLang="zh-CN" sz="1200" dirty="0" smtClean="0">
                <a:latin typeface="微软雅黑" panose="020B0503020204020204" pitchFamily="34" charset="-122"/>
                <a:ea typeface="微软雅黑" panose="020B0503020204020204" pitchFamily="34" charset="-122"/>
              </a:rPr>
              <a:t>……</a:t>
            </a:r>
          </a:p>
          <a:p>
            <a:pPr marL="0" indent="0">
              <a:lnSpc>
                <a:spcPct val="150000"/>
              </a:lnSpc>
              <a:buNone/>
            </a:pPr>
            <a:r>
              <a:rPr lang="zh-CN" altLang="en-US" sz="1200" dirty="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该企业的产品在全国遍地开花！</a:t>
            </a:r>
            <a:endParaRPr lang="en-US" altLang="zh-CN" sz="1200" b="1" dirty="0" smtClean="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807" y="4543135"/>
            <a:ext cx="1934561" cy="1934561"/>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90" y="4542438"/>
            <a:ext cx="1934561" cy="1934561"/>
          </a:xfrm>
          <a:prstGeom prst="rect">
            <a:avLst/>
          </a:prstGeom>
        </p:spPr>
      </p:pic>
    </p:spTree>
    <p:extLst>
      <p:ext uri="{BB962C8B-B14F-4D97-AF65-F5344CB8AC3E}">
        <p14:creationId xmlns:p14="http://schemas.microsoft.com/office/powerpoint/2010/main" val="7648073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r>
              <a:rPr lang="zh-CN" altLang="en-US" b="1" dirty="0" smtClean="0">
                <a:solidFill>
                  <a:srgbClr val="FF0000"/>
                </a:solidFill>
                <a:latin typeface="黑体" panose="02010609060101010101" pitchFamily="49" charset="-122"/>
                <a:ea typeface="黑体" panose="02010609060101010101" pitchFamily="49" charset="-122"/>
              </a:rPr>
              <a:t>六、市场需求    </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7" name="内容占位符 2"/>
          <p:cNvSpPr>
            <a:spLocks noGrp="1"/>
          </p:cNvSpPr>
          <p:nvPr>
            <p:ph idx="1"/>
          </p:nvPr>
        </p:nvSpPr>
        <p:spPr>
          <a:xfrm>
            <a:off x="677334" y="2160589"/>
            <a:ext cx="8596668" cy="2627311"/>
          </a:xfrm>
        </p:spPr>
        <p:txBody>
          <a:bodyPr>
            <a:noAutofit/>
          </a:bodyPr>
          <a:lstStyle/>
          <a:p>
            <a:r>
              <a:rPr lang="zh-CN" altLang="en-US" sz="2400" dirty="0" smtClean="0">
                <a:latin typeface="微软雅黑" panose="020B0503020204020204" pitchFamily="34" charset="-122"/>
                <a:ea typeface="微软雅黑" panose="020B0503020204020204" pitchFamily="34" charset="-122"/>
              </a:rPr>
              <a:t>术语和定义</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功能类型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开发环境类型</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兼容性类型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推广步骤及推广方式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培训及支持</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方案</a:t>
            </a:r>
            <a:r>
              <a:rPr lang="zh-CN" altLang="en-US" sz="2400" dirty="0" smtClean="0">
                <a:latin typeface="微软雅黑" panose="020B0503020204020204" pitchFamily="34" charset="-122"/>
                <a:ea typeface="微软雅黑" panose="020B0503020204020204" pitchFamily="34" charset="-122"/>
              </a:rPr>
              <a:t>概述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技术概述</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3619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677334" y="682053"/>
            <a:ext cx="8596668" cy="659694"/>
          </a:xfrm>
          <a:prstGeom prst="rect">
            <a:avLst/>
          </a:prstGeom>
        </p:spPr>
        <p:txBody>
          <a:bodyPr vert="horz" lIns="91440" tIns="45720" rIns="91440" bIns="45720" rtlCol="0" anchor="t">
            <a:normAutofit/>
          </a:bodyPr>
          <a:lstStyle>
            <a:lvl1pPr defTabSz="457200">
              <a:spcBef>
                <a:spcPct val="0"/>
              </a:spcBef>
              <a:buNone/>
              <a:defRPr sz="3600">
                <a:solidFill>
                  <a:schemeClr val="accent1"/>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zh-CN" altLang="en-US" sz="2800" b="1" dirty="0"/>
              <a:t>术语和定义</a:t>
            </a:r>
            <a:endParaRPr lang="en-US" altLang="zh-CN" sz="2800" b="1" dirty="0"/>
          </a:p>
        </p:txBody>
      </p:sp>
      <p:sp>
        <p:nvSpPr>
          <p:cNvPr id="6" name="内容占位符 2"/>
          <p:cNvSpPr>
            <a:spLocks noGrp="1"/>
          </p:cNvSpPr>
          <p:nvPr>
            <p:ph idx="1"/>
          </p:nvPr>
        </p:nvSpPr>
        <p:spPr>
          <a:xfrm>
            <a:off x="677334" y="1478609"/>
            <a:ext cx="8359090" cy="5126586"/>
          </a:xfrm>
        </p:spPr>
        <p:txBody>
          <a:bodyPr>
            <a:normAutofit lnSpcReduction="10000"/>
          </a:bodyPr>
          <a:lstStyle/>
          <a:p>
            <a:pPr>
              <a:lnSpc>
                <a:spcPct val="150000"/>
              </a:lnSpc>
            </a:pPr>
            <a:r>
              <a:rPr lang="zh-CN" altLang="en-US" sz="1400" b="1" dirty="0" smtClean="0">
                <a:latin typeface="微软雅黑" panose="020B0503020204020204" pitchFamily="34" charset="-122"/>
                <a:ea typeface="微软雅黑" panose="020B0503020204020204" pitchFamily="34" charset="-122"/>
              </a:rPr>
              <a:t>平台运营商：</a:t>
            </a:r>
            <a:r>
              <a:rPr lang="zh-CN" altLang="en-US" sz="1400" dirty="0" smtClean="0">
                <a:latin typeface="微软雅黑" panose="020B0503020204020204" pitchFamily="34" charset="-122"/>
                <a:ea typeface="微软雅黑" panose="020B0503020204020204" pitchFamily="34" charset="-122"/>
              </a:rPr>
              <a:t>提供交易平台，批发商和零售商进行商品展示及交易，消费者在平台上购买需要的商品，平台运营商负责制定交易规则并监督交易双方公平公正进行交易。</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smtClean="0">
                <a:latin typeface="微软雅黑" panose="020B0503020204020204" pitchFamily="34" charset="-122"/>
                <a:ea typeface="微软雅黑" panose="020B0503020204020204" pitchFamily="34" charset="-122"/>
              </a:rPr>
              <a:t>供应商：</a:t>
            </a:r>
            <a:r>
              <a:rPr lang="zh-CN" altLang="en-US" sz="1400" dirty="0" smtClean="0">
                <a:latin typeface="微软雅黑" panose="020B0503020204020204" pitchFamily="34" charset="-122"/>
                <a:ea typeface="微软雅黑" panose="020B0503020204020204" pitchFamily="34" charset="-122"/>
              </a:rPr>
              <a:t>指的是能够提供大量产品的产品制造企业。合伙人通过供应商进行进货。</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smtClean="0">
                <a:latin typeface="微软雅黑" panose="020B0503020204020204" pitchFamily="34" charset="-122"/>
                <a:ea typeface="微软雅黑" panose="020B0503020204020204" pitchFamily="34" charset="-122"/>
              </a:rPr>
              <a:t>合伙人：</a:t>
            </a:r>
            <a:r>
              <a:rPr lang="zh-CN" altLang="en-US" sz="1400" dirty="0" smtClean="0">
                <a:latin typeface="微软雅黑" panose="020B0503020204020204" pitchFamily="34" charset="-122"/>
                <a:ea typeface="微软雅黑" panose="020B0503020204020204" pitchFamily="34" charset="-122"/>
              </a:rPr>
              <a:t>通过线下员工的考察及审核，签订合伙人。合伙人可以为个人，也可以是企业。合伙人从供应商处进货，同时将进的货卖给经销商。可以是实体店经营者，也可以成为网上零售店铺，向线下用户进行批发或零售，但必须有企业资质。商品可服用供应商，价格可修改，并由运营商根据规则监管。</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smtClean="0">
                <a:latin typeface="微软雅黑" panose="020B0503020204020204" pitchFamily="34" charset="-122"/>
                <a:ea typeface="微软雅黑" panose="020B0503020204020204" pitchFamily="34" charset="-122"/>
              </a:rPr>
              <a:t>经销商：</a:t>
            </a:r>
            <a:r>
              <a:rPr lang="zh-CN" altLang="en-US" sz="1400" dirty="0" smtClean="0">
                <a:latin typeface="微软雅黑" panose="020B0503020204020204" pitchFamily="34" charset="-122"/>
                <a:ea typeface="微软雅黑" panose="020B0503020204020204" pitchFamily="34" charset="-122"/>
              </a:rPr>
              <a:t>经销商只能从合伙人处拿货，并销往线下零售店或微店。经销商看不到系统内的供应商店铺，只能看到合伙人店铺。</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smtClean="0">
                <a:latin typeface="微软雅黑" panose="020B0503020204020204" pitchFamily="34" charset="-122"/>
                <a:ea typeface="微软雅黑" panose="020B0503020204020204" pitchFamily="34" charset="-122"/>
              </a:rPr>
              <a:t>零售店：</a:t>
            </a:r>
            <a:r>
              <a:rPr lang="zh-CN" altLang="en-US" sz="1400" dirty="0" smtClean="0">
                <a:latin typeface="微软雅黑" panose="020B0503020204020204" pitchFamily="34" charset="-122"/>
                <a:ea typeface="微软雅黑" panose="020B0503020204020204" pitchFamily="34" charset="-122"/>
              </a:rPr>
              <a:t>可以上传自有商品销售，供货方可以是线上合伙人店铺，也可以是线下供应商。</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微</a:t>
            </a:r>
            <a:r>
              <a:rPr lang="zh-CN" altLang="en-US" sz="1400" b="1" dirty="0" smtClean="0">
                <a:latin typeface="微软雅黑" panose="020B0503020204020204" pitchFamily="34" charset="-122"/>
                <a:ea typeface="微软雅黑" panose="020B0503020204020204" pitchFamily="34" charset="-122"/>
              </a:rPr>
              <a:t>店：</a:t>
            </a:r>
            <a:r>
              <a:rPr lang="zh-CN" altLang="en-US" sz="1400" dirty="0" smtClean="0">
                <a:latin typeface="微软雅黑" panose="020B0503020204020204" pitchFamily="34" charset="-122"/>
                <a:ea typeface="微软雅黑" panose="020B0503020204020204" pitchFamily="34" charset="-122"/>
              </a:rPr>
              <a:t>通过经销商代理产品，无需拿货，代销经销商的产品。但价格与零售店相同。</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b="1" dirty="0" smtClean="0">
                <a:latin typeface="微软雅黑" panose="020B0503020204020204" pitchFamily="34" charset="-122"/>
                <a:ea typeface="微软雅黑" panose="020B0503020204020204" pitchFamily="34" charset="-122"/>
              </a:rPr>
              <a:t>普通用户：</a:t>
            </a:r>
            <a:r>
              <a:rPr lang="zh-CN" altLang="en-US" sz="1400" dirty="0" smtClean="0">
                <a:latin typeface="微软雅黑" panose="020B0503020204020204" pitchFamily="34" charset="-122"/>
                <a:ea typeface="微软雅黑" panose="020B0503020204020204" pitchFamily="34" charset="-122"/>
              </a:rPr>
              <a:t>这里指会员的最初用户。所有个人都可以申请。</a:t>
            </a:r>
            <a:endParaRPr lang="en-US" altLang="zh-CN" sz="1400" dirty="0" smtClean="0">
              <a:latin typeface="微软雅黑" panose="020B0503020204020204" pitchFamily="34" charset="-122"/>
              <a:ea typeface="微软雅黑" panose="020B0503020204020204" pitchFamily="34" charset="-122"/>
            </a:endParaRPr>
          </a:p>
          <a:p>
            <a:pPr marL="0" indent="0">
              <a:lnSpc>
                <a:spcPct val="150000"/>
              </a:lnSpc>
              <a:buNone/>
            </a:pPr>
            <a:r>
              <a:rPr lang="zh-CN" altLang="en-US" sz="1400" b="1" dirty="0" smtClean="0">
                <a:solidFill>
                  <a:srgbClr val="FF0000"/>
                </a:solidFill>
                <a:latin typeface="微软雅黑" panose="020B0503020204020204" pitchFamily="34" charset="-122"/>
                <a:ea typeface="微软雅黑" panose="020B0503020204020204" pitchFamily="34" charset="-122"/>
              </a:rPr>
              <a:t>注：平台中，所有用户都是买家用户，指在平台中</a:t>
            </a:r>
            <a:r>
              <a:rPr lang="zh-CN" altLang="zh-CN" sz="1400" b="1" dirty="0">
                <a:solidFill>
                  <a:srgbClr val="FF0000"/>
                </a:solidFill>
                <a:latin typeface="微软雅黑" panose="020B0503020204020204" pitchFamily="34" charset="-122"/>
                <a:ea typeface="微软雅黑" panose="020B0503020204020204" pitchFamily="34" charset="-122"/>
              </a:rPr>
              <a:t>购买商品的</a:t>
            </a:r>
            <a:r>
              <a:rPr lang="zh-CN" altLang="zh-CN" sz="1400" b="1" dirty="0" smtClean="0">
                <a:solidFill>
                  <a:srgbClr val="FF0000"/>
                </a:solidFill>
                <a:latin typeface="微软雅黑" panose="020B0503020204020204" pitchFamily="34" charset="-122"/>
                <a:ea typeface="微软雅黑" panose="020B0503020204020204" pitchFamily="34" charset="-122"/>
              </a:rPr>
              <a:t>用户</a:t>
            </a:r>
            <a:r>
              <a:rPr lang="zh-CN" altLang="en-US" sz="1400" b="1" dirty="0" smtClean="0">
                <a:solidFill>
                  <a:srgbClr val="FF0000"/>
                </a:solidFill>
                <a:latin typeface="微软雅黑" panose="020B0503020204020204" pitchFamily="34" charset="-122"/>
                <a:ea typeface="微软雅黑" panose="020B0503020204020204" pitchFamily="34" charset="-122"/>
              </a:rPr>
              <a:t>；其中，只有供应商、合伙人、零售商为卖家，他们可以在平台中销售自己的商品。</a:t>
            </a:r>
            <a:endParaRPr lang="en-US" altLang="zh-CN" sz="1400" b="1"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0694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300"/>
          </a:xfrm>
        </p:spPr>
        <p:txBody>
          <a:bodyPr>
            <a:normAutofit/>
          </a:bodyPr>
          <a:lstStyle/>
          <a:p>
            <a:r>
              <a:rPr lang="zh-CN" altLang="en-US" sz="2800" b="1" dirty="0" smtClean="0"/>
              <a:t>功能类型</a:t>
            </a:r>
            <a:endParaRPr lang="zh-CN" altLang="en-US" sz="2800" b="1" dirty="0"/>
          </a:p>
        </p:txBody>
      </p:sp>
      <p:graphicFrame>
        <p:nvGraphicFramePr>
          <p:cNvPr id="7" name="表格 6"/>
          <p:cNvGraphicFramePr>
            <a:graphicFrameLocks noGrp="1"/>
          </p:cNvGraphicFramePr>
          <p:nvPr>
            <p:extLst>
              <p:ext uri="{D42A27DB-BD31-4B8C-83A1-F6EECF244321}">
                <p14:modId xmlns:p14="http://schemas.microsoft.com/office/powerpoint/2010/main" val="3735692912"/>
              </p:ext>
            </p:extLst>
          </p:nvPr>
        </p:nvGraphicFramePr>
        <p:xfrm>
          <a:off x="838201" y="2421466"/>
          <a:ext cx="6612082" cy="3162681"/>
        </p:xfrm>
        <a:graphic>
          <a:graphicData uri="http://schemas.openxmlformats.org/drawingml/2006/table">
            <a:tbl>
              <a:tblPr firstRow="1" bandRow="1">
                <a:tableStyleId>{5C22544A-7EE6-4342-B048-85BDC9FD1C3A}</a:tableStyleId>
              </a:tblPr>
              <a:tblGrid>
                <a:gridCol w="1292814"/>
                <a:gridCol w="5319268"/>
              </a:tblGrid>
              <a:tr h="303399">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属性</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24951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优先级</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400" dirty="0" smtClean="0">
                          <a:latin typeface="微软雅黑" panose="020B0503020204020204" pitchFamily="34" charset="-122"/>
                          <a:ea typeface="微软雅黑" panose="020B0503020204020204" pitchFamily="34" charset="-122"/>
                        </a:rPr>
                        <a:t>MR001</a:t>
                      </a:r>
                      <a:endParaRPr lang="zh-CN" altLang="en-US" sz="1400" dirty="0">
                        <a:latin typeface="微软雅黑" panose="020B0503020204020204" pitchFamily="34" charset="-122"/>
                        <a:ea typeface="微软雅黑" panose="020B0503020204020204" pitchFamily="34" charset="-122"/>
                      </a:endParaRPr>
                    </a:p>
                  </a:txBody>
                  <a:tcPr/>
                </a:tc>
              </a:tr>
              <a:tr h="24951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电子商务社区</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实现目标</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实现</a:t>
                      </a:r>
                      <a:r>
                        <a:rPr lang="en-US" altLang="zh-CN" sz="1400" dirty="0" smtClean="0">
                          <a:latin typeface="微软雅黑" panose="020B0503020204020204" pitchFamily="34" charset="-122"/>
                          <a:ea typeface="微软雅黑" panose="020B0503020204020204" pitchFamily="34" charset="-122"/>
                        </a:rPr>
                        <a:t>B2B</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B2C</a:t>
                      </a:r>
                      <a:r>
                        <a:rPr lang="zh-CN" altLang="en-US" sz="1400" dirty="0" smtClean="0">
                          <a:latin typeface="微软雅黑" panose="020B0503020204020204" pitchFamily="34" charset="-122"/>
                          <a:ea typeface="微软雅黑" panose="020B0503020204020204" pitchFamily="34" charset="-122"/>
                        </a:rPr>
                        <a:t>完整流程，实现从供应商→合伙人→经销商→零售店铺→个人买家，全功能的实现及使用</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用户原型</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企业用户（卖家用户，包括供应商、合伙人、经销商等通过审核的资质的企业及商业个体）、普通用户（所有买家）</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差异</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与竞品有明显不同。业务流程及操作流程都不同，但有相似之处。</a:t>
                      </a:r>
                      <a:endParaRPr lang="zh-CN" altLang="en-US" sz="1400" dirty="0">
                        <a:latin typeface="微软雅黑" panose="020B0503020204020204" pitchFamily="34" charset="-122"/>
                        <a:ea typeface="微软雅黑" panose="020B0503020204020204" pitchFamily="34" charset="-122"/>
                      </a:endParaRPr>
                    </a:p>
                  </a:txBody>
                  <a:tcPr/>
                </a:tc>
              </a:tr>
            </a:tbl>
          </a:graphicData>
        </a:graphic>
      </p:graphicFrame>
      <p:sp>
        <p:nvSpPr>
          <p:cNvPr id="8" name="矩形 7"/>
          <p:cNvSpPr/>
          <p:nvPr/>
        </p:nvSpPr>
        <p:spPr>
          <a:xfrm>
            <a:off x="715434" y="1308100"/>
            <a:ext cx="6096000" cy="784830"/>
          </a:xfrm>
          <a:prstGeom prst="rect">
            <a:avLst/>
          </a:prstGeom>
        </p:spPr>
        <p:txBody>
          <a:bodyPr>
            <a:spAutoFit/>
          </a:bodyPr>
          <a:lstStyle/>
          <a:p>
            <a:pPr>
              <a:lnSpc>
                <a:spcPct val="150000"/>
              </a:lnSpc>
            </a:pPr>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功能列表（这里只列出主要功能，详细功能想见</a:t>
            </a:r>
            <a:r>
              <a:rPr lang="en-US" altLang="zh-CN" sz="1600" b="1" dirty="0" smtClean="0">
                <a:solidFill>
                  <a:schemeClr val="bg2">
                    <a:lumMod val="25000"/>
                  </a:schemeClr>
                </a:solidFill>
                <a:latin typeface="微软雅黑" panose="020B0503020204020204" pitchFamily="34" charset="-122"/>
                <a:ea typeface="微软雅黑" panose="020B0503020204020204" pitchFamily="34" charset="-122"/>
              </a:rPr>
              <a:t>PRD</a:t>
            </a:r>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a:t>
            </a:r>
            <a:endParaRPr lang="en-US" altLang="zh-CN" sz="1600" b="1" dirty="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以下为主要特征描述，</a:t>
            </a: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MR001</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为最优先需求，</a:t>
            </a: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MR002</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位次级，以此类推。</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4912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300"/>
          </a:xfrm>
        </p:spPr>
        <p:txBody>
          <a:bodyPr>
            <a:normAutofit/>
          </a:bodyPr>
          <a:lstStyle/>
          <a:p>
            <a:r>
              <a:rPr lang="zh-CN" altLang="en-US" sz="2800" b="1" dirty="0" smtClean="0"/>
              <a:t>功能类型</a:t>
            </a:r>
            <a:endParaRPr lang="zh-CN" altLang="en-US" sz="2800" b="1" dirty="0"/>
          </a:p>
        </p:txBody>
      </p:sp>
      <p:sp>
        <p:nvSpPr>
          <p:cNvPr id="4" name="矩形 3"/>
          <p:cNvSpPr/>
          <p:nvPr/>
        </p:nvSpPr>
        <p:spPr>
          <a:xfrm>
            <a:off x="715434" y="1308100"/>
            <a:ext cx="6096000" cy="338554"/>
          </a:xfrm>
          <a:prstGeom prst="rect">
            <a:avLst/>
          </a:prstGeom>
        </p:spPr>
        <p:txBody>
          <a:bodyPr>
            <a:spAutoFit/>
          </a:bodyPr>
          <a:lstStyle/>
          <a:p>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功能列表（这里只列出主要功能，详细功能想见</a:t>
            </a:r>
            <a:r>
              <a:rPr lang="en-US" altLang="zh-CN" sz="1600" b="1" dirty="0" smtClean="0">
                <a:solidFill>
                  <a:schemeClr val="bg2">
                    <a:lumMod val="25000"/>
                  </a:schemeClr>
                </a:solidFill>
                <a:latin typeface="微软雅黑" panose="020B0503020204020204" pitchFamily="34" charset="-122"/>
                <a:ea typeface="微软雅黑" panose="020B0503020204020204" pitchFamily="34" charset="-122"/>
              </a:rPr>
              <a:t>PRD</a:t>
            </a:r>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a:t>
            </a:r>
            <a:endParaRPr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54247743"/>
              </p:ext>
            </p:extLst>
          </p:nvPr>
        </p:nvGraphicFramePr>
        <p:xfrm>
          <a:off x="715435" y="2421466"/>
          <a:ext cx="6890710" cy="3162681"/>
        </p:xfrm>
        <a:graphic>
          <a:graphicData uri="http://schemas.openxmlformats.org/drawingml/2006/table">
            <a:tbl>
              <a:tblPr firstRow="1" bandRow="1">
                <a:tableStyleId>{5C22544A-7EE6-4342-B048-85BDC9FD1C3A}</a:tableStyleId>
              </a:tblPr>
              <a:tblGrid>
                <a:gridCol w="1347293"/>
                <a:gridCol w="5543417"/>
              </a:tblGrid>
              <a:tr h="322324">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名称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357647">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优先级</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400" dirty="0" smtClean="0">
                          <a:latin typeface="微软雅黑" panose="020B0503020204020204" pitchFamily="34" charset="-122"/>
                          <a:ea typeface="微软雅黑" panose="020B0503020204020204" pitchFamily="34" charset="-122"/>
                        </a:rPr>
                        <a:t>MR002</a:t>
                      </a:r>
                      <a:endParaRPr lang="zh-CN" altLang="en-US" sz="1400" dirty="0">
                        <a:latin typeface="微软雅黑" panose="020B0503020204020204" pitchFamily="34" charset="-122"/>
                        <a:ea typeface="微软雅黑" panose="020B0503020204020204" pitchFamily="34" charset="-122"/>
                      </a:endParaRPr>
                    </a:p>
                  </a:txBody>
                  <a:tcPr/>
                </a:tc>
              </a:tr>
              <a:tr h="357647">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移动门户</a:t>
                      </a:r>
                      <a:endParaRPr lang="zh-CN" altLang="en-US" sz="1400" dirty="0">
                        <a:latin typeface="微软雅黑" panose="020B0503020204020204" pitchFamily="34" charset="-122"/>
                        <a:ea typeface="微软雅黑" panose="020B0503020204020204" pitchFamily="34" charset="-122"/>
                      </a:endParaRPr>
                    </a:p>
                  </a:txBody>
                  <a:tcPr/>
                </a:tc>
              </a:tr>
              <a:tr h="450371">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实现目标</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移动</a:t>
                      </a:r>
                      <a:r>
                        <a:rPr lang="en-US" altLang="zh-CN" sz="1400" dirty="0" smtClean="0">
                          <a:latin typeface="微软雅黑" panose="020B0503020204020204" pitchFamily="34" charset="-122"/>
                          <a:ea typeface="微软雅黑" panose="020B0503020204020204" pitchFamily="34" charset="-122"/>
                        </a:rPr>
                        <a:t>APP</a:t>
                      </a:r>
                      <a:r>
                        <a:rPr lang="zh-CN" altLang="en-US" sz="1400" dirty="0" smtClean="0">
                          <a:latin typeface="微软雅黑" panose="020B0503020204020204" pitchFamily="34" charset="-122"/>
                          <a:ea typeface="微软雅黑" panose="020B0503020204020204" pitchFamily="34" charset="-122"/>
                        </a:rPr>
                        <a:t>、微商城实现</a:t>
                      </a:r>
                      <a:r>
                        <a:rPr lang="en-US" altLang="zh-CN" sz="1400" dirty="0" smtClean="0">
                          <a:latin typeface="微软雅黑" panose="020B0503020204020204" pitchFamily="34" charset="-122"/>
                          <a:ea typeface="微软雅黑" panose="020B0503020204020204" pitchFamily="34" charset="-122"/>
                        </a:rPr>
                        <a:t>B2B</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B2C</a:t>
                      </a:r>
                      <a:r>
                        <a:rPr lang="zh-CN" altLang="en-US" sz="1400" dirty="0" smtClean="0">
                          <a:latin typeface="微软雅黑" panose="020B0503020204020204" pitchFamily="34" charset="-122"/>
                          <a:ea typeface="微软雅黑" panose="020B0503020204020204" pitchFamily="34" charset="-122"/>
                        </a:rPr>
                        <a:t>完整流程，实现从供应商→合伙人→经销商→零售店铺→个人买家，全功能的实现及使用。</a:t>
                      </a:r>
                    </a:p>
                  </a:txBody>
                  <a:tcPr/>
                </a:tc>
              </a:tr>
              <a:tr h="415183">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用户原型</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企业用户（卖家用户，包括供应商、合伙人、经销商等通过审核的资质的企业及商业个体）、普通用户（所有买家）</a:t>
                      </a:r>
                      <a:endParaRPr lang="zh-CN" altLang="en-US" sz="1400" dirty="0">
                        <a:latin typeface="微软雅黑" panose="020B0503020204020204" pitchFamily="34" charset="-122"/>
                        <a:ea typeface="微软雅黑" panose="020B0503020204020204" pitchFamily="34" charset="-122"/>
                      </a:endParaRPr>
                    </a:p>
                  </a:txBody>
                  <a:tcPr/>
                </a:tc>
              </a:tr>
              <a:tr h="357647">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差异</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与竞品有明显不同。业务流程及操作流程都不同，但有相似之处。</a:t>
                      </a:r>
                      <a:endParaRPr lang="en-US" altLang="zh-CN" sz="1400" dirty="0" smtClean="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631996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300"/>
          </a:xfrm>
        </p:spPr>
        <p:txBody>
          <a:bodyPr>
            <a:normAutofit/>
          </a:bodyPr>
          <a:lstStyle/>
          <a:p>
            <a:r>
              <a:rPr lang="zh-CN" altLang="en-US" sz="2800" b="1" dirty="0" smtClean="0"/>
              <a:t>功能类型</a:t>
            </a:r>
            <a:endParaRPr lang="zh-CN" altLang="en-US" sz="2800" b="1" dirty="0"/>
          </a:p>
        </p:txBody>
      </p:sp>
      <p:sp>
        <p:nvSpPr>
          <p:cNvPr id="4" name="矩形 3"/>
          <p:cNvSpPr/>
          <p:nvPr/>
        </p:nvSpPr>
        <p:spPr>
          <a:xfrm>
            <a:off x="715434" y="1308100"/>
            <a:ext cx="6096000" cy="418191"/>
          </a:xfrm>
          <a:prstGeom prst="rect">
            <a:avLst/>
          </a:prstGeom>
        </p:spPr>
        <p:txBody>
          <a:bodyPr>
            <a:spAutoFit/>
          </a:bodyPr>
          <a:lstStyle/>
          <a:p>
            <a:pPr>
              <a:lnSpc>
                <a:spcPct val="150000"/>
              </a:lnSpc>
            </a:pPr>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功能列表（这里只列出主要功能，详细功能想见</a:t>
            </a:r>
            <a:r>
              <a:rPr lang="en-US" altLang="zh-CN" sz="1600" b="1" dirty="0" smtClean="0">
                <a:solidFill>
                  <a:schemeClr val="bg2">
                    <a:lumMod val="25000"/>
                  </a:schemeClr>
                </a:solidFill>
                <a:latin typeface="微软雅黑" panose="020B0503020204020204" pitchFamily="34" charset="-122"/>
                <a:ea typeface="微软雅黑" panose="020B0503020204020204" pitchFamily="34" charset="-122"/>
              </a:rPr>
              <a:t>PRD</a:t>
            </a:r>
            <a:r>
              <a:rPr lang="zh-CN" altLang="en-US" sz="1600" b="1" dirty="0" smtClean="0">
                <a:solidFill>
                  <a:schemeClr val="bg2">
                    <a:lumMod val="25000"/>
                  </a:schemeClr>
                </a:solidFill>
                <a:latin typeface="微软雅黑" panose="020B0503020204020204" pitchFamily="34" charset="-122"/>
                <a:ea typeface="微软雅黑" panose="020B0503020204020204" pitchFamily="34" charset="-122"/>
              </a:rPr>
              <a:t>）</a:t>
            </a:r>
            <a:endParaRPr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37152696"/>
              </p:ext>
            </p:extLst>
          </p:nvPr>
        </p:nvGraphicFramePr>
        <p:xfrm>
          <a:off x="838200" y="2421466"/>
          <a:ext cx="6570518" cy="2842641"/>
        </p:xfrm>
        <a:graphic>
          <a:graphicData uri="http://schemas.openxmlformats.org/drawingml/2006/table">
            <a:tbl>
              <a:tblPr firstRow="1" bandRow="1">
                <a:tableStyleId>{5C22544A-7EE6-4342-B048-85BDC9FD1C3A}</a:tableStyleId>
              </a:tblPr>
              <a:tblGrid>
                <a:gridCol w="1284687"/>
                <a:gridCol w="5285831"/>
              </a:tblGrid>
              <a:tr h="303399">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属性</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描述</a:t>
                      </a:r>
                      <a:endParaRPr lang="zh-CN" altLang="en-US" dirty="0">
                        <a:latin typeface="微软雅黑" panose="020B0503020204020204" pitchFamily="34" charset="-122"/>
                        <a:ea typeface="微软雅黑" panose="020B0503020204020204" pitchFamily="34" charset="-122"/>
                      </a:endParaRPr>
                    </a:p>
                  </a:txBody>
                  <a:tcPr/>
                </a:tc>
              </a:tr>
              <a:tr h="24951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优先级</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en-US" altLang="zh-CN" sz="1400" dirty="0" smtClean="0">
                          <a:latin typeface="微软雅黑" panose="020B0503020204020204" pitchFamily="34" charset="-122"/>
                          <a:ea typeface="微软雅黑" panose="020B0503020204020204" pitchFamily="34" charset="-122"/>
                        </a:rPr>
                        <a:t>MR003</a:t>
                      </a:r>
                      <a:endParaRPr lang="zh-CN" altLang="en-US" sz="1400" dirty="0">
                        <a:latin typeface="微软雅黑" panose="020B0503020204020204" pitchFamily="34" charset="-122"/>
                        <a:ea typeface="微软雅黑" panose="020B0503020204020204" pitchFamily="34" charset="-122"/>
                      </a:endParaRPr>
                    </a:p>
                  </a:txBody>
                  <a:tcPr/>
                </a:tc>
              </a:tr>
              <a:tr h="24951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名称</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便民服务业务</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实现目标</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实现终端机缴费、查询、充值、购物等功能</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用户原型</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algn="l">
                        <a:lnSpc>
                          <a:spcPct val="150000"/>
                        </a:lnSpc>
                      </a:pPr>
                      <a:r>
                        <a:rPr lang="zh-CN" altLang="en-US" sz="1400" dirty="0" smtClean="0">
                          <a:latin typeface="微软雅黑" panose="020B0503020204020204" pitchFamily="34" charset="-122"/>
                          <a:ea typeface="微软雅黑" panose="020B0503020204020204" pitchFamily="34" charset="-122"/>
                        </a:rPr>
                        <a:t>普通用户</a:t>
                      </a:r>
                      <a:endParaRPr lang="zh-CN" altLang="en-US" sz="1400" dirty="0">
                        <a:latin typeface="微软雅黑" panose="020B0503020204020204" pitchFamily="34" charset="-122"/>
                        <a:ea typeface="微软雅黑" panose="020B0503020204020204" pitchFamily="34" charset="-122"/>
                      </a:endParaRPr>
                    </a:p>
                  </a:txBody>
                  <a:tcPr/>
                </a:tc>
              </a:tr>
              <a:tr h="274699">
                <a:tc>
                  <a:txBody>
                    <a:bodyPr/>
                    <a:lstStyle/>
                    <a:p>
                      <a:pPr algn="ctr">
                        <a:lnSpc>
                          <a:spcPct val="150000"/>
                        </a:lnSpc>
                      </a:pPr>
                      <a:r>
                        <a:rPr lang="zh-CN" altLang="en-US" sz="1400" dirty="0" smtClean="0">
                          <a:latin typeface="微软雅黑" panose="020B0503020204020204" pitchFamily="34" charset="-122"/>
                          <a:ea typeface="微软雅黑" panose="020B0503020204020204" pitchFamily="34" charset="-122"/>
                        </a:rPr>
                        <a:t>差异</a:t>
                      </a:r>
                      <a:endParaRPr lang="zh-CN" altLang="en-US" sz="1400" dirty="0">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zh-CN" altLang="en-US" sz="1400" dirty="0" smtClean="0">
                          <a:latin typeface="微软雅黑" panose="020B0503020204020204" pitchFamily="34" charset="-122"/>
                          <a:ea typeface="微软雅黑" panose="020B0503020204020204" pitchFamily="34" charset="-122"/>
                        </a:rPr>
                        <a:t>与竞品有明显不同。服务接口增多，使用</a:t>
                      </a:r>
                      <a:r>
                        <a:rPr lang="en-US" altLang="zh-CN" sz="1400" dirty="0" smtClean="0">
                          <a:latin typeface="微软雅黑" panose="020B0503020204020204" pitchFamily="34" charset="-122"/>
                          <a:ea typeface="微软雅黑" panose="020B0503020204020204" pitchFamily="34" charset="-122"/>
                        </a:rPr>
                        <a:t>ETM</a:t>
                      </a:r>
                      <a:r>
                        <a:rPr lang="zh-CN" altLang="en-US" sz="1400" dirty="0" smtClean="0">
                          <a:latin typeface="微软雅黑" panose="020B0503020204020204" pitchFamily="34" charset="-122"/>
                          <a:ea typeface="微软雅黑" panose="020B0503020204020204" pitchFamily="34" charset="-122"/>
                        </a:rPr>
                        <a:t>终端系统。内容更全，功能使用更方便。</a:t>
                      </a:r>
                      <a:endParaRPr lang="en-US" altLang="zh-CN" sz="1400" dirty="0" smtClean="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4122222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6634" y="609600"/>
            <a:ext cx="8596668" cy="1320800"/>
          </a:xfrm>
        </p:spPr>
        <p:txBody>
          <a:bodyPr>
            <a:normAutofit/>
          </a:bodyPr>
          <a:lstStyle/>
          <a:p>
            <a:pPr marL="571500" indent="-571500"/>
            <a:r>
              <a:rPr lang="zh-CN" altLang="en-US" sz="4000" b="1" dirty="0" smtClean="0">
                <a:solidFill>
                  <a:srgbClr val="FF0000"/>
                </a:solidFill>
                <a:latin typeface="黑体" panose="02010609060101010101" pitchFamily="49" charset="-122"/>
                <a:ea typeface="黑体" panose="02010609060101010101" pitchFamily="49" charset="-122"/>
              </a:rPr>
              <a:t>一、介绍   </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426634" y="2160589"/>
            <a:ext cx="8596668" cy="1433511"/>
          </a:xfrm>
        </p:spPr>
        <p:txBody>
          <a:bodyPr>
            <a:noAutofit/>
          </a:bodyPr>
          <a:lstStyle/>
          <a:p>
            <a:pPr>
              <a:lnSpc>
                <a:spcPct val="150000"/>
              </a:lnSpc>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文档目的</a:t>
            </a:r>
            <a:endParaRPr lang="en-US" altLang="zh-CN" sz="2400" dirty="0" smtClean="0">
              <a:solidFill>
                <a:schemeClr val="bg2">
                  <a:lumMod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2400" dirty="0" smtClean="0">
                <a:solidFill>
                  <a:schemeClr val="bg2">
                    <a:lumMod val="25000"/>
                  </a:schemeClr>
                </a:solidFill>
                <a:latin typeface="微软雅黑" panose="020B0503020204020204" pitchFamily="34" charset="-122"/>
                <a:ea typeface="微软雅黑" panose="020B0503020204020204" pitchFamily="34" charset="-122"/>
              </a:rPr>
              <a:t>内容概要</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49043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88020"/>
          </a:xfrm>
        </p:spPr>
        <p:txBody>
          <a:bodyPr>
            <a:normAutofit/>
          </a:bodyPr>
          <a:lstStyle/>
          <a:p>
            <a:r>
              <a:rPr lang="zh-CN" altLang="en-US" sz="2800" b="1" dirty="0" smtClean="0"/>
              <a:t>开发环境类型</a:t>
            </a:r>
            <a:endParaRPr lang="zh-CN" altLang="en-US" sz="2800" b="1" dirty="0"/>
          </a:p>
        </p:txBody>
      </p:sp>
      <p:sp>
        <p:nvSpPr>
          <p:cNvPr id="3" name="内容占位符 2"/>
          <p:cNvSpPr>
            <a:spLocks noGrp="1"/>
          </p:cNvSpPr>
          <p:nvPr>
            <p:ph idx="1"/>
          </p:nvPr>
        </p:nvSpPr>
        <p:spPr>
          <a:xfrm>
            <a:off x="677335" y="1433945"/>
            <a:ext cx="2637366" cy="4607417"/>
          </a:xfrm>
        </p:spPr>
        <p:txBody>
          <a:bodyPr>
            <a:normAutofit/>
          </a:bodyPr>
          <a:lstStyle/>
          <a:p>
            <a:pPr marL="0" indent="0">
              <a:lnSpc>
                <a:spcPct val="150000"/>
              </a:lnSpc>
              <a:buNone/>
            </a:pPr>
            <a:r>
              <a:rPr lang="zh-CN" altLang="en-US" sz="1600" b="1" dirty="0" smtClean="0">
                <a:latin typeface="微软雅黑" panose="020B0503020204020204" pitchFamily="34" charset="-122"/>
                <a:ea typeface="微软雅黑" panose="020B0503020204020204" pitchFamily="34" charset="-122"/>
              </a:rPr>
              <a:t>开发工具：</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网页：</a:t>
            </a:r>
            <a:r>
              <a:rPr lang="en-US" altLang="zh-CN" sz="1600" dirty="0" err="1" smtClean="0">
                <a:latin typeface="微软雅黑" panose="020B0503020204020204" pitchFamily="34" charset="-122"/>
                <a:ea typeface="微软雅黑" panose="020B0503020204020204" pitchFamily="34" charset="-122"/>
              </a:rPr>
              <a:t>php</a:t>
            </a:r>
            <a:r>
              <a:rPr lang="en-US" altLang="zh-CN" sz="1600" dirty="0" smtClean="0">
                <a:latin typeface="微软雅黑" panose="020B0503020204020204" pitchFamily="34" charset="-122"/>
                <a:ea typeface="微软雅黑" panose="020B0503020204020204" pitchFamily="34" charset="-122"/>
              </a:rPr>
              <a:t> storm</a:t>
            </a:r>
          </a:p>
          <a:p>
            <a:pPr>
              <a:lnSpc>
                <a:spcPct val="150000"/>
              </a:lnSpc>
            </a:pPr>
            <a:r>
              <a:rPr lang="zh-CN" altLang="en-US" sz="1600" dirty="0" smtClean="0">
                <a:latin typeface="微软雅黑" panose="020B0503020204020204" pitchFamily="34" charset="-122"/>
                <a:ea typeface="微软雅黑" panose="020B0503020204020204" pitchFamily="34" charset="-122"/>
              </a:rPr>
              <a:t>手机：</a:t>
            </a:r>
            <a:r>
              <a:rPr lang="en-US" altLang="zh-CN" sz="1600" dirty="0" smtClean="0">
                <a:latin typeface="微软雅黑" panose="020B0503020204020204" pitchFamily="34" charset="-122"/>
                <a:ea typeface="微软雅黑" panose="020B0503020204020204" pitchFamily="34" charset="-122"/>
              </a:rPr>
              <a:t>iOS </a:t>
            </a:r>
            <a:r>
              <a:rPr lang="en-US" altLang="zh-CN" sz="1600" dirty="0" err="1" smtClean="0">
                <a:latin typeface="微软雅黑" panose="020B0503020204020204" pitchFamily="34" charset="-122"/>
                <a:ea typeface="微软雅黑" panose="020B0503020204020204" pitchFamily="34" charset="-122"/>
              </a:rPr>
              <a:t>Xcode</a:t>
            </a:r>
            <a:r>
              <a:rPr lang="en-US" altLang="zh-CN" sz="1600" dirty="0" smtClean="0">
                <a:latin typeface="微软雅黑" panose="020B0503020204020204" pitchFamily="34" charset="-122"/>
                <a:ea typeface="微软雅黑" panose="020B0503020204020204" pitchFamily="34" charset="-122"/>
              </a:rPr>
              <a:t> 6</a:t>
            </a:r>
          </a:p>
          <a:p>
            <a:pPr>
              <a:lnSpc>
                <a:spcPct val="150000"/>
              </a:lnSpc>
            </a:pP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Android Java</a:t>
            </a:r>
          </a:p>
        </p:txBody>
      </p:sp>
      <p:sp>
        <p:nvSpPr>
          <p:cNvPr id="6" name="内容占位符 2"/>
          <p:cNvSpPr txBox="1">
            <a:spLocks/>
          </p:cNvSpPr>
          <p:nvPr/>
        </p:nvSpPr>
        <p:spPr>
          <a:xfrm>
            <a:off x="3971252" y="1433945"/>
            <a:ext cx="7528673" cy="5268069"/>
          </a:xfrm>
          <a:prstGeom prst="rect">
            <a:avLst/>
          </a:prstGeom>
        </p:spPr>
        <p:txBody>
          <a:bodyPr vert="horz" lIns="91440" tIns="45720" rIns="91440" bIns="45720" numCol="2"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70000"/>
              </a:lnSpc>
              <a:buFont typeface="Wingdings 3" charset="2"/>
              <a:buNone/>
            </a:pPr>
            <a:r>
              <a:rPr lang="en-US" altLang="zh-CN" sz="2100" b="1" dirty="0" smtClean="0">
                <a:latin typeface="微软雅黑" panose="020B0503020204020204" pitchFamily="34" charset="-122"/>
                <a:ea typeface="微软雅黑" panose="020B0503020204020204" pitchFamily="34" charset="-122"/>
              </a:rPr>
              <a:t>API</a:t>
            </a:r>
            <a:r>
              <a:rPr lang="zh-CN" altLang="en-US" sz="2100" b="1" dirty="0" smtClean="0">
                <a:latin typeface="微软雅黑" panose="020B0503020204020204" pitchFamily="34" charset="-122"/>
                <a:ea typeface="微软雅黑" panose="020B0503020204020204" pitchFamily="34" charset="-122"/>
              </a:rPr>
              <a:t>接口：</a:t>
            </a:r>
            <a:endParaRPr lang="en-US" altLang="zh-CN" sz="2100" b="1"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支付接口（支付宝、微信、银联等）</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ERP</a:t>
            </a:r>
            <a:r>
              <a:rPr lang="zh-CN" altLang="en-US" sz="1600" dirty="0" smtClean="0">
                <a:latin typeface="微软雅黑" panose="020B0503020204020204" pitchFamily="34" charset="-122"/>
                <a:ea typeface="微软雅黑" panose="020B0503020204020204" pitchFamily="34" charset="-122"/>
              </a:rPr>
              <a:t>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短</a:t>
            </a:r>
            <a:r>
              <a:rPr lang="zh-CN" altLang="en-US" sz="1600" dirty="0" smtClean="0">
                <a:latin typeface="微软雅黑" panose="020B0503020204020204" pitchFamily="34" charset="-122"/>
                <a:ea typeface="微软雅黑" panose="020B0503020204020204" pitchFamily="34" charset="-122"/>
              </a:rPr>
              <a:t>信验证接口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客</a:t>
            </a:r>
            <a:r>
              <a:rPr lang="zh-CN" altLang="en-US" sz="1600" dirty="0" smtClean="0">
                <a:latin typeface="微软雅黑" panose="020B0503020204020204" pitchFamily="34" charset="-122"/>
                <a:ea typeface="微软雅黑" panose="020B0503020204020204" pitchFamily="34" charset="-122"/>
              </a:rPr>
              <a:t>服接口（客服管理、聊天记录调用、会话控制等）</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天气查询接口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身份证接口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社保</a:t>
            </a:r>
            <a:r>
              <a:rPr lang="zh-CN" altLang="en-US" sz="1600" dirty="0" smtClean="0">
                <a:latin typeface="微软雅黑" panose="020B0503020204020204" pitchFamily="34" charset="-122"/>
                <a:ea typeface="微软雅黑" panose="020B0503020204020204" pitchFamily="34" charset="-122"/>
              </a:rPr>
              <a:t>卡接口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话费充值接口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火车票查询及购买接口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物流接口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指纹识别接口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各</a:t>
            </a:r>
            <a:r>
              <a:rPr lang="zh-CN" altLang="en-US" sz="1600" dirty="0" smtClean="0">
                <a:latin typeface="微软雅黑" panose="020B0503020204020204" pitchFamily="34" charset="-122"/>
                <a:ea typeface="微软雅黑" panose="020B0503020204020204" pitchFamily="34" charset="-122"/>
              </a:rPr>
              <a:t>银行及银联接口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地理坐标服务接口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en-US" altLang="zh-CN" sz="1600" dirty="0" smtClean="0">
                <a:latin typeface="微软雅黑" panose="020B0503020204020204" pitchFamily="34" charset="-122"/>
                <a:ea typeface="微软雅黑" panose="020B0503020204020204" pitchFamily="34" charset="-122"/>
              </a:rPr>
              <a:t>SNS</a:t>
            </a:r>
            <a:r>
              <a:rPr lang="zh-CN" altLang="en-US" sz="1600" dirty="0" smtClean="0">
                <a:latin typeface="微软雅黑" panose="020B0503020204020204" pitchFamily="34" charset="-122"/>
                <a:ea typeface="微软雅黑" panose="020B0503020204020204" pitchFamily="34" charset="-122"/>
              </a:rPr>
              <a:t>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群</a:t>
            </a:r>
            <a:r>
              <a:rPr lang="zh-CN" altLang="en-US" sz="1600" dirty="0" smtClean="0">
                <a:latin typeface="微软雅黑" panose="020B0503020204020204" pitchFamily="34" charset="-122"/>
                <a:ea typeface="微软雅黑" panose="020B0503020204020204" pitchFamily="34" charset="-122"/>
              </a:rPr>
              <a:t>发接口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二</a:t>
            </a:r>
            <a:r>
              <a:rPr lang="zh-CN" altLang="en-US" sz="1600" dirty="0">
                <a:latin typeface="微软雅黑" panose="020B0503020204020204" pitchFamily="34" charset="-122"/>
                <a:ea typeface="微软雅黑" panose="020B0503020204020204" pitchFamily="34" charset="-122"/>
              </a:rPr>
              <a:t>维</a:t>
            </a:r>
            <a:r>
              <a:rPr lang="zh-CN" altLang="en-US" sz="1600" dirty="0" smtClean="0">
                <a:latin typeface="微软雅黑" panose="020B0503020204020204" pitchFamily="34" charset="-122"/>
                <a:ea typeface="微软雅黑" panose="020B0503020204020204" pitchFamily="34" charset="-122"/>
              </a:rPr>
              <a:t>码接口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卡包接口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判断当前客户端版本是否支持指定</a:t>
            </a:r>
            <a:r>
              <a:rPr lang="en-US" altLang="zh-CN" sz="1600" dirty="0">
                <a:latin typeface="微软雅黑" panose="020B0503020204020204" pitchFamily="34" charset="-122"/>
                <a:ea typeface="微软雅黑" panose="020B0503020204020204" pitchFamily="34" charset="-122"/>
              </a:rPr>
              <a:t>JS</a:t>
            </a:r>
            <a:r>
              <a:rPr lang="zh-CN" altLang="en-US" sz="1600" dirty="0" smtClean="0">
                <a:latin typeface="微软雅黑" panose="020B0503020204020204" pitchFamily="34" charset="-122"/>
                <a:ea typeface="微软雅黑" panose="020B0503020204020204" pitchFamily="34" charset="-122"/>
              </a:rPr>
              <a:t>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第三</a:t>
            </a:r>
            <a:r>
              <a:rPr lang="zh-CN" altLang="en-US" sz="1600" dirty="0" smtClean="0">
                <a:latin typeface="微软雅黑" panose="020B0503020204020204" pitchFamily="34" charset="-122"/>
                <a:ea typeface="微软雅黑" panose="020B0503020204020204" pitchFamily="34" charset="-122"/>
              </a:rPr>
              <a:t>方登录接口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分享</a:t>
            </a:r>
            <a:r>
              <a:rPr lang="zh-CN" altLang="en-US" sz="1600" dirty="0" smtClean="0">
                <a:latin typeface="微软雅黑" panose="020B0503020204020204" pitchFamily="34" charset="-122"/>
                <a:ea typeface="微软雅黑" panose="020B0503020204020204" pitchFamily="34" charset="-122"/>
              </a:rPr>
              <a:t>接口（微博、微信、</a:t>
            </a:r>
            <a:r>
              <a:rPr lang="en-US" altLang="zh-CN" sz="1600" dirty="0" smtClean="0">
                <a:latin typeface="微软雅黑" panose="020B0503020204020204" pitchFamily="34" charset="-122"/>
                <a:ea typeface="微软雅黑" panose="020B0503020204020204" pitchFamily="34" charset="-122"/>
              </a:rPr>
              <a:t>SNS</a:t>
            </a:r>
            <a:r>
              <a:rPr lang="zh-CN" altLang="en-US" sz="1600" dirty="0" smtClean="0">
                <a:latin typeface="微软雅黑" panose="020B0503020204020204" pitchFamily="34" charset="-122"/>
                <a:ea typeface="微软雅黑" panose="020B0503020204020204" pitchFamily="34" charset="-122"/>
              </a:rPr>
              <a:t>等）</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图像接口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音频接口</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31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兼容性类型</a:t>
            </a:r>
            <a:endParaRPr lang="zh-CN" altLang="en-US" sz="2800" b="1" dirty="0"/>
          </a:p>
        </p:txBody>
      </p:sp>
      <p:sp>
        <p:nvSpPr>
          <p:cNvPr id="5" name="内容占位符 2"/>
          <p:cNvSpPr>
            <a:spLocks noGrp="1"/>
          </p:cNvSpPr>
          <p:nvPr>
            <p:ph idx="1"/>
          </p:nvPr>
        </p:nvSpPr>
        <p:spPr>
          <a:xfrm>
            <a:off x="791633" y="1516353"/>
            <a:ext cx="7770475" cy="3880773"/>
          </a:xfrm>
        </p:spPr>
        <p:txBody>
          <a:bodyPr>
            <a:normAutofit/>
          </a:bodyPr>
          <a:lstStyle/>
          <a:p>
            <a:pPr marL="0" indent="0">
              <a:buNone/>
            </a:pPr>
            <a:r>
              <a:rPr lang="zh-CN" altLang="en-US" sz="1600" b="1" dirty="0" smtClean="0">
                <a:latin typeface="微软雅黑" panose="020B0503020204020204" pitchFamily="34" charset="-122"/>
                <a:ea typeface="微软雅黑" panose="020B0503020204020204" pitchFamily="34" charset="-122"/>
              </a:rPr>
              <a:t>浏览器及操作系统</a:t>
            </a:r>
            <a:endParaRPr lang="en-US" altLang="zh-CN" sz="1600" b="1"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IE 7 </a:t>
            </a:r>
            <a:r>
              <a:rPr lang="zh-CN" altLang="en-US" sz="1600" dirty="0" smtClean="0">
                <a:latin typeface="微软雅黑" panose="020B0503020204020204" pitchFamily="34" charset="-122"/>
                <a:ea typeface="微软雅黑" panose="020B0503020204020204" pitchFamily="34" charset="-122"/>
              </a:rPr>
              <a:t>及以上</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Google chrome</a:t>
            </a:r>
          </a:p>
          <a:p>
            <a:r>
              <a:rPr lang="en-US" altLang="zh-CN" sz="1600" dirty="0" smtClean="0">
                <a:latin typeface="微软雅黑" panose="020B0503020204020204" pitchFamily="34" charset="-122"/>
                <a:ea typeface="微软雅黑" panose="020B0503020204020204" pitchFamily="34" charset="-122"/>
              </a:rPr>
              <a:t>Fire fox</a:t>
            </a:r>
          </a:p>
          <a:p>
            <a:r>
              <a:rPr lang="en-US" altLang="zh-CN" sz="1600" dirty="0" smtClean="0"/>
              <a:t>Mac</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Android 2.2</a:t>
            </a:r>
            <a:r>
              <a:rPr lang="zh-CN" altLang="en-US" sz="1600" dirty="0" smtClean="0">
                <a:latin typeface="微软雅黑" panose="020B0503020204020204" pitchFamily="34" charset="-122"/>
                <a:ea typeface="微软雅黑" panose="020B0503020204020204" pitchFamily="34" charset="-122"/>
              </a:rPr>
              <a:t>及以上</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iOS 7</a:t>
            </a:r>
            <a:r>
              <a:rPr lang="zh-CN" altLang="en-US" sz="1600" dirty="0" smtClean="0">
                <a:latin typeface="微软雅黑" panose="020B0503020204020204" pitchFamily="34" charset="-122"/>
                <a:ea typeface="微软雅黑" panose="020B0503020204020204" pitchFamily="34" charset="-122"/>
              </a:rPr>
              <a:t>及以上</a:t>
            </a:r>
            <a:endParaRPr lang="en-US" altLang="zh-CN" sz="1600"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3971253" y="1516353"/>
            <a:ext cx="4164830" cy="3980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60000"/>
              </a:lnSpc>
              <a:buFont typeface="Wingdings 3" charset="2"/>
              <a:buNone/>
            </a:pPr>
            <a:r>
              <a:rPr lang="en-US" altLang="zh-CN" sz="1600" b="1" dirty="0" smtClean="0">
                <a:latin typeface="微软雅黑" panose="020B0503020204020204" pitchFamily="34" charset="-122"/>
                <a:ea typeface="微软雅黑" panose="020B0503020204020204" pitchFamily="34" charset="-122"/>
              </a:rPr>
              <a:t>GUI</a:t>
            </a:r>
            <a:r>
              <a:rPr lang="zh-CN" altLang="en-US" sz="1600" b="1" dirty="0" smtClean="0">
                <a:latin typeface="微软雅黑" panose="020B0503020204020204" pitchFamily="34" charset="-122"/>
                <a:ea typeface="微软雅黑" panose="020B0503020204020204" pitchFamily="34" charset="-122"/>
              </a:rPr>
              <a:t>界面设计标准</a:t>
            </a:r>
            <a:endParaRPr lang="en-US" altLang="zh-CN" sz="1600" b="1" dirty="0" smtClean="0">
              <a:latin typeface="微软雅黑" panose="020B0503020204020204" pitchFamily="34" charset="-122"/>
              <a:ea typeface="微软雅黑" panose="020B0503020204020204" pitchFamily="34" charset="-122"/>
            </a:endParaRPr>
          </a:p>
          <a:p>
            <a:pPr>
              <a:lnSpc>
                <a:spcPct val="160000"/>
              </a:lnSpc>
              <a:buFont typeface="+mj-lt"/>
              <a:buAutoNum type="arabicPeriod"/>
            </a:pPr>
            <a:r>
              <a:rPr lang="zh-CN" altLang="en-US" sz="1400" b="1" dirty="0" smtClean="0">
                <a:latin typeface="微软雅黑" panose="020B0503020204020204" pitchFamily="34" charset="-122"/>
                <a:ea typeface="微软雅黑" panose="020B0503020204020204" pitchFamily="34" charset="-122"/>
              </a:rPr>
              <a:t>用户控制：</a:t>
            </a:r>
            <a:endParaRPr lang="en-US" altLang="zh-CN" sz="1400" b="1"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以允许用户进行选择或控制它的方式来实现该自动</a:t>
            </a:r>
            <a:r>
              <a:rPr lang="zh-CN" altLang="en-US" sz="1200" dirty="0" smtClean="0">
                <a:latin typeface="微软雅黑" panose="020B0503020204020204" pitchFamily="34" charset="-122"/>
                <a:ea typeface="微软雅黑" panose="020B0503020204020204" pitchFamily="34" charset="-122"/>
              </a:rPr>
              <a:t>任务。</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提供用户自定义设置。</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采取交互式和易于感应的窗口，尽量避免使用模态对话框，而</a:t>
            </a:r>
            <a:r>
              <a:rPr lang="zh-CN" altLang="en-US" sz="1200" dirty="0" smtClean="0">
                <a:latin typeface="微软雅黑" panose="020B0503020204020204" pitchFamily="34" charset="-122"/>
                <a:ea typeface="微软雅黑" panose="020B0503020204020204" pitchFamily="34" charset="-122"/>
              </a:rPr>
              <a:t>使用</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非模式</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辅助</a:t>
            </a:r>
            <a:r>
              <a:rPr lang="zh-CN" altLang="en-US" sz="1200" dirty="0">
                <a:latin typeface="微软雅黑" panose="020B0503020204020204" pitchFamily="34" charset="-122"/>
                <a:ea typeface="微软雅黑" panose="020B0503020204020204" pitchFamily="34" charset="-122"/>
              </a:rPr>
              <a:t>窗口</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在后台运行长进程时，保持前台式交互</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提供一组合适的选择，并在用户可能破坏系统或数据的情况时发出警告</a:t>
            </a:r>
            <a:r>
              <a:rPr lang="zh-CN" altLang="en-US" sz="1200" dirty="0" smtClean="0">
                <a:latin typeface="微软雅黑" panose="020B0503020204020204" pitchFamily="34" charset="-122"/>
                <a:ea typeface="微软雅黑" panose="020B0503020204020204" pitchFamily="34" charset="-122"/>
              </a:rPr>
              <a:t>。（接下页）</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0103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兼容性类型</a:t>
            </a:r>
            <a:endParaRPr lang="zh-CN" altLang="en-US" sz="2800" b="1" dirty="0"/>
          </a:p>
        </p:txBody>
      </p:sp>
      <p:sp>
        <p:nvSpPr>
          <p:cNvPr id="9" name="内容占位符 2"/>
          <p:cNvSpPr txBox="1">
            <a:spLocks/>
          </p:cNvSpPr>
          <p:nvPr/>
        </p:nvSpPr>
        <p:spPr>
          <a:xfrm>
            <a:off x="810838" y="1278082"/>
            <a:ext cx="4164830" cy="51227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600" indent="-228600">
              <a:lnSpc>
                <a:spcPct val="160000"/>
              </a:lnSpc>
              <a:buFont typeface="+mj-lt"/>
              <a:buAutoNum type="arabicPeriod" startAt="2"/>
            </a:pPr>
            <a:r>
              <a:rPr lang="zh-CN" altLang="en-US" sz="1400" b="1" dirty="0" smtClean="0">
                <a:latin typeface="微软雅黑" panose="020B0503020204020204" pitchFamily="34" charset="-122"/>
                <a:ea typeface="微软雅黑" panose="020B0503020204020204" pitchFamily="34" charset="-122"/>
              </a:rPr>
              <a:t>清晰一致的设计</a:t>
            </a:r>
            <a:endParaRPr lang="en-US" altLang="zh-CN" sz="1400" b="1"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相同含义的词使用统一的</a:t>
            </a:r>
            <a:r>
              <a:rPr lang="zh-CN" altLang="en-US" sz="1200" dirty="0" smtClean="0">
                <a:latin typeface="微软雅黑" panose="020B0503020204020204" pitchFamily="34" charset="-122"/>
                <a:ea typeface="微软雅黑" panose="020B0503020204020204" pitchFamily="34" charset="-122"/>
              </a:rPr>
              <a:t>术语。</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使用一组一致的命令和界面来展示常见功能</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保持与操作系统提供</a:t>
            </a:r>
            <a:r>
              <a:rPr lang="zh-CN" altLang="en-US" sz="1200" dirty="0">
                <a:latin typeface="微软雅黑" panose="020B0503020204020204" pitchFamily="34" charset="-122"/>
                <a:ea typeface="微软雅黑" panose="020B0503020204020204" pitchFamily="34" charset="-122"/>
              </a:rPr>
              <a:t>的交互操作和界面约定之间的高度一致，用户将能很快熟悉软件的使用</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使用隐喻的一致性</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建立保留字来明确和统一术语和操作命令</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在后台运行长进程时（时间超过</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秒，视具体情况而定），必须提供进度条等信息指示</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除非特别必要时，不要提供声音反馈</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保持文字内容清楚。</a:t>
            </a:r>
            <a:endParaRPr lang="en-US" altLang="zh-CN" sz="1200" dirty="0" smtClean="0">
              <a:latin typeface="微软雅黑" panose="020B0503020204020204" pitchFamily="34" charset="-122"/>
              <a:ea typeface="微软雅黑" panose="020B0503020204020204" pitchFamily="34" charset="-122"/>
            </a:endParaRPr>
          </a:p>
        </p:txBody>
      </p:sp>
      <p:sp>
        <p:nvSpPr>
          <p:cNvPr id="10" name="内容占位符 2"/>
          <p:cNvSpPr txBox="1">
            <a:spLocks/>
          </p:cNvSpPr>
          <p:nvPr/>
        </p:nvSpPr>
        <p:spPr>
          <a:xfrm>
            <a:off x="5109172" y="1278082"/>
            <a:ext cx="4164830" cy="566038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60000"/>
              </a:lnSpc>
              <a:buFont typeface="+mj-lt"/>
              <a:buAutoNum type="arabicPeriod" startAt="3"/>
            </a:pPr>
            <a:r>
              <a:rPr lang="zh-CN" altLang="en-US" sz="1400" b="1" dirty="0" smtClean="0">
                <a:latin typeface="微软雅黑" panose="020B0503020204020204" pitchFamily="34" charset="-122"/>
                <a:ea typeface="微软雅黑" panose="020B0503020204020204" pitchFamily="34" charset="-122"/>
              </a:rPr>
              <a:t>有良好的直觉特征</a:t>
            </a:r>
            <a:endParaRPr lang="en-US" altLang="zh-CN" sz="1400" b="1"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用熟悉的隐喻为用户的任务提供直接而直观的界面</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在</a:t>
            </a:r>
            <a:r>
              <a:rPr lang="zh-CN" altLang="en-US" sz="1200" dirty="0">
                <a:latin typeface="微软雅黑" panose="020B0503020204020204" pitchFamily="34" charset="-122"/>
                <a:ea typeface="微软雅黑" panose="020B0503020204020204" pitchFamily="34" charset="-122"/>
              </a:rPr>
              <a:t>使用隐喻时，不需要将基于操作系统的实现局限在真实世界的对应物上范围之内</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隐喻</a:t>
            </a:r>
            <a:r>
              <a:rPr lang="zh-CN" altLang="en-US" sz="1200" dirty="0">
                <a:latin typeface="微软雅黑" panose="020B0503020204020204" pitchFamily="34" charset="-122"/>
                <a:ea typeface="微软雅黑" panose="020B0503020204020204" pitchFamily="34" charset="-122"/>
              </a:rPr>
              <a:t>支持用户认知而不是记忆</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同</a:t>
            </a:r>
            <a:r>
              <a:rPr lang="zh-CN" altLang="en-US" sz="1200" dirty="0">
                <a:latin typeface="微软雅黑" panose="020B0503020204020204" pitchFamily="34" charset="-122"/>
                <a:ea typeface="微软雅黑" panose="020B0503020204020204" pitchFamily="34" charset="-122"/>
              </a:rPr>
              <a:t>常见软件保持一致性</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endParaRPr lang="en-US" altLang="zh-CN" sz="1200" dirty="0" smtClean="0">
              <a:latin typeface="微软雅黑" panose="020B0503020204020204" pitchFamily="34" charset="-122"/>
              <a:ea typeface="微软雅黑" panose="020B0503020204020204" pitchFamily="34" charset="-122"/>
            </a:endParaRPr>
          </a:p>
          <a:p>
            <a:pPr marL="228600" indent="-228600">
              <a:lnSpc>
                <a:spcPct val="160000"/>
              </a:lnSpc>
              <a:buFont typeface="+mj-lt"/>
              <a:buAutoNum type="arabicPeriod" startAt="4"/>
            </a:pPr>
            <a:r>
              <a:rPr lang="zh-CN" altLang="en-US" sz="1400" b="1" dirty="0">
                <a:latin typeface="微软雅黑" panose="020B0503020204020204" pitchFamily="34" charset="-122"/>
                <a:ea typeface="微软雅黑" panose="020B0503020204020204" pitchFamily="34" charset="-122"/>
              </a:rPr>
              <a:t>较快的响应速度</a:t>
            </a:r>
            <a:endParaRPr lang="en-US" altLang="zh-CN" sz="1400" b="1" dirty="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保持</a:t>
            </a:r>
            <a:r>
              <a:rPr lang="zh-CN" altLang="en-US" sz="1200" dirty="0">
                <a:latin typeface="微软雅黑" panose="020B0503020204020204" pitchFamily="34" charset="-122"/>
                <a:ea typeface="微软雅黑" panose="020B0503020204020204" pitchFamily="34" charset="-122"/>
              </a:rPr>
              <a:t>界面能很快对用户操作作出反应。 </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提供</a:t>
            </a:r>
            <a:r>
              <a:rPr lang="zh-CN" altLang="en-US" sz="1200" dirty="0">
                <a:latin typeface="微软雅黑" panose="020B0503020204020204" pitchFamily="34" charset="-122"/>
                <a:ea typeface="微软雅黑" panose="020B0503020204020204" pitchFamily="34" charset="-122"/>
              </a:rPr>
              <a:t>快捷键</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除非</a:t>
            </a:r>
            <a:r>
              <a:rPr lang="zh-CN" altLang="en-US" sz="1200" dirty="0">
                <a:latin typeface="微软雅黑" panose="020B0503020204020204" pitchFamily="34" charset="-122"/>
                <a:ea typeface="微软雅黑" panose="020B0503020204020204" pitchFamily="34" charset="-122"/>
              </a:rPr>
              <a:t>必要，不要重绘屏幕。</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2666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兼容性类型</a:t>
            </a:r>
            <a:endParaRPr lang="zh-CN" altLang="en-US" sz="2800" b="1" dirty="0"/>
          </a:p>
        </p:txBody>
      </p:sp>
      <p:sp>
        <p:nvSpPr>
          <p:cNvPr id="9" name="内容占位符 2"/>
          <p:cNvSpPr txBox="1">
            <a:spLocks/>
          </p:cNvSpPr>
          <p:nvPr/>
        </p:nvSpPr>
        <p:spPr>
          <a:xfrm>
            <a:off x="789709" y="1197620"/>
            <a:ext cx="9694718" cy="55252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60000"/>
              </a:lnSpc>
              <a:buFont typeface="+mj-lt"/>
              <a:buAutoNum type="arabicPeriod" startAt="5"/>
            </a:pPr>
            <a:r>
              <a:rPr lang="zh-CN" altLang="en-US" sz="1400" b="1" dirty="0" smtClean="0">
                <a:latin typeface="微软雅黑" panose="020B0503020204020204" pitchFamily="34" charset="-122"/>
                <a:ea typeface="微软雅黑" panose="020B0503020204020204" pitchFamily="34" charset="-122"/>
              </a:rPr>
              <a:t>简单且美观</a:t>
            </a:r>
            <a:endParaRPr lang="en-US" altLang="zh-CN" sz="1400" b="1"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界面应该很简单（不是过分单纯化）、易于学习、并且易于使用</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美观。可视</a:t>
            </a:r>
            <a:r>
              <a:rPr lang="zh-CN" altLang="en-US" sz="1200" dirty="0">
                <a:latin typeface="微软雅黑" panose="020B0503020204020204" pitchFamily="34" charset="-122"/>
                <a:ea typeface="微软雅黑" panose="020B0503020204020204" pitchFamily="34" charset="-122"/>
              </a:rPr>
              <a:t>属性提供了非常好的印象，并传达</a:t>
            </a:r>
            <a:r>
              <a:rPr lang="zh-CN" altLang="en-US" sz="1200" dirty="0" smtClean="0">
                <a:latin typeface="微软雅黑" panose="020B0503020204020204" pitchFamily="34" charset="-122"/>
                <a:ea typeface="微软雅黑" panose="020B0503020204020204" pitchFamily="34" charset="-122"/>
              </a:rPr>
              <a:t>特定对象</a:t>
            </a:r>
            <a:r>
              <a:rPr lang="zh-CN" altLang="en-US" sz="1200" dirty="0">
                <a:latin typeface="微软雅黑" panose="020B0503020204020204" pitchFamily="34" charset="-122"/>
                <a:ea typeface="微软雅黑" panose="020B0503020204020204" pitchFamily="34" charset="-122"/>
              </a:rPr>
              <a:t>的交互行为的重要线索</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提示窗口大小保持一致。</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布局和间距按照不同皂搓系统设置统一标准。</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图标、图片的设计，保持每个系统能够兼容。</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a:latin typeface="微软雅黑" panose="020B0503020204020204" pitchFamily="34" charset="-122"/>
                <a:ea typeface="微软雅黑" panose="020B0503020204020204" pitchFamily="34" charset="-122"/>
              </a:rPr>
              <a:t>提示</a:t>
            </a:r>
            <a:r>
              <a:rPr lang="zh-CN" altLang="en-US" sz="1200" dirty="0" smtClean="0">
                <a:latin typeface="微软雅黑" panose="020B0503020204020204" pitchFamily="34" charset="-122"/>
                <a:ea typeface="微软雅黑" panose="020B0503020204020204" pitchFamily="34" charset="-122"/>
              </a:rPr>
              <a:t>信息的内容保持一致。</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标点符号保持一致。</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对话框及对话框的按钮样式及交互规则保持一致。</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命令按钮样式保持一致。</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主要按钮要有统一的样式及大小。</a:t>
            </a:r>
            <a:endParaRPr lang="en-US" altLang="zh-CN" sz="1200" dirty="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文本字体统一。</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r>
              <a:rPr lang="zh-CN" altLang="en-US" sz="1200" dirty="0" smtClean="0">
                <a:latin typeface="微软雅黑" panose="020B0503020204020204" pitchFamily="34" charset="-122"/>
                <a:ea typeface="微软雅黑" panose="020B0503020204020204" pitchFamily="34" charset="-122"/>
              </a:rPr>
              <a:t>颜色使用使用统一规范。</a:t>
            </a:r>
            <a:endParaRPr lang="en-US" altLang="zh-CN" sz="1200" dirty="0" smtClean="0">
              <a:latin typeface="微软雅黑" panose="020B0503020204020204" pitchFamily="34" charset="-122"/>
              <a:ea typeface="微软雅黑" panose="020B0503020204020204" pitchFamily="34" charset="-122"/>
            </a:endParaRPr>
          </a:p>
          <a:p>
            <a:pPr>
              <a:lnSpc>
                <a:spcPct val="160000"/>
              </a:lnSpc>
            </a:pP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68867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推广步骤及推广方式</a:t>
            </a:r>
            <a:endParaRPr lang="zh-CN" altLang="en-US" sz="2800" b="1" dirty="0"/>
          </a:p>
        </p:txBody>
      </p:sp>
      <p:sp>
        <p:nvSpPr>
          <p:cNvPr id="5" name="内容占位符 2"/>
          <p:cNvSpPr>
            <a:spLocks noGrp="1"/>
          </p:cNvSpPr>
          <p:nvPr>
            <p:ph idx="1"/>
          </p:nvPr>
        </p:nvSpPr>
        <p:spPr>
          <a:xfrm>
            <a:off x="677334" y="1452282"/>
            <a:ext cx="4002242" cy="5066851"/>
          </a:xfrm>
        </p:spPr>
        <p:txBody>
          <a:bodyPr>
            <a:normAutofit fontScale="77500" lnSpcReduction="20000"/>
          </a:bodyPr>
          <a:lstStyle/>
          <a:p>
            <a:pPr marL="0" indent="0">
              <a:lnSpc>
                <a:spcPct val="160000"/>
              </a:lnSpc>
              <a:buNone/>
            </a:pPr>
            <a:r>
              <a:rPr lang="zh-CN" altLang="en-US" sz="2100" b="1" dirty="0" smtClean="0">
                <a:latin typeface="微软雅黑" panose="020B0503020204020204" pitchFamily="34" charset="-122"/>
                <a:ea typeface="微软雅黑" panose="020B0503020204020204" pitchFamily="34" charset="-122"/>
              </a:rPr>
              <a:t>推广步骤</a:t>
            </a:r>
            <a:endParaRPr lang="en-US" altLang="zh-CN" sz="2100" b="1" dirty="0" smtClean="0">
              <a:latin typeface="微软雅黑" panose="020B0503020204020204" pitchFamily="34" charset="-122"/>
              <a:ea typeface="微软雅黑" panose="020B0503020204020204" pitchFamily="34" charset="-122"/>
            </a:endParaRPr>
          </a:p>
          <a:p>
            <a:pPr marL="0" indent="0">
              <a:lnSpc>
                <a:spcPct val="160000"/>
              </a:lnSpc>
              <a:buNone/>
            </a:pPr>
            <a:r>
              <a:rPr lang="zh-CN" altLang="en-US" sz="1600" b="1" dirty="0" smtClean="0">
                <a:latin typeface="微软雅黑" panose="020B0503020204020204" pitchFamily="34" charset="-122"/>
                <a:ea typeface="微软雅黑" panose="020B0503020204020204" pitchFamily="34" charset="-122"/>
              </a:rPr>
              <a:t>一、网站整合及</a:t>
            </a:r>
            <a:r>
              <a:rPr lang="en-US" altLang="zh-CN" sz="1600" b="1" dirty="0" smtClean="0">
                <a:latin typeface="微软雅黑" panose="020B0503020204020204" pitchFamily="34" charset="-122"/>
                <a:ea typeface="微软雅黑" panose="020B0503020204020204" pitchFamily="34" charset="-122"/>
              </a:rPr>
              <a:t>SEO</a:t>
            </a:r>
            <a:r>
              <a:rPr lang="zh-CN" altLang="en-US" sz="1600" b="1" dirty="0" smtClean="0">
                <a:latin typeface="微软雅黑" panose="020B0503020204020204" pitchFamily="34" charset="-122"/>
                <a:ea typeface="微软雅黑" panose="020B0503020204020204" pitchFamily="34" charset="-122"/>
              </a:rPr>
              <a:t>优化</a:t>
            </a:r>
            <a:endParaRPr lang="en-US" altLang="zh-CN" sz="1600" b="1"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网站框架构造、页面内容的优化，页面模块间的内容接洽；</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网页的</a:t>
            </a:r>
            <a:r>
              <a:rPr lang="en-US" altLang="zh-CN" sz="1600" dirty="0" smtClean="0">
                <a:latin typeface="微软雅黑" panose="020B0503020204020204" pitchFamily="34" charset="-122"/>
                <a:ea typeface="微软雅黑" panose="020B0503020204020204" pitchFamily="34" charset="-122"/>
              </a:rPr>
              <a:t>META</a:t>
            </a:r>
            <a:r>
              <a:rPr lang="zh-CN" altLang="en-US" sz="1600" dirty="0" smtClean="0">
                <a:latin typeface="微软雅黑" panose="020B0503020204020204" pitchFamily="34" charset="-122"/>
                <a:ea typeface="微软雅黑" panose="020B0503020204020204" pitchFamily="34" charset="-122"/>
              </a:rPr>
              <a:t>标签的设计、页面题目的挑选；</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优化各页面要害词的密度恰当；</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页面链接的有效性；</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页面有效内容的引入；</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r>
              <a:rPr lang="zh-CN" altLang="en-US" sz="1600" dirty="0" smtClean="0">
                <a:latin typeface="微软雅黑" panose="020B0503020204020204" pitchFamily="34" charset="-122"/>
                <a:ea typeface="微软雅黑" panose="020B0503020204020204" pitchFamily="34" charset="-122"/>
              </a:rPr>
              <a:t>制作合理的、简单好用的网站地图；</a:t>
            </a:r>
            <a:endParaRPr lang="en-US" altLang="zh-CN" sz="1600" dirty="0" smtClean="0">
              <a:latin typeface="微软雅黑" panose="020B0503020204020204" pitchFamily="34" charset="-122"/>
              <a:ea typeface="微软雅黑" panose="020B0503020204020204" pitchFamily="34" charset="-122"/>
            </a:endParaRPr>
          </a:p>
          <a:p>
            <a:pPr>
              <a:lnSpc>
                <a:spcPct val="160000"/>
              </a:lnSpc>
            </a:pPr>
            <a:endParaRPr lang="en-US" altLang="zh-CN" sz="1600" dirty="0">
              <a:latin typeface="微软雅黑" panose="020B0503020204020204" pitchFamily="34" charset="-122"/>
              <a:ea typeface="微软雅黑" panose="020B0503020204020204" pitchFamily="34" charset="-122"/>
            </a:endParaRPr>
          </a:p>
          <a:p>
            <a:pPr marL="0" indent="0">
              <a:lnSpc>
                <a:spcPct val="160000"/>
              </a:lnSpc>
              <a:buNone/>
            </a:pPr>
            <a:r>
              <a:rPr lang="zh-CN" altLang="en-US" sz="1600" b="1" dirty="0" smtClean="0">
                <a:latin typeface="微软雅黑" panose="020B0503020204020204" pitchFamily="34" charset="-122"/>
                <a:ea typeface="微软雅黑" panose="020B0503020204020204" pitchFamily="34" charset="-122"/>
              </a:rPr>
              <a:t>二、搜索引擎推广</a:t>
            </a:r>
            <a:endParaRPr lang="en-US" altLang="zh-CN" sz="1600" b="1" dirty="0">
              <a:latin typeface="微软雅黑" panose="020B0503020204020204" pitchFamily="34" charset="-122"/>
              <a:ea typeface="微软雅黑" panose="020B0503020204020204" pitchFamily="34" charset="-122"/>
            </a:endParaRPr>
          </a:p>
          <a:p>
            <a:pPr marL="0" indent="0">
              <a:lnSpc>
                <a:spcPct val="160000"/>
              </a:lnSpc>
              <a:buNone/>
            </a:pPr>
            <a:r>
              <a:rPr lang="zh-CN" altLang="en-US" sz="1600" b="1" dirty="0" smtClean="0">
                <a:latin typeface="微软雅黑" panose="020B0503020204020204" pitchFamily="34" charset="-122"/>
                <a:ea typeface="微软雅黑" panose="020B0503020204020204" pitchFamily="34" charset="-122"/>
              </a:rPr>
              <a:t>三、网站有效内容的宣传与推广</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None/>
            </a:pPr>
            <a:r>
              <a:rPr lang="zh-CN" altLang="en-US" sz="1600" b="1" dirty="0" smtClean="0">
                <a:latin typeface="微软雅黑" panose="020B0503020204020204" pitchFamily="34" charset="-122"/>
                <a:ea typeface="微软雅黑" panose="020B0503020204020204" pitchFamily="34" charset="-122"/>
              </a:rPr>
              <a:t>四、网站渠道及联盟网扎的整合</a:t>
            </a:r>
            <a:endParaRPr lang="en-US" altLang="zh-CN" sz="1600" b="1" dirty="0" smtClean="0">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a:xfrm>
            <a:off x="4975668" y="1452281"/>
            <a:ext cx="4168332" cy="506685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60000"/>
              </a:lnSpc>
              <a:buFont typeface="Wingdings 3" charset="2"/>
              <a:buNone/>
            </a:pPr>
            <a:r>
              <a:rPr lang="zh-CN" altLang="en-US" sz="2100" b="1" dirty="0" smtClean="0">
                <a:latin typeface="微软雅黑" panose="020B0503020204020204" pitchFamily="34" charset="-122"/>
                <a:ea typeface="微软雅黑" panose="020B0503020204020204" pitchFamily="34" charset="-122"/>
              </a:rPr>
              <a:t>推广方式</a:t>
            </a:r>
            <a:endParaRPr lang="en-US" altLang="zh-CN" sz="21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一、搜索推广</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分类目推广</a:t>
            </a:r>
            <a:endParaRPr lang="en-US" altLang="zh-CN" sz="1600"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二、电子邮件推广</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三、网络广告</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四、交流链接</a:t>
            </a:r>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广告调换</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五、在新闻组和论坛上发布网站信息</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六、在网站信息发布</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七、制造时间</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八、提供免费资源</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九、会员制营销推广</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十、基于传统推广：电视、杂志报刊、户外广告、落地促销活动等</a:t>
            </a:r>
            <a:endParaRPr lang="en-US" altLang="zh-CN" sz="1600" b="1" dirty="0" smtClean="0">
              <a:latin typeface="微软雅黑" panose="020B0503020204020204" pitchFamily="34" charset="-122"/>
              <a:ea typeface="微软雅黑" panose="020B0503020204020204" pitchFamily="34" charset="-122"/>
            </a:endParaRPr>
          </a:p>
          <a:p>
            <a:pPr marL="0" indent="0">
              <a:lnSpc>
                <a:spcPct val="160000"/>
              </a:lnSpc>
              <a:buFont typeface="Wingdings 3" charset="2"/>
              <a:buNone/>
            </a:pPr>
            <a:r>
              <a:rPr lang="zh-CN" altLang="en-US" sz="1600" b="1" dirty="0" smtClean="0">
                <a:latin typeface="微软雅黑" panose="020B0503020204020204" pitchFamily="34" charset="-122"/>
                <a:ea typeface="微软雅黑" panose="020B0503020204020204" pitchFamily="34" charset="-122"/>
              </a:rPr>
              <a:t>十一、微信推广</a:t>
            </a:r>
            <a:endParaRPr lang="en-US" altLang="zh-CN" sz="16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2245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培训及支持</a:t>
            </a:r>
            <a:endParaRPr lang="zh-CN" altLang="en-US" sz="2800" b="1" dirty="0"/>
          </a:p>
        </p:txBody>
      </p:sp>
      <p:sp>
        <p:nvSpPr>
          <p:cNvPr id="5" name="内容占位符 2"/>
          <p:cNvSpPr>
            <a:spLocks noGrp="1"/>
          </p:cNvSpPr>
          <p:nvPr>
            <p:ph idx="1"/>
          </p:nvPr>
        </p:nvSpPr>
        <p:spPr>
          <a:xfrm>
            <a:off x="763395" y="1450585"/>
            <a:ext cx="8596668" cy="3880773"/>
          </a:xfrm>
        </p:spPr>
        <p:txBody>
          <a:bodyPr>
            <a:normAutofit/>
          </a:bodyPr>
          <a:lstStyle/>
          <a:p>
            <a:pPr marL="0" indent="0">
              <a:buNone/>
            </a:pPr>
            <a:r>
              <a:rPr lang="zh-CN" altLang="en-US" sz="1600" b="1" dirty="0" smtClean="0">
                <a:latin typeface="微软雅黑" panose="020B0503020204020204" pitchFamily="34" charset="-122"/>
                <a:ea typeface="微软雅黑" panose="020B0503020204020204" pitchFamily="34" charset="-122"/>
              </a:rPr>
              <a:t>培训</a:t>
            </a:r>
            <a:endParaRPr lang="en-US" altLang="zh-CN" sz="1600"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品牌宣传与培训</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业务总流程培训</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网页版产品使用培训</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iOS</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Android</a:t>
            </a:r>
            <a:r>
              <a:rPr lang="zh-CN" altLang="en-US" sz="1600" dirty="0" smtClean="0">
                <a:latin typeface="微软雅黑" panose="020B0503020204020204" pitchFamily="34" charset="-122"/>
                <a:ea typeface="微软雅黑" panose="020B0503020204020204" pitchFamily="34" charset="-122"/>
              </a:rPr>
              <a:t>移动端产品使用培训</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rPr>
              <a:t>ETM</a:t>
            </a:r>
            <a:r>
              <a:rPr lang="zh-CN" altLang="en-US" sz="1600" dirty="0" smtClean="0">
                <a:latin typeface="微软雅黑" panose="020B0503020204020204" pitchFamily="34" charset="-122"/>
                <a:ea typeface="微软雅黑" panose="020B0503020204020204" pitchFamily="34" charset="-122"/>
              </a:rPr>
              <a:t>终端产品使用培训</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会员</a:t>
            </a:r>
            <a:r>
              <a:rPr lang="zh-CN" altLang="en-US" sz="1600" dirty="0" smtClean="0">
                <a:latin typeface="微软雅黑" panose="020B0503020204020204" pitchFamily="34" charset="-122"/>
                <a:ea typeface="微软雅黑" panose="020B0503020204020204" pitchFamily="34" charset="-122"/>
              </a:rPr>
              <a:t>制度培训（供应商、合伙人、经销商、微店）</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20658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培训及支持</a:t>
            </a:r>
            <a:endParaRPr lang="zh-CN" altLang="en-US" sz="2800" b="1" dirty="0"/>
          </a:p>
        </p:txBody>
      </p:sp>
      <p:sp>
        <p:nvSpPr>
          <p:cNvPr id="5" name="内容占位符 2"/>
          <p:cNvSpPr>
            <a:spLocks noGrp="1"/>
          </p:cNvSpPr>
          <p:nvPr>
            <p:ph idx="1"/>
          </p:nvPr>
        </p:nvSpPr>
        <p:spPr>
          <a:xfrm>
            <a:off x="763395" y="1224669"/>
            <a:ext cx="8596668" cy="3880773"/>
          </a:xfrm>
        </p:spPr>
        <p:txBody>
          <a:bodyPr>
            <a:normAutofit/>
          </a:bodyPr>
          <a:lstStyle/>
          <a:p>
            <a:pPr marL="0" lvl="0" indent="0">
              <a:buNone/>
            </a:pPr>
            <a:r>
              <a:rPr lang="zh-CN" altLang="en-US" sz="1600" b="1" dirty="0">
                <a:solidFill>
                  <a:schemeClr val="bg2">
                    <a:lumMod val="25000"/>
                  </a:schemeClr>
                </a:solidFill>
                <a:latin typeface="微软雅黑" pitchFamily="34" charset="-122"/>
                <a:ea typeface="微软雅黑" pitchFamily="34" charset="-122"/>
              </a:rPr>
              <a:t>需要的服务器、设备、软件和服务</a:t>
            </a:r>
            <a:endParaRPr lang="en-US" altLang="zh-CN" sz="1600" b="1" dirty="0">
              <a:solidFill>
                <a:schemeClr val="bg2">
                  <a:lumMod val="25000"/>
                </a:schemeClr>
              </a:solidFill>
              <a:latin typeface="微软雅黑" pitchFamily="34" charset="-122"/>
              <a:ea typeface="微软雅黑" pitchFamily="34" charset="-122"/>
            </a:endParaRPr>
          </a:p>
          <a:p>
            <a:pPr marL="0" indent="0">
              <a:buNone/>
            </a:pPr>
            <a:endParaRPr lang="en-US" altLang="zh-CN" sz="1600" b="1"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graphicFrame>
        <p:nvGraphicFramePr>
          <p:cNvPr id="6" name="Group 287"/>
          <p:cNvGraphicFramePr>
            <a:graphicFrameLocks/>
          </p:cNvGraphicFramePr>
          <p:nvPr>
            <p:extLst>
              <p:ext uri="{D42A27DB-BD31-4B8C-83A1-F6EECF244321}">
                <p14:modId xmlns:p14="http://schemas.microsoft.com/office/powerpoint/2010/main" val="338484780"/>
              </p:ext>
            </p:extLst>
          </p:nvPr>
        </p:nvGraphicFramePr>
        <p:xfrm>
          <a:off x="870971" y="1647014"/>
          <a:ext cx="7962393" cy="4498880"/>
        </p:xfrm>
        <a:graphic>
          <a:graphicData uri="http://schemas.openxmlformats.org/drawingml/2006/table">
            <a:tbl>
              <a:tblPr/>
              <a:tblGrid>
                <a:gridCol w="1673624"/>
                <a:gridCol w="1065033"/>
                <a:gridCol w="5223736"/>
              </a:tblGrid>
              <a:tr h="368250">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6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PMingLiU" pitchFamily="18" charset="-120"/>
                          <a:cs typeface="Arial" charset="0"/>
                        </a:rPr>
                        <a:t>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5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cs typeface="Arial" charset="0"/>
                        </a:rPr>
                        <a:t>数量</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cs typeface="Arial" charset="0"/>
                        </a:rPr>
                        <a:t>功能</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负载均衡服务器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Nginx</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页面缓存服务器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Varnish</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Arial" charset="0"/>
                        </a:rPr>
                        <a:t>Web</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Arial" charset="0"/>
                        </a:rPr>
                        <a:t>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Nginx</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APP</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Nginx</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微商服务器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Nginx</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静态缓存服务器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Varnish</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数据缓存服务器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memcache/redis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搜索引擎服务器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xunsearch</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IM</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raid1</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内存，数据库、</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IM</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服务软件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图片服务器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raid5</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,16G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,NFS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文件系统</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主数据库服务器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raid5</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mysql</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从数据库服务器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Centos</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raid5</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硬盘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,32G</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内存，</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mysql</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软件</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千兆交换机</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超五类</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RJ45</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接口交换机</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路由器</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防火墙</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用于接入管理和防黑客攻击</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036">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测试服务器</a:t>
                      </a:r>
                    </a:p>
                  </a:txBody>
                  <a:tcPr marT="45721" marB="4572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2</a:t>
                      </a:r>
                    </a:p>
                  </a:txBody>
                  <a:tcPr marT="45721" marB="4572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安装虚拟软件，模拟正式环境，进行编程、安装和测试</a:t>
                      </a:r>
                    </a:p>
                  </a:txBody>
                  <a:tcPr marT="45721" marB="4572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769076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609600"/>
            <a:ext cx="8596668" cy="588020"/>
          </a:xfrm>
        </p:spPr>
        <p:txBody>
          <a:bodyPr>
            <a:normAutofit/>
          </a:bodyPr>
          <a:lstStyle/>
          <a:p>
            <a:r>
              <a:rPr lang="zh-CN" altLang="en-US" sz="2800" b="1" dirty="0" smtClean="0"/>
              <a:t>培训及支持</a:t>
            </a:r>
            <a:endParaRPr lang="zh-CN" altLang="en-US" sz="2800" b="1" dirty="0"/>
          </a:p>
        </p:txBody>
      </p:sp>
      <p:sp>
        <p:nvSpPr>
          <p:cNvPr id="5" name="内容占位符 2"/>
          <p:cNvSpPr>
            <a:spLocks noGrp="1"/>
          </p:cNvSpPr>
          <p:nvPr>
            <p:ph idx="1"/>
          </p:nvPr>
        </p:nvSpPr>
        <p:spPr>
          <a:xfrm>
            <a:off x="763395" y="1224669"/>
            <a:ext cx="8596668" cy="3880773"/>
          </a:xfrm>
        </p:spPr>
        <p:txBody>
          <a:bodyPr>
            <a:normAutofit/>
          </a:bodyPr>
          <a:lstStyle/>
          <a:p>
            <a:pPr marL="0" lvl="0" indent="0">
              <a:buNone/>
            </a:pPr>
            <a:r>
              <a:rPr lang="zh-CN" altLang="en-US" sz="1600" b="1" dirty="0">
                <a:solidFill>
                  <a:schemeClr val="bg2">
                    <a:lumMod val="25000"/>
                  </a:schemeClr>
                </a:solidFill>
                <a:latin typeface="微软雅黑" pitchFamily="34" charset="-122"/>
                <a:ea typeface="微软雅黑" pitchFamily="34" charset="-122"/>
              </a:rPr>
              <a:t>需要的服务器、设备、软件和服务</a:t>
            </a:r>
            <a:endParaRPr lang="en-US" altLang="zh-CN" sz="1600" b="1" dirty="0">
              <a:solidFill>
                <a:schemeClr val="bg2">
                  <a:lumMod val="25000"/>
                </a:schemeClr>
              </a:solidFill>
              <a:latin typeface="微软雅黑" pitchFamily="34" charset="-122"/>
              <a:ea typeface="微软雅黑" pitchFamily="34" charset="-122"/>
            </a:endParaRPr>
          </a:p>
          <a:p>
            <a:pPr marL="0" indent="0">
              <a:buNone/>
            </a:pPr>
            <a:endParaRPr lang="en-US" altLang="zh-CN" sz="1600" b="1"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graphicFrame>
        <p:nvGraphicFramePr>
          <p:cNvPr id="7" name="Group 69"/>
          <p:cNvGraphicFramePr>
            <a:graphicFrameLocks/>
          </p:cNvGraphicFramePr>
          <p:nvPr>
            <p:extLst>
              <p:ext uri="{D42A27DB-BD31-4B8C-83A1-F6EECF244321}">
                <p14:modId xmlns:p14="http://schemas.microsoft.com/office/powerpoint/2010/main" val="985618692"/>
              </p:ext>
            </p:extLst>
          </p:nvPr>
        </p:nvGraphicFramePr>
        <p:xfrm>
          <a:off x="850923" y="1978082"/>
          <a:ext cx="8013377" cy="4138443"/>
        </p:xfrm>
        <a:graphic>
          <a:graphicData uri="http://schemas.openxmlformats.org/drawingml/2006/table">
            <a:tbl>
              <a:tblPr/>
              <a:tblGrid>
                <a:gridCol w="2164736"/>
                <a:gridCol w="1245059"/>
                <a:gridCol w="4603582"/>
              </a:tblGrid>
              <a:tr h="389384">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6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dirty="0" smtClean="0">
                          <a:ln>
                            <a:noFill/>
                          </a:ln>
                          <a:solidFill>
                            <a:schemeClr val="tx1"/>
                          </a:solidFill>
                          <a:effectLst/>
                          <a:latin typeface="Arial" charset="0"/>
                          <a:ea typeface="PMingLiU" pitchFamily="18" charset="-120"/>
                          <a:cs typeface="Arial" charset="0"/>
                        </a:rPr>
                        <a:t>服务器</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5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cs typeface="Arial" charset="0"/>
                        </a:rPr>
                        <a:t>数量</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ctr" defTabSz="914400" rtl="0" eaLnBrk="1" fontAlgn="base" latinLnBrk="0" hangingPunct="0">
                        <a:lnSpc>
                          <a:spcPct val="100000"/>
                        </a:lnSpc>
                        <a:spcBef>
                          <a:spcPct val="20000"/>
                        </a:spcBef>
                        <a:spcAft>
                          <a:spcPct val="0"/>
                        </a:spcAft>
                        <a:buClr>
                          <a:schemeClr val="accent1"/>
                        </a:buClr>
                        <a:buSzTx/>
                        <a:buFont typeface="Wingdings" pitchFamily="2" charset="2"/>
                        <a:buNone/>
                        <a:tabLst/>
                      </a:pPr>
                      <a:r>
                        <a:rPr kumimoji="0" lang="zh-CN" altLang="en-US" sz="1200" b="1" i="0" u="none" strike="noStrike" cap="none" normalizeH="0" baseline="0" smtClean="0">
                          <a:ln>
                            <a:noFill/>
                          </a:ln>
                          <a:solidFill>
                            <a:schemeClr val="tx1"/>
                          </a:solidFill>
                          <a:effectLst/>
                          <a:latin typeface="Arial" charset="0"/>
                          <a:ea typeface="宋体" pitchFamily="2" charset="-122"/>
                          <a:cs typeface="Arial" charset="0"/>
                        </a:rPr>
                        <a:t>功能</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CDN</a:t>
                      </a: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加速</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用于静态文件加速</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455">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机房独占带宽（三网合一）</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50M</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服务带宽</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18">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宋体" pitchFamily="2" charset="-122"/>
                          <a:ea typeface="宋体" pitchFamily="2" charset="-122"/>
                          <a:cs typeface="Arial" charset="0"/>
                        </a:rPr>
                        <a:t>平台</a:t>
                      </a:r>
                      <a:r>
                        <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Arial" charset="0"/>
                        </a:rPr>
                        <a:t>程序源码</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购买最符合业务需求的</a:t>
                      </a:r>
                      <a:r>
                        <a:rPr kumimoji="0" lang="en-AU" altLang="zh-CN" sz="1200" b="0" i="0" u="none" strike="noStrike" cap="none" normalizeH="0" baseline="0" dirty="0" err="1" smtClean="0">
                          <a:ln>
                            <a:noFill/>
                          </a:ln>
                          <a:solidFill>
                            <a:schemeClr val="tx1"/>
                          </a:solidFill>
                          <a:effectLst/>
                          <a:latin typeface="宋体" pitchFamily="2" charset="-122"/>
                          <a:ea typeface="宋体" pitchFamily="2" charset="-122"/>
                          <a:cs typeface="Times New Roman" pitchFamily="18" charset="0"/>
                        </a:rPr>
                        <a:t>php</a:t>
                      </a:r>
                      <a:r>
                        <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源码一套，在此基础开发</a:t>
                      </a:r>
                      <a:r>
                        <a:rPr kumimoji="0" lang="en-AU" altLang="zh-CN"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40</a:t>
                      </a:r>
                      <a:r>
                        <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万</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操作系统</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lunix</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10</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 </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a:t>
                      </a: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mysql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varnish</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nginx</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2</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memcache</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xunserch</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altLang="zh-CN"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1</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开源</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2411">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04000"/>
                        </a:lnSpc>
                        <a:spcBef>
                          <a:spcPct val="20000"/>
                        </a:spcBef>
                        <a:buClr>
                          <a:schemeClr val="accent1"/>
                        </a:buClr>
                        <a:buFont typeface="Wingdings" pitchFamily="2" charset="2"/>
                        <a:defRPr sz="2800">
                          <a:solidFill>
                            <a:schemeClr val="tx1"/>
                          </a:solidFill>
                          <a:latin typeface="Arial" charset="0"/>
                          <a:ea typeface="宋体" pitchFamily="2" charset="-122"/>
                          <a:cs typeface="Arial" charset="0"/>
                        </a:defRPr>
                      </a:lvl1pPr>
                      <a:lvl2pPr marL="742950" indent="-285750" eaLnBrk="0" hangingPunct="0">
                        <a:lnSpc>
                          <a:spcPct val="104000"/>
                        </a:lnSpc>
                        <a:spcBef>
                          <a:spcPct val="20000"/>
                        </a:spcBef>
                        <a:buClr>
                          <a:schemeClr val="accent1"/>
                        </a:buClr>
                        <a:buSzPct val="70000"/>
                        <a:buFont typeface="宋体" pitchFamily="2" charset="-122"/>
                        <a:defRPr sz="1400">
                          <a:solidFill>
                            <a:schemeClr val="tx1"/>
                          </a:solidFill>
                          <a:latin typeface="Arial" charset="0"/>
                          <a:ea typeface="宋体" pitchFamily="2" charset="-122"/>
                          <a:cs typeface="Arial" charset="0"/>
                        </a:defRPr>
                      </a:lvl2pPr>
                      <a:lvl3pPr marL="1143000" indent="-228600" eaLnBrk="0" hangingPunct="0">
                        <a:lnSpc>
                          <a:spcPct val="104000"/>
                        </a:lnSpc>
                        <a:spcBef>
                          <a:spcPct val="20000"/>
                        </a:spcBef>
                        <a:buClr>
                          <a:schemeClr val="accent1"/>
                        </a:buClr>
                        <a:buFont typeface="Wingdings" pitchFamily="2" charset="2"/>
                        <a:defRPr sz="1200">
                          <a:solidFill>
                            <a:schemeClr val="tx1"/>
                          </a:solidFill>
                          <a:latin typeface="Arial" charset="0"/>
                          <a:ea typeface="宋体" pitchFamily="2" charset="-122"/>
                          <a:cs typeface="Arial" charset="0"/>
                        </a:defRPr>
                      </a:lvl3pPr>
                      <a:lvl4pPr marL="1600200" indent="-228600" eaLnBrk="0" hangingPunct="0">
                        <a:lnSpc>
                          <a:spcPct val="104000"/>
                        </a:lnSpc>
                        <a:spcBef>
                          <a:spcPct val="20000"/>
                        </a:spcBef>
                        <a:buClr>
                          <a:schemeClr val="accent1"/>
                        </a:buClr>
                        <a:buFont typeface="宋体" pitchFamily="2" charset="-122"/>
                        <a:defRPr sz="1000">
                          <a:solidFill>
                            <a:schemeClr val="tx1"/>
                          </a:solidFill>
                          <a:latin typeface="Arial" charset="0"/>
                          <a:ea typeface="宋体" pitchFamily="2" charset="-122"/>
                          <a:cs typeface="Arial" charset="0"/>
                        </a:defRPr>
                      </a:lvl4pPr>
                      <a:lvl5pPr marL="2057400" indent="-228600" eaLnBrk="0" hangingPunct="0">
                        <a:lnSpc>
                          <a:spcPct val="104000"/>
                        </a:lnSpc>
                        <a:spcBef>
                          <a:spcPct val="20000"/>
                        </a:spcBef>
                        <a:buClr>
                          <a:schemeClr val="accent1"/>
                        </a:buClr>
                        <a:buFont typeface="Wingdings" pitchFamily="2" charset="2"/>
                        <a:defRPr sz="900">
                          <a:solidFill>
                            <a:schemeClr val="tx1"/>
                          </a:solidFill>
                          <a:latin typeface="Arial" charset="0"/>
                          <a:ea typeface="宋体" pitchFamily="2" charset="-122"/>
                          <a:cs typeface="Arial" charset="0"/>
                        </a:defRPr>
                      </a:lvl5pPr>
                      <a:lvl6pPr marL="25146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6pPr>
                      <a:lvl7pPr marL="29718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7pPr>
                      <a:lvl8pPr marL="34290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8pPr>
                      <a:lvl9pPr marL="3886200" indent="-228600" eaLnBrk="0" fontAlgn="base" hangingPunct="0">
                        <a:lnSpc>
                          <a:spcPct val="104000"/>
                        </a:lnSpc>
                        <a:spcBef>
                          <a:spcPct val="20000"/>
                        </a:spcBef>
                        <a:spcAft>
                          <a:spcPct val="0"/>
                        </a:spcAft>
                        <a:buClr>
                          <a:schemeClr val="accent1"/>
                        </a:buClr>
                        <a:buFont typeface="Wingdings" pitchFamily="2" charset="2"/>
                        <a:defRPr sz="900">
                          <a:solidFill>
                            <a:schemeClr val="tx1"/>
                          </a:solidFill>
                          <a:latin typeface="Arial" charset="0"/>
                          <a:ea typeface="宋体" pitchFamily="2" charset="-122"/>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AU" sz="1200" b="0"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65650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287723"/>
            <a:ext cx="8596668" cy="588020"/>
          </a:xfrm>
        </p:spPr>
        <p:txBody>
          <a:bodyPr>
            <a:normAutofit/>
          </a:bodyPr>
          <a:lstStyle/>
          <a:p>
            <a:r>
              <a:rPr lang="zh-CN" altLang="en-US" sz="2800" b="1" dirty="0" smtClean="0"/>
              <a:t>方案概述</a:t>
            </a:r>
            <a:endParaRPr lang="zh-CN" altLang="en-US" sz="2800" b="1" dirty="0"/>
          </a:p>
        </p:txBody>
      </p:sp>
      <p:sp>
        <p:nvSpPr>
          <p:cNvPr id="49" name="内容占位符 2"/>
          <p:cNvSpPr>
            <a:spLocks noGrp="1"/>
          </p:cNvSpPr>
          <p:nvPr>
            <p:ph idx="1"/>
          </p:nvPr>
        </p:nvSpPr>
        <p:spPr>
          <a:xfrm>
            <a:off x="763395" y="1450585"/>
            <a:ext cx="7154233" cy="3880773"/>
          </a:xfrm>
        </p:spPr>
        <p:txBody>
          <a:bodyPr>
            <a:normAutofit fontScale="92500" lnSpcReduction="10000"/>
          </a:bodyPr>
          <a:lstStyle/>
          <a:p>
            <a:pPr marL="0" indent="0">
              <a:lnSpc>
                <a:spcPct val="150000"/>
              </a:lnSpc>
              <a:buNone/>
            </a:pPr>
            <a:r>
              <a:rPr lang="zh-CN" altLang="en-US" sz="1600" b="1" dirty="0" smtClean="0">
                <a:latin typeface="微软雅黑" panose="020B0503020204020204" pitchFamily="34" charset="-122"/>
                <a:ea typeface="微软雅黑" panose="020B0503020204020204" pitchFamily="34" charset="-122"/>
              </a:rPr>
              <a:t>目的</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我们以服务覆盖全国为目标，定位为“面向全球的农村公众服务开放平台”，致力打造最具创新力和影响力的中国农村公众服务开放平台。</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解决“买难”，缩小城乡差距，提高农民生活水平；</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解决“卖难”，提升农民收入，创造就业。</a:t>
            </a:r>
          </a:p>
          <a:p>
            <a:pPr>
              <a:lnSpc>
                <a:spcPct val="150000"/>
              </a:lnSpc>
            </a:pPr>
            <a:r>
              <a:rPr lang="zh-CN" altLang="en-US" sz="1400" dirty="0" smtClean="0">
                <a:latin typeface="微软雅黑" panose="020B0503020204020204" pitchFamily="34" charset="-122"/>
                <a:ea typeface="微软雅黑" panose="020B0503020204020204" pitchFamily="34" charset="-122"/>
              </a:rPr>
              <a:t>村村淘（</a:t>
            </a:r>
            <a:r>
              <a:rPr lang="en-US" altLang="zh-CN" sz="1400" dirty="0" smtClean="0">
                <a:latin typeface="微软雅黑" panose="020B0503020204020204" pitchFamily="34" charset="-122"/>
                <a:ea typeface="微软雅黑" panose="020B0503020204020204" pitchFamily="34" charset="-122"/>
              </a:rPr>
              <a:t>WWW.CUNCUNTAO.COM</a:t>
            </a:r>
            <a:r>
              <a:rPr lang="zh-CN" altLang="en-US" sz="1400" dirty="0" smtClean="0">
                <a:latin typeface="微软雅黑" panose="020B0503020204020204" pitchFamily="34" charset="-122"/>
                <a:ea typeface="微软雅黑" panose="020B0503020204020204" pitchFamily="34" charset="-122"/>
              </a:rPr>
              <a:t>）将网络社交</a:t>
            </a:r>
            <a:r>
              <a:rPr lang="en-US" altLang="zh-CN" sz="1400" dirty="0" smtClean="0">
                <a:latin typeface="微软雅黑" panose="020B0503020204020204" pitchFamily="34" charset="-122"/>
                <a:ea typeface="微软雅黑" panose="020B0503020204020204" pitchFamily="34" charset="-122"/>
              </a:rPr>
              <a:t>(SNS)</a:t>
            </a:r>
            <a:r>
              <a:rPr lang="zh-CN" altLang="en-US" sz="1400" dirty="0" smtClean="0">
                <a:latin typeface="微软雅黑" panose="020B0503020204020204" pitchFamily="34" charset="-122"/>
                <a:ea typeface="微软雅黑" panose="020B0503020204020204" pitchFamily="34" charset="-122"/>
              </a:rPr>
              <a:t>、分类信息、电子商务有机结合起来的综合互联网交流平台。网站信息发布量大、内容丰富，涵盖农村新闻、供求、旅游、生活信息等。同时我们还推出移动</a:t>
            </a:r>
            <a:r>
              <a:rPr lang="en-US" altLang="zh-CN" sz="1400" dirty="0" smtClean="0">
                <a:latin typeface="微软雅黑" panose="020B0503020204020204" pitchFamily="34" charset="-122"/>
                <a:ea typeface="微软雅黑" panose="020B0503020204020204" pitchFamily="34" charset="-122"/>
              </a:rPr>
              <a:t>APP</a:t>
            </a:r>
            <a:r>
              <a:rPr lang="zh-CN" altLang="en-US" sz="1400" dirty="0" smtClean="0">
                <a:latin typeface="微软雅黑" panose="020B0503020204020204" pitchFamily="34" charset="-122"/>
                <a:ea typeface="微软雅黑" panose="020B0503020204020204" pitchFamily="34" charset="-122"/>
              </a:rPr>
              <a:t>，及</a:t>
            </a:r>
            <a:r>
              <a:rPr lang="en-US" altLang="zh-CN" sz="1400" dirty="0" smtClean="0">
                <a:latin typeface="微软雅黑" panose="020B0503020204020204" pitchFamily="34" charset="-122"/>
                <a:ea typeface="微软雅黑" panose="020B0503020204020204" pitchFamily="34" charset="-122"/>
              </a:rPr>
              <a:t>ETM</a:t>
            </a:r>
            <a:r>
              <a:rPr lang="zh-CN" altLang="en-US" sz="1400" dirty="0" smtClean="0">
                <a:latin typeface="微软雅黑" panose="020B0503020204020204" pitchFamily="34" charset="-122"/>
                <a:ea typeface="微软雅黑" panose="020B0503020204020204" pitchFamily="34" charset="-122"/>
              </a:rPr>
              <a:t>落地终端，构建省、市、县、乡、村</a:t>
            </a: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级渠道，轻松实现精准营销；提供给农民便利的公众服务平台，可以社保、医保、身份证，买火车票、充值话费等等，也可以与农民朋友近距离沟通、结识、进行互动，时刻掌握目标市场动态；农民还可以及时了解农业政策法规以及农业科技。</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zh-CN" altLang="en-US" sz="14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5609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287723"/>
            <a:ext cx="8596668" cy="588020"/>
          </a:xfrm>
        </p:spPr>
        <p:txBody>
          <a:bodyPr>
            <a:normAutofit/>
          </a:bodyPr>
          <a:lstStyle/>
          <a:p>
            <a:r>
              <a:rPr lang="zh-CN" altLang="en-US" sz="2800" b="1" dirty="0" smtClean="0"/>
              <a:t>方案概述</a:t>
            </a:r>
            <a:endParaRPr lang="zh-CN" altLang="en-US" sz="2800" b="1" dirty="0"/>
          </a:p>
        </p:txBody>
      </p:sp>
      <p:sp>
        <p:nvSpPr>
          <p:cNvPr id="61" name="矩形 60"/>
          <p:cNvSpPr/>
          <p:nvPr/>
        </p:nvSpPr>
        <p:spPr>
          <a:xfrm>
            <a:off x="757790" y="888145"/>
            <a:ext cx="2954655" cy="369332"/>
          </a:xfrm>
          <a:prstGeom prst="rect">
            <a:avLst/>
          </a:prstGeom>
        </p:spPr>
        <p:txBody>
          <a:bodyPr wrap="none">
            <a:spAutoFit/>
          </a:bodyPr>
          <a:lstStyle/>
          <a:p>
            <a:pPr lvl="0"/>
            <a:r>
              <a:rPr lang="zh-CN" altLang="en-US" b="1" dirty="0">
                <a:solidFill>
                  <a:schemeClr val="bg2">
                    <a:lumMod val="25000"/>
                  </a:schemeClr>
                </a:solidFill>
                <a:latin typeface="微软雅黑" pitchFamily="34" charset="-122"/>
                <a:ea typeface="微软雅黑" pitchFamily="34" charset="-122"/>
              </a:rPr>
              <a:t>下</a:t>
            </a:r>
            <a:r>
              <a:rPr lang="zh-CN" altLang="en-US" b="1" dirty="0" smtClean="0">
                <a:solidFill>
                  <a:schemeClr val="bg2">
                    <a:lumMod val="25000"/>
                  </a:schemeClr>
                </a:solidFill>
                <a:latin typeface="微软雅黑" pitchFamily="34" charset="-122"/>
                <a:ea typeface="微软雅黑" pitchFamily="34" charset="-122"/>
              </a:rPr>
              <a:t>图为业务模式的基本流程</a:t>
            </a:r>
            <a:endParaRPr lang="en-US" altLang="zh-CN" b="1" dirty="0">
              <a:solidFill>
                <a:schemeClr val="bg2">
                  <a:lumMod val="25000"/>
                </a:schemeClr>
              </a:solidFill>
              <a:latin typeface="微软雅黑" pitchFamily="34" charset="-122"/>
              <a:ea typeface="微软雅黑" pitchFamily="34" charset="-122"/>
            </a:endParaRPr>
          </a:p>
        </p:txBody>
      </p:sp>
      <p:grpSp>
        <p:nvGrpSpPr>
          <p:cNvPr id="85" name="组合 84"/>
          <p:cNvGrpSpPr/>
          <p:nvPr/>
        </p:nvGrpSpPr>
        <p:grpSpPr>
          <a:xfrm>
            <a:off x="2060556" y="1257477"/>
            <a:ext cx="5830223" cy="5551456"/>
            <a:chOff x="610656" y="1301445"/>
            <a:chExt cx="5830223" cy="5551456"/>
          </a:xfrm>
        </p:grpSpPr>
        <p:graphicFrame>
          <p:nvGraphicFramePr>
            <p:cNvPr id="64" name="图示 63"/>
            <p:cNvGraphicFramePr/>
            <p:nvPr>
              <p:extLst>
                <p:ext uri="{D42A27DB-BD31-4B8C-83A1-F6EECF244321}">
                  <p14:modId xmlns:p14="http://schemas.microsoft.com/office/powerpoint/2010/main" val="2083553895"/>
                </p:ext>
              </p:extLst>
            </p:nvPr>
          </p:nvGraphicFramePr>
          <p:xfrm>
            <a:off x="610656" y="1301445"/>
            <a:ext cx="5830223" cy="4365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TextBox 66"/>
            <p:cNvSpPr txBox="1"/>
            <p:nvPr/>
          </p:nvSpPr>
          <p:spPr>
            <a:xfrm>
              <a:off x="2691728" y="2815952"/>
              <a:ext cx="1689782" cy="276999"/>
            </a:xfrm>
            <a:prstGeom prst="rect">
              <a:avLst/>
            </a:prstGeom>
            <a:noFill/>
          </p:spPr>
          <p:txBody>
            <a:bodyPr wrap="square" rtlCol="0">
              <a:spAutoFit/>
            </a:bodyPr>
            <a:lstStyle/>
            <a:p>
              <a:pPr algn="ctr"/>
              <a:r>
                <a:rPr lang="zh-CN" altLang="en-US" sz="1200" dirty="0">
                  <a:solidFill>
                    <a:srgbClr val="00B0F0"/>
                  </a:solidFill>
                  <a:latin typeface="微软雅黑" panose="020B0503020204020204" pitchFamily="34" charset="-122"/>
                  <a:ea typeface="微软雅黑" panose="020B0503020204020204" pitchFamily="34" charset="-122"/>
                </a:rPr>
                <a:t>公平公正</a:t>
              </a:r>
              <a:r>
                <a:rPr lang="zh-CN" altLang="en-US" sz="1200" dirty="0" smtClean="0">
                  <a:solidFill>
                    <a:srgbClr val="00B0F0"/>
                  </a:solidFill>
                  <a:latin typeface="微软雅黑" panose="020B0503020204020204" pitchFamily="34" charset="-122"/>
                  <a:ea typeface="微软雅黑" panose="020B0503020204020204" pitchFamily="34" charset="-122"/>
                </a:rPr>
                <a:t>保障服务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5" name="TextBox 66"/>
            <p:cNvSpPr txBox="1"/>
            <p:nvPr/>
          </p:nvSpPr>
          <p:spPr>
            <a:xfrm rot="2393452">
              <a:off x="4052412" y="2114977"/>
              <a:ext cx="1009336"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商品及服务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6" name="TextBox 66"/>
            <p:cNvSpPr txBox="1"/>
            <p:nvPr/>
          </p:nvSpPr>
          <p:spPr>
            <a:xfrm rot="20513893">
              <a:off x="4126570" y="3111020"/>
              <a:ext cx="259826" cy="830997"/>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运</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营</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服</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7" name="TextBox 66"/>
            <p:cNvSpPr txBox="1"/>
            <p:nvPr/>
          </p:nvSpPr>
          <p:spPr>
            <a:xfrm rot="19599432">
              <a:off x="3470642" y="4144022"/>
              <a:ext cx="872737"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运营服务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8" name="TextBox 66"/>
            <p:cNvSpPr txBox="1"/>
            <p:nvPr/>
          </p:nvSpPr>
          <p:spPr>
            <a:xfrm rot="995194">
              <a:off x="2600593" y="3086445"/>
              <a:ext cx="446364" cy="830997"/>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运</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营</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服</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a:r>
                <a:rPr lang="zh-CN" altLang="en-US" sz="1200" dirty="0" smtClean="0">
                  <a:solidFill>
                    <a:srgbClr val="00B0F0"/>
                  </a:solidFill>
                  <a:latin typeface="微软雅黑" panose="020B0503020204020204" pitchFamily="34" charset="-122"/>
                  <a:ea typeface="微软雅黑" panose="020B0503020204020204" pitchFamily="34" charset="-122"/>
                </a:rPr>
                <a:t>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9" name="TextBox 66"/>
            <p:cNvSpPr txBox="1"/>
            <p:nvPr/>
          </p:nvSpPr>
          <p:spPr>
            <a:xfrm rot="4138132">
              <a:off x="1332209" y="4129370"/>
              <a:ext cx="974556"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商品批发</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80" name="TextBox 66"/>
            <p:cNvSpPr txBox="1"/>
            <p:nvPr/>
          </p:nvSpPr>
          <p:spPr>
            <a:xfrm>
              <a:off x="3104520" y="6203530"/>
              <a:ext cx="962841"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商品批发</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70" name="形状 69"/>
            <p:cNvSpPr/>
            <p:nvPr/>
          </p:nvSpPr>
          <p:spPr>
            <a:xfrm rot="6167622">
              <a:off x="3116902" y="1549323"/>
              <a:ext cx="2071801" cy="2071801"/>
            </a:xfrm>
            <a:prstGeom prst="leftCircularArrow">
              <a:avLst>
                <a:gd name="adj1" fmla="val 6452"/>
                <a:gd name="adj2" fmla="val 429999"/>
                <a:gd name="adj3" fmla="val 10489124"/>
                <a:gd name="adj4" fmla="val 14837806"/>
                <a:gd name="adj5" fmla="val 7527"/>
              </a:avLst>
            </a:prstGeom>
          </p:spPr>
          <p:style>
            <a:lnRef idx="0">
              <a:schemeClr val="accent2">
                <a:shade val="90000"/>
                <a:hueOff val="-701853"/>
                <a:satOff val="4915"/>
                <a:lumOff val="34545"/>
                <a:alphaOff val="0"/>
              </a:schemeClr>
            </a:lnRef>
            <a:fillRef idx="1">
              <a:schemeClr val="accent2">
                <a:shade val="90000"/>
                <a:hueOff val="-701853"/>
                <a:satOff val="4915"/>
                <a:lumOff val="34545"/>
                <a:alphaOff val="0"/>
              </a:schemeClr>
            </a:fillRef>
            <a:effectRef idx="0">
              <a:schemeClr val="accent2">
                <a:shade val="90000"/>
                <a:hueOff val="-701853"/>
                <a:satOff val="4915"/>
                <a:lumOff val="34545"/>
                <a:alphaOff val="0"/>
              </a:schemeClr>
            </a:effectRef>
            <a:fontRef idx="minor">
              <a:schemeClr val="lt1"/>
            </a:fontRef>
          </p:style>
        </p:sp>
        <p:sp>
          <p:nvSpPr>
            <p:cNvPr id="71" name="环形箭头 70"/>
            <p:cNvSpPr/>
            <p:nvPr/>
          </p:nvSpPr>
          <p:spPr>
            <a:xfrm rot="13463107" flipH="1">
              <a:off x="926338" y="1692490"/>
              <a:ext cx="5160411" cy="5160411"/>
            </a:xfrm>
            <a:prstGeom prst="circularArrow">
              <a:avLst>
                <a:gd name="adj1" fmla="val 2999"/>
                <a:gd name="adj2" fmla="val 312630"/>
                <a:gd name="adj3" fmla="val 3303994"/>
                <a:gd name="adj4" fmla="val 12614684"/>
                <a:gd name="adj5" fmla="val 5691"/>
              </a:avLst>
            </a:prstGeom>
          </p:spPr>
          <p:style>
            <a:lnRef idx="0">
              <a:schemeClr val="accent2">
                <a:shade val="90000"/>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fontRef>
          </p:style>
        </p:sp>
        <p:sp>
          <p:nvSpPr>
            <p:cNvPr id="74" name="形状 73"/>
            <p:cNvSpPr/>
            <p:nvPr/>
          </p:nvSpPr>
          <p:spPr>
            <a:xfrm rot="11352489" flipH="1">
              <a:off x="1361722" y="2965131"/>
              <a:ext cx="2071801" cy="2071801"/>
            </a:xfrm>
            <a:prstGeom prst="leftCircularArrow">
              <a:avLst>
                <a:gd name="adj1" fmla="val 6452"/>
                <a:gd name="adj2" fmla="val 429999"/>
                <a:gd name="adj3" fmla="val 10489124"/>
                <a:gd name="adj4" fmla="val 14837806"/>
                <a:gd name="adj5" fmla="val 7527"/>
              </a:avLst>
            </a:prstGeom>
          </p:spPr>
          <p:style>
            <a:lnRef idx="0">
              <a:schemeClr val="accent2">
                <a:shade val="90000"/>
                <a:hueOff val="-701853"/>
                <a:satOff val="4915"/>
                <a:lumOff val="34545"/>
                <a:alphaOff val="0"/>
              </a:schemeClr>
            </a:lnRef>
            <a:fillRef idx="1">
              <a:schemeClr val="accent2">
                <a:shade val="90000"/>
                <a:hueOff val="-701853"/>
                <a:satOff val="4915"/>
                <a:lumOff val="34545"/>
                <a:alphaOff val="0"/>
              </a:schemeClr>
            </a:fillRef>
            <a:effectRef idx="0">
              <a:schemeClr val="accent2">
                <a:shade val="90000"/>
                <a:hueOff val="-701853"/>
                <a:satOff val="4915"/>
                <a:lumOff val="34545"/>
                <a:alphaOff val="0"/>
              </a:schemeClr>
            </a:effectRef>
            <a:fontRef idx="minor">
              <a:schemeClr val="lt1"/>
            </a:fontRef>
          </p:style>
        </p:sp>
        <p:sp>
          <p:nvSpPr>
            <p:cNvPr id="81" name="形状 80"/>
            <p:cNvSpPr/>
            <p:nvPr/>
          </p:nvSpPr>
          <p:spPr>
            <a:xfrm rot="7207829" flipH="1">
              <a:off x="2516096" y="3833946"/>
              <a:ext cx="2071801" cy="2071801"/>
            </a:xfrm>
            <a:prstGeom prst="leftCircularArrow">
              <a:avLst>
                <a:gd name="adj1" fmla="val 6452"/>
                <a:gd name="adj2" fmla="val 429999"/>
                <a:gd name="adj3" fmla="val 10489124"/>
                <a:gd name="adj4" fmla="val 14837806"/>
                <a:gd name="adj5" fmla="val 7527"/>
              </a:avLst>
            </a:prstGeom>
          </p:spPr>
          <p:style>
            <a:lnRef idx="0">
              <a:schemeClr val="accent2">
                <a:shade val="90000"/>
                <a:hueOff val="-701853"/>
                <a:satOff val="4915"/>
                <a:lumOff val="34545"/>
                <a:alphaOff val="0"/>
              </a:schemeClr>
            </a:lnRef>
            <a:fillRef idx="1">
              <a:schemeClr val="accent2">
                <a:shade val="90000"/>
                <a:hueOff val="-701853"/>
                <a:satOff val="4915"/>
                <a:lumOff val="34545"/>
                <a:alphaOff val="0"/>
              </a:schemeClr>
            </a:fillRef>
            <a:effectRef idx="0">
              <a:schemeClr val="accent2">
                <a:shade val="90000"/>
                <a:hueOff val="-701853"/>
                <a:satOff val="4915"/>
                <a:lumOff val="34545"/>
                <a:alphaOff val="0"/>
              </a:schemeClr>
            </a:effectRef>
            <a:fontRef idx="minor">
              <a:schemeClr val="lt1"/>
            </a:fontRef>
          </p:style>
        </p:sp>
        <p:sp>
          <p:nvSpPr>
            <p:cNvPr id="82" name="TextBox 66"/>
            <p:cNvSpPr txBox="1"/>
            <p:nvPr/>
          </p:nvSpPr>
          <p:spPr>
            <a:xfrm>
              <a:off x="3070575" y="5394247"/>
              <a:ext cx="962841"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商品批发</a:t>
              </a:r>
              <a:endParaRPr lang="zh-CN" altLang="en-US" sz="1200" dirty="0">
                <a:solidFill>
                  <a:srgbClr val="00B0F0"/>
                </a:solidFill>
                <a:latin typeface="微软雅黑" panose="020B0503020204020204" pitchFamily="34" charset="-122"/>
                <a:ea typeface="微软雅黑" panose="020B0503020204020204" pitchFamily="34" charset="-122"/>
              </a:endParaRPr>
            </a:p>
          </p:txBody>
        </p:sp>
        <p:sp>
          <p:nvSpPr>
            <p:cNvPr id="83" name="TextBox 66"/>
            <p:cNvSpPr txBox="1"/>
            <p:nvPr/>
          </p:nvSpPr>
          <p:spPr>
            <a:xfrm rot="2223105">
              <a:off x="2652712" y="4098428"/>
              <a:ext cx="872737" cy="276999"/>
            </a:xfrm>
            <a:prstGeom prst="rect">
              <a:avLst/>
            </a:prstGeom>
            <a:noFill/>
          </p:spPr>
          <p:txBody>
            <a:bodyPr wrap="square" rtlCol="0">
              <a:spAutoFit/>
            </a:bodyPr>
            <a:lstStyle/>
            <a:p>
              <a:pPr algn="ctr"/>
              <a:r>
                <a:rPr lang="zh-CN" altLang="en-US" sz="1200" dirty="0" smtClean="0">
                  <a:solidFill>
                    <a:srgbClr val="00B0F0"/>
                  </a:solidFill>
                  <a:latin typeface="微软雅黑" panose="020B0503020204020204" pitchFamily="34" charset="-122"/>
                  <a:ea typeface="微软雅黑" panose="020B0503020204020204" pitchFamily="34" charset="-122"/>
                </a:rPr>
                <a:t>运营服务</a:t>
              </a:r>
              <a:endParaRPr lang="zh-CN" altLang="en-US" sz="1200" dirty="0">
                <a:solidFill>
                  <a:srgbClr val="00B0F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880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文档目的</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latin typeface="微软雅黑" panose="020B0503020204020204" pitchFamily="34" charset="-122"/>
                <a:ea typeface="微软雅黑" panose="020B0503020204020204" pitchFamily="34" charset="-122"/>
              </a:rPr>
              <a:t>对产品进行市场层面的说明，市场需求文档关注描述市场问题、市场机会和市场需求，帮助后续进行产品</a:t>
            </a:r>
            <a:r>
              <a:rPr lang="zh-CN" altLang="en-US" sz="2400" dirty="0" smtClean="0">
                <a:latin typeface="微软雅黑" panose="020B0503020204020204" pitchFamily="34" charset="-122"/>
                <a:ea typeface="微软雅黑" panose="020B0503020204020204" pitchFamily="34" charset="-122"/>
              </a:rPr>
              <a:t>需求文档</a:t>
            </a:r>
            <a:r>
              <a:rPr lang="zh-CN" altLang="en-US" sz="2400" dirty="0">
                <a:latin typeface="微软雅黑" panose="020B0503020204020204" pitchFamily="34" charset="-122"/>
                <a:ea typeface="微软雅黑" panose="020B0503020204020204" pitchFamily="34" charset="-122"/>
              </a:rPr>
              <a:t>和方案计划、设计</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31866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287723"/>
            <a:ext cx="8596668" cy="588020"/>
          </a:xfrm>
        </p:spPr>
        <p:txBody>
          <a:bodyPr>
            <a:normAutofit/>
          </a:bodyPr>
          <a:lstStyle/>
          <a:p>
            <a:r>
              <a:rPr lang="zh-CN" altLang="en-US" sz="2800" b="1" dirty="0" smtClean="0"/>
              <a:t>方案概述</a:t>
            </a:r>
            <a:endParaRPr lang="zh-CN" altLang="en-US" sz="2800" b="1" dirty="0"/>
          </a:p>
        </p:txBody>
      </p:sp>
      <p:sp>
        <p:nvSpPr>
          <p:cNvPr id="61" name="矩形 60"/>
          <p:cNvSpPr/>
          <p:nvPr/>
        </p:nvSpPr>
        <p:spPr>
          <a:xfrm>
            <a:off x="757790" y="888145"/>
            <a:ext cx="3220753" cy="369332"/>
          </a:xfrm>
          <a:prstGeom prst="rect">
            <a:avLst/>
          </a:prstGeom>
        </p:spPr>
        <p:txBody>
          <a:bodyPr wrap="none">
            <a:spAutoFit/>
          </a:bodyPr>
          <a:lstStyle/>
          <a:p>
            <a:pPr lvl="0"/>
            <a:r>
              <a:rPr lang="zh-CN" altLang="en-US" b="1" dirty="0" smtClean="0">
                <a:solidFill>
                  <a:schemeClr val="bg2">
                    <a:lumMod val="25000"/>
                  </a:schemeClr>
                </a:solidFill>
                <a:latin typeface="微软雅黑" pitchFamily="34" charset="-122"/>
                <a:ea typeface="微软雅黑" pitchFamily="34" charset="-122"/>
              </a:rPr>
              <a:t>以下为基本功能（详见</a:t>
            </a:r>
            <a:r>
              <a:rPr lang="en-US" altLang="zh-CN" b="1" dirty="0" smtClean="0">
                <a:solidFill>
                  <a:schemeClr val="bg2">
                    <a:lumMod val="25000"/>
                  </a:schemeClr>
                </a:solidFill>
                <a:latin typeface="微软雅黑" pitchFamily="34" charset="-122"/>
                <a:ea typeface="微软雅黑" pitchFamily="34" charset="-122"/>
              </a:rPr>
              <a:t>PRD</a:t>
            </a:r>
            <a:r>
              <a:rPr lang="zh-CN" altLang="en-US" b="1" dirty="0" smtClean="0">
                <a:solidFill>
                  <a:schemeClr val="bg2">
                    <a:lumMod val="25000"/>
                  </a:schemeClr>
                </a:solidFill>
                <a:latin typeface="微软雅黑" pitchFamily="34" charset="-122"/>
                <a:ea typeface="微软雅黑" pitchFamily="34" charset="-122"/>
              </a:rPr>
              <a:t>）</a:t>
            </a:r>
            <a:endParaRPr lang="en-US" altLang="zh-CN" b="1" dirty="0" smtClean="0">
              <a:solidFill>
                <a:schemeClr val="bg2">
                  <a:lumMod val="25000"/>
                </a:schemeClr>
              </a:solidFill>
              <a:latin typeface="微软雅黑" pitchFamily="34" charset="-122"/>
              <a:ea typeface="微软雅黑" pitchFamily="34" charset="-122"/>
            </a:endParaRPr>
          </a:p>
        </p:txBody>
      </p:sp>
      <p:sp>
        <p:nvSpPr>
          <p:cNvPr id="49" name="内容占位符 2"/>
          <p:cNvSpPr>
            <a:spLocks noGrp="1"/>
          </p:cNvSpPr>
          <p:nvPr>
            <p:ph idx="1"/>
          </p:nvPr>
        </p:nvSpPr>
        <p:spPr>
          <a:xfrm>
            <a:off x="784909" y="1257476"/>
            <a:ext cx="10187891" cy="5422723"/>
          </a:xfrm>
        </p:spPr>
        <p:txBody>
          <a:bodyPr numCol="2" spcCol="360000">
            <a:noAutofit/>
          </a:bodyPr>
          <a:lstStyle/>
          <a:p>
            <a:pPr>
              <a:lnSpc>
                <a:spcPct val="150000"/>
              </a:lnSpc>
            </a:pPr>
            <a:r>
              <a:rPr lang="en-US" altLang="zh-CN" sz="1200" dirty="0" smtClean="0">
                <a:latin typeface="微软雅黑" panose="020B0503020204020204" pitchFamily="34" charset="-122"/>
                <a:ea typeface="微软雅黑" panose="020B0503020204020204" pitchFamily="34" charset="-122"/>
              </a:rPr>
              <a:t>ERP</a:t>
            </a:r>
            <a:r>
              <a:rPr lang="zh-CN" altLang="en-US" sz="1200" dirty="0" smtClean="0">
                <a:latin typeface="微软雅黑" panose="020B0503020204020204" pitchFamily="34" charset="-122"/>
                <a:ea typeface="微软雅黑" panose="020B0503020204020204" pitchFamily="34" charset="-122"/>
              </a:rPr>
              <a:t>系统（这里不对后台管理系统，做详尽描述，具体内容详见各系统</a:t>
            </a:r>
            <a:r>
              <a:rPr lang="en-US" altLang="zh-CN" sz="1200" dirty="0" smtClean="0">
                <a:latin typeface="微软雅黑" panose="020B0503020204020204" pitchFamily="34" charset="-122"/>
                <a:ea typeface="微软雅黑" panose="020B0503020204020204" pitchFamily="34" charset="-122"/>
              </a:rPr>
              <a:t>PRD</a:t>
            </a:r>
            <a:r>
              <a:rPr lang="zh-CN" altLang="en-US" sz="1200" dirty="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登录注册</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搜索</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角色申请及资质审核</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供应商商品管理、结算中心、库存管理、订单管理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合伙人商品管理、</a:t>
            </a:r>
            <a:r>
              <a:rPr lang="zh-CN" altLang="en-US" sz="1200" dirty="0">
                <a:latin typeface="微软雅黑" panose="020B0503020204020204" pitchFamily="34" charset="-122"/>
                <a:ea typeface="微软雅黑" panose="020B0503020204020204" pitchFamily="34" charset="-122"/>
              </a:rPr>
              <a:t>结算</a:t>
            </a:r>
            <a:r>
              <a:rPr lang="zh-CN" altLang="en-US" sz="1200" dirty="0" smtClean="0">
                <a:latin typeface="微软雅黑" panose="020B0503020204020204" pitchFamily="34" charset="-122"/>
                <a:ea typeface="微软雅黑" panose="020B0503020204020204" pitchFamily="34" charset="-122"/>
              </a:rPr>
              <a:t>中心</a:t>
            </a:r>
            <a:r>
              <a:rPr lang="zh-CN" altLang="en-US" sz="1200" dirty="0">
                <a:latin typeface="微软雅黑" panose="020B0503020204020204" pitchFamily="34" charset="-122"/>
                <a:ea typeface="微软雅黑" panose="020B0503020204020204" pitchFamily="34" charset="-122"/>
              </a:rPr>
              <a:t>、库存</a:t>
            </a:r>
            <a:r>
              <a:rPr lang="zh-CN" altLang="en-US" sz="1200" dirty="0" smtClean="0">
                <a:latin typeface="微软雅黑" panose="020B0503020204020204" pitchFamily="34" charset="-122"/>
                <a:ea typeface="微软雅黑" panose="020B0503020204020204" pitchFamily="34" charset="-122"/>
              </a:rPr>
              <a:t>管理</a:t>
            </a:r>
            <a:r>
              <a:rPr lang="zh-CN" altLang="en-US" sz="1200" dirty="0">
                <a:latin typeface="微软雅黑" panose="020B0503020204020204" pitchFamily="34" charset="-122"/>
                <a:ea typeface="微软雅黑" panose="020B0503020204020204" pitchFamily="34" charset="-122"/>
              </a:rPr>
              <a:t>、订单</a:t>
            </a:r>
            <a:r>
              <a:rPr lang="zh-CN" altLang="en-US" sz="1200" dirty="0" smtClean="0">
                <a:latin typeface="微软雅黑" panose="020B0503020204020204" pitchFamily="34" charset="-122"/>
                <a:ea typeface="微软雅黑" panose="020B0503020204020204" pitchFamily="34" charset="-122"/>
              </a:rPr>
              <a:t>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经销商</a:t>
            </a:r>
            <a:r>
              <a:rPr lang="zh-CN" altLang="en-US" sz="1200" dirty="0">
                <a:latin typeface="微软雅黑" panose="020B0503020204020204" pitchFamily="34" charset="-122"/>
                <a:ea typeface="微软雅黑" panose="020B0503020204020204" pitchFamily="34" charset="-122"/>
              </a:rPr>
              <a:t>订单</a:t>
            </a:r>
            <a:r>
              <a:rPr lang="zh-CN" altLang="en-US" sz="1200" dirty="0" smtClean="0">
                <a:latin typeface="微软雅黑" panose="020B0503020204020204" pitchFamily="34" charset="-122"/>
                <a:ea typeface="微软雅黑" panose="020B0503020204020204" pitchFamily="34" charset="-122"/>
              </a:rPr>
              <a:t>管理、结算</a:t>
            </a:r>
            <a:r>
              <a:rPr lang="zh-CN" altLang="en-US" sz="1200" dirty="0">
                <a:latin typeface="微软雅黑" panose="020B0503020204020204" pitchFamily="34" charset="-122"/>
                <a:ea typeface="微软雅黑" panose="020B0503020204020204" pitchFamily="34" charset="-122"/>
              </a:rPr>
              <a:t>中心</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零售商</a:t>
            </a:r>
            <a:r>
              <a:rPr lang="zh-CN" altLang="en-US" sz="1200" dirty="0">
                <a:latin typeface="微软雅黑" panose="020B0503020204020204" pitchFamily="34" charset="-122"/>
                <a:ea typeface="微软雅黑" panose="020B0503020204020204" pitchFamily="34" charset="-122"/>
              </a:rPr>
              <a:t>商品管理、结算中心、库存管理、订单管理</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普通用户订单管理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会员管理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支付结算</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物流管理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用户管理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商户管理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客服中心</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用户留言管理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即时通讯</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微商城</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行业</a:t>
            </a:r>
            <a:r>
              <a:rPr lang="zh-CN" altLang="en-US" sz="1200" dirty="0" smtClean="0">
                <a:latin typeface="微软雅黑" panose="020B0503020204020204" pitchFamily="34" charset="-122"/>
                <a:ea typeface="微软雅黑" panose="020B0503020204020204" pitchFamily="34" charset="-122"/>
              </a:rPr>
              <a:t>资讯</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SNS</a:t>
            </a:r>
            <a:r>
              <a:rPr lang="zh-CN" altLang="en-US" sz="1200" dirty="0" smtClean="0">
                <a:latin typeface="微软雅黑" panose="020B0503020204020204" pitchFamily="34" charset="-122"/>
                <a:ea typeface="微软雅黑" panose="020B0503020204020204" pitchFamily="34" charset="-122"/>
              </a:rPr>
              <a:t>社区（圈子）</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en-US" altLang="zh-CN" sz="1200" dirty="0" smtClean="0">
                <a:latin typeface="微软雅黑" panose="020B0503020204020204" pitchFamily="34" charset="-122"/>
                <a:ea typeface="微软雅黑" panose="020B0503020204020204" pitchFamily="34" charset="-122"/>
              </a:rPr>
              <a:t>API</a:t>
            </a:r>
            <a:r>
              <a:rPr lang="zh-CN" altLang="en-US" sz="1200" dirty="0" smtClean="0">
                <a:latin typeface="微软雅黑" panose="020B0503020204020204" pitchFamily="34" charset="-122"/>
                <a:ea typeface="微软雅黑" panose="020B0503020204020204" pitchFamily="34" charset="-122"/>
              </a:rPr>
              <a:t>接口设置</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广告管理</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友情链接</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团购</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品牌</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dirty="0" smtClean="0">
                <a:latin typeface="微软雅黑" panose="020B0503020204020204" pitchFamily="34" charset="-122"/>
                <a:ea typeface="微软雅黑" panose="020B0503020204020204" pitchFamily="34" charset="-122"/>
              </a:rPr>
              <a:t>积分中心</a:t>
            </a:r>
            <a:endParaRPr lang="en-US" altLang="zh-CN" sz="1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1888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77334" y="308386"/>
            <a:ext cx="8596668" cy="588020"/>
          </a:xfrm>
        </p:spPr>
        <p:txBody>
          <a:bodyPr>
            <a:normAutofit/>
          </a:bodyPr>
          <a:lstStyle/>
          <a:p>
            <a:r>
              <a:rPr lang="zh-CN" altLang="en-US" sz="2800" b="1" dirty="0"/>
              <a:t>技术</a:t>
            </a:r>
            <a:r>
              <a:rPr lang="zh-CN" altLang="en-US" sz="2800" b="1" dirty="0" smtClean="0"/>
              <a:t>概述</a:t>
            </a:r>
            <a:endParaRPr lang="zh-CN" altLang="en-US" sz="2800" b="1" dirty="0"/>
          </a:p>
        </p:txBody>
      </p:sp>
      <p:sp>
        <p:nvSpPr>
          <p:cNvPr id="6" name="内容占位符 2"/>
          <p:cNvSpPr>
            <a:spLocks noGrp="1"/>
          </p:cNvSpPr>
          <p:nvPr>
            <p:ph idx="1"/>
          </p:nvPr>
        </p:nvSpPr>
        <p:spPr>
          <a:xfrm>
            <a:off x="763395" y="1028701"/>
            <a:ext cx="3897505" cy="5829300"/>
          </a:xfrm>
        </p:spPr>
        <p:txBody>
          <a:bodyPr>
            <a:normAutofit/>
          </a:bodyPr>
          <a:lstStyle/>
          <a:p>
            <a:pPr marL="0" indent="0">
              <a:lnSpc>
                <a:spcPct val="150000"/>
              </a:lnSpc>
              <a:buNone/>
            </a:pPr>
            <a:r>
              <a:rPr lang="zh-CN" altLang="en-US" sz="1600" b="1" dirty="0" smtClean="0">
                <a:latin typeface="微软雅黑" panose="020B0503020204020204" pitchFamily="34" charset="-122"/>
                <a:ea typeface="微软雅黑" panose="020B0503020204020204" pitchFamily="34" charset="-122"/>
              </a:rPr>
              <a:t>网站</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可运行于</a:t>
            </a:r>
            <a:r>
              <a:rPr lang="en-US" altLang="zh-CN" sz="1400" dirty="0">
                <a:latin typeface="微软雅黑" panose="020B0503020204020204" pitchFamily="34" charset="-122"/>
                <a:ea typeface="微软雅黑" panose="020B0503020204020204" pitchFamily="34" charset="-122"/>
              </a:rPr>
              <a:t>Linux/FreeBSD/Unix</a:t>
            </a:r>
            <a:r>
              <a:rPr lang="zh-CN" altLang="en-US" sz="1400" dirty="0">
                <a:latin typeface="微软雅黑" panose="020B0503020204020204" pitchFamily="34" charset="-122"/>
                <a:ea typeface="微软雅黑" panose="020B0503020204020204" pitchFamily="34" charset="-122"/>
              </a:rPr>
              <a:t>及微软</a:t>
            </a:r>
            <a:r>
              <a:rPr lang="en-US" altLang="zh-CN" sz="1400" dirty="0">
                <a:latin typeface="微软雅黑" panose="020B0503020204020204" pitchFamily="34" charset="-122"/>
                <a:ea typeface="微软雅黑" panose="020B0503020204020204" pitchFamily="34" charset="-122"/>
              </a:rPr>
              <a:t>Windows 2000/2003/2008/XP/NT</a:t>
            </a:r>
            <a:r>
              <a:rPr lang="zh-CN" altLang="en-US" sz="1400" dirty="0">
                <a:latin typeface="微软雅黑" panose="020B0503020204020204" pitchFamily="34" charset="-122"/>
                <a:ea typeface="微软雅黑" panose="020B0503020204020204" pitchFamily="34" charset="-122"/>
              </a:rPr>
              <a:t>等各种操作系统环境下。推荐使用</a:t>
            </a:r>
            <a:r>
              <a:rPr lang="en-US" altLang="zh-CN" sz="1400" dirty="0">
                <a:latin typeface="微软雅黑" panose="020B0503020204020204" pitchFamily="34" charset="-122"/>
                <a:ea typeface="微软雅黑" panose="020B0503020204020204" pitchFamily="34" charset="-122"/>
              </a:rPr>
              <a:t>Linux/FreeBSD</a:t>
            </a:r>
            <a:r>
              <a:rPr lang="zh-CN" altLang="en-US" sz="1400" dirty="0">
                <a:latin typeface="微软雅黑" panose="020B0503020204020204" pitchFamily="34" charset="-122"/>
                <a:ea typeface="微软雅黑" panose="020B0503020204020204" pitchFamily="34" charset="-122"/>
              </a:rPr>
              <a:t>操作系统。</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主流</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服务器（如</a:t>
            </a:r>
            <a:r>
              <a:rPr lang="en-US" altLang="zh-CN" sz="1400" dirty="0">
                <a:latin typeface="微软雅黑" panose="020B0503020204020204" pitchFamily="34" charset="-122"/>
                <a:ea typeface="微软雅黑" panose="020B0503020204020204" pitchFamily="34" charset="-122"/>
              </a:rPr>
              <a:t>Apache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Nginx</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IIS</a:t>
            </a:r>
            <a:r>
              <a:rPr lang="zh-CN" altLang="en-US" sz="1400" dirty="0">
                <a:latin typeface="微软雅黑" panose="020B0503020204020204" pitchFamily="34" charset="-122"/>
                <a:ea typeface="微软雅黑" panose="020B0503020204020204" pitchFamily="34" charset="-122"/>
              </a:rPr>
              <a:t>等）</a:t>
            </a:r>
          </a:p>
          <a:p>
            <a:pPr>
              <a:lnSpc>
                <a:spcPct val="150000"/>
              </a:lnSpc>
            </a:pPr>
            <a:r>
              <a:rPr lang="en-US" altLang="zh-CN" sz="1400" dirty="0">
                <a:latin typeface="微软雅黑" panose="020B0503020204020204" pitchFamily="34" charset="-122"/>
                <a:ea typeface="微软雅黑" panose="020B0503020204020204" pitchFamily="34" charset="-122"/>
              </a:rPr>
              <a:t>- PHP 5.3+</a:t>
            </a:r>
          </a:p>
          <a:p>
            <a:pPr>
              <a:lnSpc>
                <a:spcPct val="150000"/>
              </a:lnSpc>
            </a:pPr>
            <a:r>
              <a:rPr lang="en-US" altLang="zh-CN" sz="1400" dirty="0">
                <a:latin typeface="微软雅黑" panose="020B0503020204020204" pitchFamily="34" charset="-122"/>
                <a:ea typeface="微软雅黑" panose="020B0503020204020204" pitchFamily="34" charset="-122"/>
              </a:rPr>
              <a:t>- MySQL 5.5+</a:t>
            </a:r>
          </a:p>
          <a:p>
            <a:pPr marL="0" indent="0">
              <a:lnSpc>
                <a:spcPct val="150000"/>
              </a:lnSpc>
              <a:buNone/>
            </a:pPr>
            <a:r>
              <a:rPr lang="zh-CN" altLang="en-US" sz="1600" b="1" dirty="0" smtClean="0">
                <a:latin typeface="微软雅黑" panose="020B0503020204020204" pitchFamily="34" charset="-122"/>
                <a:ea typeface="微软雅黑" panose="020B0503020204020204" pitchFamily="34" charset="-122"/>
              </a:rPr>
              <a:t>移动</a:t>
            </a:r>
            <a:r>
              <a:rPr lang="en-US" altLang="zh-CN" sz="1600" b="1" dirty="0" smtClean="0">
                <a:latin typeface="微软雅黑" panose="020B0503020204020204" pitchFamily="34" charset="-122"/>
                <a:ea typeface="微软雅黑" panose="020B0503020204020204" pitchFamily="34" charset="-122"/>
              </a:rPr>
              <a:t>APP</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b="1" dirty="0" smtClean="0">
                <a:latin typeface="微软雅黑" panose="020B0503020204020204" pitchFamily="34" charset="-122"/>
                <a:ea typeface="微软雅黑" panose="020B0503020204020204" pitchFamily="34" charset="-122"/>
              </a:rPr>
              <a:t>iOS</a:t>
            </a:r>
            <a:r>
              <a:rPr lang="zh-CN" altLang="en-US" sz="1400" b="1"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需要</a:t>
            </a:r>
            <a:r>
              <a:rPr lang="en-US" altLang="zh-CN" sz="1400" dirty="0">
                <a:latin typeface="微软雅黑" panose="020B0503020204020204" pitchFamily="34" charset="-122"/>
                <a:ea typeface="微软雅黑" panose="020B0503020204020204" pitchFamily="34" charset="-122"/>
              </a:rPr>
              <a:t>iOS7.0</a:t>
            </a:r>
            <a:r>
              <a:rPr lang="zh-CN" altLang="en-US" sz="1400" dirty="0">
                <a:latin typeface="微软雅黑" panose="020B0503020204020204" pitchFamily="34" charset="-122"/>
                <a:ea typeface="微软雅黑" panose="020B0503020204020204" pitchFamily="34" charset="-122"/>
              </a:rPr>
              <a:t>或更高版本。与</a:t>
            </a:r>
            <a:r>
              <a:rPr lang="en-US" altLang="zh-CN" sz="1400" dirty="0">
                <a:latin typeface="微软雅黑" panose="020B0503020204020204" pitchFamily="34" charset="-122"/>
                <a:ea typeface="微软雅黑" panose="020B0503020204020204" pitchFamily="34" charset="-122"/>
              </a:rPr>
              <a:t>iPhone</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iPad</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iPod touch</a:t>
            </a:r>
            <a:r>
              <a:rPr lang="zh-CN" altLang="en-US" sz="1400" dirty="0">
                <a:latin typeface="微软雅黑" panose="020B0503020204020204" pitchFamily="34" charset="-122"/>
                <a:ea typeface="微软雅黑" panose="020B0503020204020204" pitchFamily="34" charset="-122"/>
              </a:rPr>
              <a:t>兼容</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b="1" dirty="0" smtClean="0">
                <a:latin typeface="微软雅黑" panose="020B0503020204020204" pitchFamily="34" charset="-122"/>
                <a:ea typeface="微软雅黑" panose="020B0503020204020204" pitchFamily="34" charset="-122"/>
              </a:rPr>
              <a:t>Android</a:t>
            </a:r>
            <a:r>
              <a:rPr lang="zh-CN" altLang="en-US" sz="1400" b="1"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适用于</a:t>
            </a:r>
            <a:r>
              <a:rPr lang="en-US" altLang="zh-CN" sz="1400" dirty="0">
                <a:latin typeface="微软雅黑" panose="020B0503020204020204" pitchFamily="34" charset="-122"/>
                <a:ea typeface="微软雅黑" panose="020B0503020204020204" pitchFamily="34" charset="-122"/>
              </a:rPr>
              <a:t>2.2</a:t>
            </a:r>
            <a:r>
              <a:rPr lang="zh-CN" altLang="en-US" sz="1400" dirty="0">
                <a:latin typeface="微软雅黑" panose="020B0503020204020204" pitchFamily="34" charset="-122"/>
                <a:ea typeface="微软雅黑" panose="020B0503020204020204" pitchFamily="34" charset="-122"/>
              </a:rPr>
              <a:t>以上</a:t>
            </a:r>
            <a:r>
              <a:rPr lang="en-US" altLang="zh-CN" sz="1400" dirty="0">
                <a:latin typeface="微软雅黑" panose="020B0503020204020204" pitchFamily="34" charset="-122"/>
                <a:ea typeface="微软雅黑" panose="020B0503020204020204" pitchFamily="34" charset="-122"/>
              </a:rPr>
              <a:t>-5.0</a:t>
            </a:r>
            <a:r>
              <a:rPr lang="zh-CN" altLang="en-US" sz="1400" dirty="0">
                <a:latin typeface="微软雅黑" panose="020B0503020204020204" pitchFamily="34" charset="-122"/>
                <a:ea typeface="微软雅黑" panose="020B0503020204020204" pitchFamily="34" charset="-122"/>
              </a:rPr>
              <a:t>以下系统。</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zh-CN" altLang="en-US" sz="14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5195695" y="1028701"/>
            <a:ext cx="3897505" cy="58293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altLang="zh-CN" sz="1600" b="1" dirty="0" smtClean="0">
                <a:latin typeface="微软雅黑" panose="020B0503020204020204" pitchFamily="34" charset="-122"/>
                <a:ea typeface="微软雅黑" panose="020B0503020204020204" pitchFamily="34" charset="-122"/>
              </a:rPr>
              <a:t>ETM</a:t>
            </a:r>
            <a:r>
              <a:rPr lang="zh-CN" altLang="en-US" sz="1600" b="1" dirty="0" smtClean="0">
                <a:latin typeface="微软雅黑" panose="020B0503020204020204" pitchFamily="34" charset="-122"/>
                <a:ea typeface="微软雅黑" panose="020B0503020204020204" pitchFamily="34" charset="-122"/>
              </a:rPr>
              <a:t>终端</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可运行于</a:t>
            </a:r>
            <a:r>
              <a:rPr lang="en-US" altLang="zh-CN" sz="1400" dirty="0">
                <a:latin typeface="微软雅黑" panose="020B0503020204020204" pitchFamily="34" charset="-122"/>
                <a:ea typeface="微软雅黑" panose="020B0503020204020204" pitchFamily="34" charset="-122"/>
              </a:rPr>
              <a:t>Linux/FreeBSD/Unix</a:t>
            </a:r>
            <a:r>
              <a:rPr lang="zh-CN" altLang="en-US" sz="1400" dirty="0">
                <a:latin typeface="微软雅黑" panose="020B0503020204020204" pitchFamily="34" charset="-122"/>
                <a:ea typeface="微软雅黑" panose="020B0503020204020204" pitchFamily="34" charset="-122"/>
              </a:rPr>
              <a:t>及微软</a:t>
            </a:r>
            <a:r>
              <a:rPr lang="en-US" altLang="zh-CN" sz="1400" dirty="0">
                <a:latin typeface="微软雅黑" panose="020B0503020204020204" pitchFamily="34" charset="-122"/>
                <a:ea typeface="微软雅黑" panose="020B0503020204020204" pitchFamily="34" charset="-122"/>
              </a:rPr>
              <a:t>Windows 2000/2003/2008/XP/NT</a:t>
            </a:r>
            <a:r>
              <a:rPr lang="zh-CN" altLang="en-US" sz="1400" dirty="0">
                <a:latin typeface="微软雅黑" panose="020B0503020204020204" pitchFamily="34" charset="-122"/>
                <a:ea typeface="微软雅黑" panose="020B0503020204020204" pitchFamily="34" charset="-122"/>
              </a:rPr>
              <a:t>等各种操作系统环境下。推荐使用</a:t>
            </a:r>
            <a:r>
              <a:rPr lang="en-US" altLang="zh-CN" sz="1400" dirty="0">
                <a:latin typeface="微软雅黑" panose="020B0503020204020204" pitchFamily="34" charset="-122"/>
                <a:ea typeface="微软雅黑" panose="020B0503020204020204" pitchFamily="34" charset="-122"/>
              </a:rPr>
              <a:t>Linux/FreeBSD</a:t>
            </a:r>
            <a:r>
              <a:rPr lang="zh-CN" altLang="en-US" sz="1400" dirty="0">
                <a:latin typeface="微软雅黑" panose="020B0503020204020204" pitchFamily="34" charset="-122"/>
                <a:ea typeface="微软雅黑" panose="020B0503020204020204" pitchFamily="34" charset="-122"/>
              </a:rPr>
              <a:t>操作系统。</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主流</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服务器（如</a:t>
            </a:r>
            <a:r>
              <a:rPr lang="en-US" altLang="zh-CN" sz="1400" dirty="0">
                <a:latin typeface="微软雅黑" panose="020B0503020204020204" pitchFamily="34" charset="-122"/>
                <a:ea typeface="微软雅黑" panose="020B0503020204020204" pitchFamily="34" charset="-122"/>
              </a:rPr>
              <a:t>Apache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Nginx</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IIS</a:t>
            </a:r>
            <a:r>
              <a:rPr lang="zh-CN" altLang="en-US" sz="1400" dirty="0">
                <a:latin typeface="微软雅黑" panose="020B0503020204020204" pitchFamily="34" charset="-122"/>
                <a:ea typeface="微软雅黑" panose="020B0503020204020204" pitchFamily="34" charset="-122"/>
              </a:rPr>
              <a:t>等）</a:t>
            </a:r>
          </a:p>
          <a:p>
            <a:pPr>
              <a:lnSpc>
                <a:spcPct val="150000"/>
              </a:lnSpc>
            </a:pPr>
            <a:r>
              <a:rPr lang="en-US" altLang="zh-CN" sz="1400" dirty="0">
                <a:latin typeface="微软雅黑" panose="020B0503020204020204" pitchFamily="34" charset="-122"/>
                <a:ea typeface="微软雅黑" panose="020B0503020204020204" pitchFamily="34" charset="-122"/>
              </a:rPr>
              <a:t>- PHP 5.3+</a:t>
            </a:r>
          </a:p>
          <a:p>
            <a:pPr>
              <a:lnSpc>
                <a:spcPct val="150000"/>
              </a:lnSpc>
            </a:pPr>
            <a:r>
              <a:rPr lang="en-US" altLang="zh-CN" sz="1400" dirty="0">
                <a:latin typeface="微软雅黑" panose="020B0503020204020204" pitchFamily="34" charset="-122"/>
                <a:ea typeface="微软雅黑" panose="020B0503020204020204" pitchFamily="34" charset="-122"/>
              </a:rPr>
              <a:t>- MySQL 5.5+</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en-US" altLang="zh-CN" sz="1400" dirty="0" smtClean="0">
              <a:latin typeface="微软雅黑" panose="020B0503020204020204" pitchFamily="34" charset="-122"/>
              <a:ea typeface="微软雅黑" panose="020B0503020204020204" pitchFamily="34" charset="-122"/>
            </a:endParaRPr>
          </a:p>
          <a:p>
            <a:pPr marL="0" indent="0">
              <a:lnSpc>
                <a:spcPct val="150000"/>
              </a:lnSpc>
              <a:buFont typeface="Wingdings 3" charset="2"/>
              <a:buNone/>
            </a:pPr>
            <a:r>
              <a:rPr lang="zh-CN" altLang="en-US" sz="1600" b="1" dirty="0">
                <a:latin typeface="微软雅黑" panose="020B0503020204020204" pitchFamily="34" charset="-122"/>
                <a:ea typeface="微软雅黑" panose="020B0503020204020204" pitchFamily="34" charset="-122"/>
              </a:rPr>
              <a:t>后台</a:t>
            </a:r>
            <a:endParaRPr lang="en-US" altLang="zh-CN" sz="1600" b="1" dirty="0" smtClean="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可运行于</a:t>
            </a:r>
            <a:r>
              <a:rPr lang="en-US" altLang="zh-CN" sz="1400" dirty="0">
                <a:latin typeface="微软雅黑" panose="020B0503020204020204" pitchFamily="34" charset="-122"/>
                <a:ea typeface="微软雅黑" panose="020B0503020204020204" pitchFamily="34" charset="-122"/>
              </a:rPr>
              <a:t>Linux/FreeBSD/Unix</a:t>
            </a:r>
            <a:r>
              <a:rPr lang="zh-CN" altLang="en-US" sz="1400" dirty="0">
                <a:latin typeface="微软雅黑" panose="020B0503020204020204" pitchFamily="34" charset="-122"/>
                <a:ea typeface="微软雅黑" panose="020B0503020204020204" pitchFamily="34" charset="-122"/>
              </a:rPr>
              <a:t>及微软</a:t>
            </a:r>
            <a:r>
              <a:rPr lang="en-US" altLang="zh-CN" sz="1400" dirty="0">
                <a:latin typeface="微软雅黑" panose="020B0503020204020204" pitchFamily="34" charset="-122"/>
                <a:ea typeface="微软雅黑" panose="020B0503020204020204" pitchFamily="34" charset="-122"/>
              </a:rPr>
              <a:t>Windows 2000/2003/2008/XP/NT</a:t>
            </a:r>
            <a:r>
              <a:rPr lang="zh-CN" altLang="en-US" sz="1400" dirty="0">
                <a:latin typeface="微软雅黑" panose="020B0503020204020204" pitchFamily="34" charset="-122"/>
                <a:ea typeface="微软雅黑" panose="020B0503020204020204" pitchFamily="34" charset="-122"/>
              </a:rPr>
              <a:t>等各种操作系统环境下。推荐使用</a:t>
            </a:r>
            <a:r>
              <a:rPr lang="en-US" altLang="zh-CN" sz="1400" dirty="0">
                <a:latin typeface="微软雅黑" panose="020B0503020204020204" pitchFamily="34" charset="-122"/>
                <a:ea typeface="微软雅黑" panose="020B0503020204020204" pitchFamily="34" charset="-122"/>
              </a:rPr>
              <a:t>Linux/FreeBSD</a:t>
            </a:r>
            <a:r>
              <a:rPr lang="zh-CN" altLang="en-US" sz="1400" dirty="0">
                <a:latin typeface="微软雅黑" panose="020B0503020204020204" pitchFamily="34" charset="-122"/>
                <a:ea typeface="微软雅黑" panose="020B0503020204020204" pitchFamily="34" charset="-122"/>
              </a:rPr>
              <a:t>操作系统。</a:t>
            </a: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主流</a:t>
            </a:r>
            <a:r>
              <a:rPr lang="en-US" altLang="zh-CN" sz="1400" dirty="0">
                <a:latin typeface="微软雅黑" panose="020B0503020204020204" pitchFamily="34" charset="-122"/>
                <a:ea typeface="微软雅黑" panose="020B0503020204020204" pitchFamily="34" charset="-122"/>
              </a:rPr>
              <a:t>WEB</a:t>
            </a:r>
            <a:r>
              <a:rPr lang="zh-CN" altLang="en-US" sz="1400" dirty="0">
                <a:latin typeface="微软雅黑" panose="020B0503020204020204" pitchFamily="34" charset="-122"/>
                <a:ea typeface="微软雅黑" panose="020B0503020204020204" pitchFamily="34" charset="-122"/>
              </a:rPr>
              <a:t>服务器（如</a:t>
            </a:r>
            <a:r>
              <a:rPr lang="en-US" altLang="zh-CN" sz="1400" dirty="0">
                <a:latin typeface="微软雅黑" panose="020B0503020204020204" pitchFamily="34" charset="-122"/>
                <a:ea typeface="微软雅黑" panose="020B0503020204020204" pitchFamily="34" charset="-122"/>
              </a:rPr>
              <a:t>Apache</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Nginx</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IIS</a:t>
            </a:r>
            <a:r>
              <a:rPr lang="zh-CN" altLang="en-US" sz="1400" dirty="0">
                <a:latin typeface="微软雅黑" panose="020B0503020204020204" pitchFamily="34" charset="-122"/>
                <a:ea typeface="微软雅黑" panose="020B0503020204020204" pitchFamily="34" charset="-122"/>
              </a:rPr>
              <a:t>等）</a:t>
            </a:r>
          </a:p>
          <a:p>
            <a:pPr>
              <a:lnSpc>
                <a:spcPct val="150000"/>
              </a:lnSpc>
            </a:pPr>
            <a:r>
              <a:rPr lang="en-US" altLang="zh-CN" sz="1400" dirty="0">
                <a:latin typeface="微软雅黑" panose="020B0503020204020204" pitchFamily="34" charset="-122"/>
                <a:ea typeface="微软雅黑" panose="020B0503020204020204" pitchFamily="34" charset="-122"/>
              </a:rPr>
              <a:t>- PHP 5.3+</a:t>
            </a:r>
          </a:p>
          <a:p>
            <a:pPr>
              <a:lnSpc>
                <a:spcPct val="150000"/>
              </a:lnSpc>
            </a:pPr>
            <a:r>
              <a:rPr lang="en-US" altLang="zh-CN" sz="1400" dirty="0">
                <a:latin typeface="微软雅黑" panose="020B0503020204020204" pitchFamily="34" charset="-122"/>
                <a:ea typeface="微软雅黑" panose="020B0503020204020204" pitchFamily="34" charset="-122"/>
              </a:rPr>
              <a:t>- MySQL 5.5+</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endParaRPr lang="zh-CN" altLang="en-US" sz="14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56501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6734" y="1816100"/>
            <a:ext cx="8596668" cy="1320800"/>
          </a:xfrm>
        </p:spPr>
        <p:txBody>
          <a:bodyPr>
            <a:noAutofit/>
          </a:bodyPr>
          <a:lstStyle/>
          <a:p>
            <a:r>
              <a:rPr lang="en-US" altLang="zh-CN" sz="9600" dirty="0" smtClean="0"/>
              <a:t>THE END!</a:t>
            </a:r>
            <a:endParaRPr lang="zh-CN" altLang="en-US" sz="9600" dirty="0"/>
          </a:p>
        </p:txBody>
      </p:sp>
      <p:sp>
        <p:nvSpPr>
          <p:cNvPr id="4" name="标题 1"/>
          <p:cNvSpPr txBox="1">
            <a:spLocks/>
          </p:cNvSpPr>
          <p:nvPr/>
        </p:nvSpPr>
        <p:spPr>
          <a:xfrm>
            <a:off x="2226734" y="37338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Thank you for your time</a:t>
            </a:r>
            <a:r>
              <a:rPr lang="zh-CN" altLang="en-US" smtClean="0"/>
              <a:t>！</a:t>
            </a:r>
            <a:endParaRPr lang="zh-CN" altLang="en-US" dirty="0"/>
          </a:p>
        </p:txBody>
      </p:sp>
    </p:spTree>
    <p:extLst>
      <p:ext uri="{BB962C8B-B14F-4D97-AF65-F5344CB8AC3E}">
        <p14:creationId xmlns:p14="http://schemas.microsoft.com/office/powerpoint/2010/main" val="2287059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a:xfrm>
            <a:off x="677334" y="3560159"/>
            <a:ext cx="8596668" cy="2916841"/>
          </a:xfrm>
        </p:spPr>
        <p:txBody>
          <a:bodyPr>
            <a:norm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对我们产品所处的市场情况进行分析，提出问题，并发现其中蕴含的机会，着重分析了我们的用户是哪些人群，最主要的是哪些；通过此分析确定市场需求、产品功能，并对产品开发的基本状况及所需支持做了简单介绍和说明。</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1130300" y="1426559"/>
            <a:ext cx="6350000" cy="2031325"/>
          </a:xfrm>
          <a:prstGeom prst="rect">
            <a:avLst/>
          </a:prstGeom>
        </p:spPr>
        <p:txBody>
          <a:bodyPr wrap="square">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我们的愿景</a:t>
            </a:r>
            <a:r>
              <a:rPr lang="zh-CN" altLang="en-US" sz="2800" b="1" dirty="0" smtClean="0">
                <a:solidFill>
                  <a:srgbClr val="FF0000"/>
                </a:solidFill>
                <a:latin typeface="微软雅黑" panose="020B0503020204020204" pitchFamily="34" charset="-122"/>
                <a:ea typeface="微软雅黑" panose="020B0503020204020204" pitchFamily="34" charset="-122"/>
              </a:rPr>
              <a:t>：</a:t>
            </a:r>
            <a:endParaRPr lang="en-US" altLang="zh-CN" sz="28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dirty="0" smtClean="0">
                <a:solidFill>
                  <a:srgbClr val="FF0000"/>
                </a:solidFill>
                <a:latin typeface="微软雅黑" panose="020B0503020204020204" pitchFamily="34" charset="-122"/>
                <a:ea typeface="微软雅黑" panose="020B0503020204020204" pitchFamily="34" charset="-122"/>
              </a:rPr>
              <a:t>建设</a:t>
            </a:r>
            <a:r>
              <a:rPr lang="zh-CN" altLang="en-US" sz="2800" dirty="0">
                <a:solidFill>
                  <a:srgbClr val="FF0000"/>
                </a:solidFill>
                <a:latin typeface="微软雅黑" panose="020B0503020204020204" pitchFamily="34" charset="-122"/>
                <a:ea typeface="微软雅黑" panose="020B0503020204020204" pitchFamily="34" charset="-122"/>
              </a:rPr>
              <a:t>智慧农村，创造美好生活</a:t>
            </a:r>
            <a:endParaRPr lang="en-US" altLang="zh-CN" sz="28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800" dirty="0">
                <a:solidFill>
                  <a:srgbClr val="FF0000"/>
                </a:solidFill>
                <a:latin typeface="微软雅黑" panose="020B0503020204020204" pitchFamily="34" charset="-122"/>
                <a:ea typeface="微软雅黑" panose="020B0503020204020204" pitchFamily="34" charset="-122"/>
              </a:rPr>
              <a:t>面向全球的农村公众服务开放平台！</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1149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12334" y="1586448"/>
            <a:ext cx="6752166" cy="5271552"/>
          </a:xfrm>
          <a:prstGeom prst="rect">
            <a:avLst/>
          </a:prstGeom>
          <a:blipFill dpi="0" rotWithShape="1">
            <a:blip r:embed="rId2">
              <a:alphaModFix amt="21000"/>
            </a:blip>
            <a:srcRect/>
            <a:stretch>
              <a:fillRect t="-3646" b="-10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1634" y="609600"/>
            <a:ext cx="8596668" cy="1320800"/>
          </a:xfrm>
        </p:spPr>
        <p:txBody>
          <a:bodyPr>
            <a:normAutofit/>
          </a:bodyPr>
          <a:lstStyle/>
          <a:p>
            <a:pPr marL="571500" indent="-571500"/>
            <a:r>
              <a:rPr lang="zh-CN" altLang="en-US" b="1" dirty="0" smtClean="0">
                <a:solidFill>
                  <a:srgbClr val="FF0000"/>
                </a:solidFill>
                <a:latin typeface="黑体" panose="02010609060101010101" pitchFamily="49" charset="-122"/>
                <a:ea typeface="黑体" panose="02010609060101010101" pitchFamily="49" charset="-122"/>
              </a:rPr>
              <a:t> 二、市场</a:t>
            </a:r>
            <a:r>
              <a:rPr lang="zh-CN" altLang="en-US" b="1" dirty="0">
                <a:solidFill>
                  <a:srgbClr val="FF0000"/>
                </a:solidFill>
                <a:latin typeface="黑体" panose="02010609060101010101" pitchFamily="49" charset="-122"/>
                <a:ea typeface="黑体" panose="02010609060101010101" pitchFamily="49" charset="-122"/>
              </a:rPr>
              <a:t>问题</a:t>
            </a:r>
            <a:r>
              <a:rPr lang="zh-CN" altLang="en-US" b="1" dirty="0" smtClean="0">
                <a:solidFill>
                  <a:srgbClr val="FF0000"/>
                </a:solidFill>
                <a:latin typeface="黑体" panose="02010609060101010101" pitchFamily="49" charset="-122"/>
                <a:ea typeface="黑体" panose="02010609060101010101" pitchFamily="49" charset="-122"/>
              </a:rPr>
              <a:t>和机会  </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04900" y="2160589"/>
            <a:ext cx="8283402" cy="3880773"/>
          </a:xfrm>
        </p:spPr>
        <p:txBody>
          <a:bodyPr>
            <a:normAutofit/>
          </a:bodyPr>
          <a:lstStyle/>
          <a:p>
            <a:pPr>
              <a:lnSpc>
                <a:spcPct val="150000"/>
              </a:lnSpc>
            </a:pPr>
            <a:r>
              <a:rPr lang="zh-CN" altLang="en-US" sz="2400" dirty="0" smtClean="0">
                <a:solidFill>
                  <a:schemeClr val="bg2">
                    <a:lumMod val="25000"/>
                  </a:schemeClr>
                </a:solidFill>
                <a:latin typeface="黑体" panose="02010609060101010101" pitchFamily="49" charset="-122"/>
                <a:ea typeface="黑体" panose="02010609060101010101" pitchFamily="49" charset="-122"/>
              </a:rPr>
              <a:t>市场问题</a:t>
            </a:r>
            <a:endParaRPr lang="en-US" altLang="zh-CN" sz="2400" dirty="0" smtClean="0">
              <a:solidFill>
                <a:schemeClr val="bg2">
                  <a:lumMod val="25000"/>
                </a:schemeClr>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chemeClr val="bg2">
                    <a:lumMod val="25000"/>
                  </a:schemeClr>
                </a:solidFill>
                <a:latin typeface="黑体" panose="02010609060101010101" pitchFamily="49" charset="-122"/>
                <a:ea typeface="黑体" panose="02010609060101010101" pitchFamily="49" charset="-122"/>
              </a:rPr>
              <a:t>市场机会</a:t>
            </a:r>
            <a:endParaRPr lang="en-US" altLang="zh-CN" sz="2400" dirty="0" smtClean="0">
              <a:solidFill>
                <a:schemeClr val="bg2">
                  <a:lumMod val="25000"/>
                </a:schemeClr>
              </a:solidFill>
              <a:latin typeface="黑体" panose="02010609060101010101" pitchFamily="49" charset="-122"/>
              <a:ea typeface="黑体" panose="02010609060101010101" pitchFamily="49" charset="-122"/>
            </a:endParaRPr>
          </a:p>
          <a:p>
            <a:pPr>
              <a:lnSpc>
                <a:spcPct val="150000"/>
              </a:lnSpc>
            </a:pPr>
            <a:endParaRPr lang="zh-CN" altLang="en-US" sz="2400" dirty="0">
              <a:solidFill>
                <a:schemeClr val="bg2">
                  <a:lumMod val="25000"/>
                </a:schemeClr>
              </a:solidFill>
              <a:latin typeface="黑体" panose="02010609060101010101" pitchFamily="49" charset="-122"/>
              <a:ea typeface="黑体" panose="02010609060101010101" pitchFamily="49" charset="-122"/>
            </a:endParaRPr>
          </a:p>
          <a:p>
            <a:pPr>
              <a:lnSpc>
                <a:spcPct val="150000"/>
              </a:lnSpc>
            </a:pPr>
            <a:endParaRPr lang="zh-CN" altLang="en-US" sz="2400" dirty="0">
              <a:solidFill>
                <a:schemeClr val="bg2">
                  <a:lumMod val="2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1451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市场问题</a:t>
            </a:r>
            <a:endParaRPr lang="zh-CN" altLang="en-US" dirty="0"/>
          </a:p>
        </p:txBody>
      </p:sp>
      <p:sp>
        <p:nvSpPr>
          <p:cNvPr id="3" name="内容占位符 2"/>
          <p:cNvSpPr>
            <a:spLocks noGrp="1"/>
          </p:cNvSpPr>
          <p:nvPr>
            <p:ph idx="1"/>
          </p:nvPr>
        </p:nvSpPr>
        <p:spPr>
          <a:xfrm>
            <a:off x="677334" y="1741489"/>
            <a:ext cx="8453966" cy="3880773"/>
          </a:xfrm>
        </p:spPr>
        <p:txBody>
          <a:bodyPr>
            <a:noAutofit/>
          </a:bodyPr>
          <a:lstStyle/>
          <a:p>
            <a:pPr>
              <a:lnSpc>
                <a:spcPct val="170000"/>
              </a:lnSpc>
            </a:pPr>
            <a:r>
              <a:rPr lang="zh-CN" altLang="en-US" sz="1600" dirty="0" smtClean="0">
                <a:latin typeface="微软雅黑" panose="020B0503020204020204" pitchFamily="34" charset="-122"/>
                <a:ea typeface="微软雅黑" panose="020B0503020204020204" pitchFamily="34" charset="-122"/>
              </a:rPr>
              <a:t>我国</a:t>
            </a:r>
            <a:r>
              <a:rPr lang="zh-CN" altLang="en-US" sz="1600" dirty="0">
                <a:latin typeface="微软雅黑" panose="020B0503020204020204" pitchFamily="34" charset="-122"/>
                <a:ea typeface="微软雅黑" panose="020B0503020204020204" pitchFamily="34" charset="-122"/>
              </a:rPr>
              <a:t>农村人口数量庞大，分散性</a:t>
            </a:r>
            <a:r>
              <a:rPr lang="zh-CN" altLang="en-US" sz="1600" dirty="0" smtClean="0">
                <a:latin typeface="微软雅黑" panose="020B0503020204020204" pitchFamily="34" charset="-122"/>
                <a:ea typeface="微软雅黑" panose="020B0503020204020204" pitchFamily="34" charset="-122"/>
              </a:rPr>
              <a:t>强；</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农业现代化</a:t>
            </a:r>
            <a:r>
              <a:rPr lang="zh-CN" altLang="en-US" sz="1600" dirty="0">
                <a:latin typeface="微软雅黑" panose="020B0503020204020204" pitchFamily="34" charset="-122"/>
                <a:ea typeface="微软雅黑" panose="020B0503020204020204" pitchFamily="34" charset="-122"/>
              </a:rPr>
              <a:t>概念的提出至今已有</a:t>
            </a:r>
            <a:r>
              <a:rPr lang="en-US" altLang="zh-CN" sz="1600" dirty="0">
                <a:latin typeface="微软雅黑" panose="020B0503020204020204" pitchFamily="34" charset="-122"/>
                <a:ea typeface="微软雅黑" panose="020B0503020204020204" pitchFamily="34" charset="-122"/>
              </a:rPr>
              <a:t>50</a:t>
            </a:r>
            <a:r>
              <a:rPr lang="zh-CN" altLang="en-US" sz="1600" dirty="0">
                <a:latin typeface="微软雅黑" panose="020B0503020204020204" pitchFamily="34" charset="-122"/>
                <a:ea typeface="微软雅黑" panose="020B0503020204020204" pitchFamily="34" charset="-122"/>
              </a:rPr>
              <a:t>多年了，农业却始终面临资源匮乏和粮食安全等诸多</a:t>
            </a:r>
            <a:r>
              <a:rPr lang="zh-CN" altLang="en-US" sz="1600" dirty="0" smtClean="0">
                <a:latin typeface="微软雅黑" panose="020B0503020204020204" pitchFamily="34" charset="-122"/>
                <a:ea typeface="微软雅黑" panose="020B0503020204020204" pitchFamily="34" charset="-122"/>
              </a:rPr>
              <a:t>问题；</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近年来</a:t>
            </a:r>
            <a:r>
              <a:rPr lang="zh-CN" altLang="en-US" sz="1600" dirty="0">
                <a:latin typeface="微软雅黑" panose="020B0503020204020204" pitchFamily="34" charset="-122"/>
                <a:ea typeface="微软雅黑" panose="020B0503020204020204" pitchFamily="34" charset="-122"/>
              </a:rPr>
              <a:t>，农村“空巢化”的问题日益凸显</a:t>
            </a:r>
            <a:r>
              <a:rPr lang="zh-CN" altLang="en-US" sz="1600" dirty="0" smtClean="0">
                <a:latin typeface="微软雅黑" panose="020B0503020204020204" pitchFamily="34" charset="-122"/>
                <a:ea typeface="微软雅黑" panose="020B0503020204020204" pitchFamily="34" charset="-122"/>
              </a:rPr>
              <a:t>，年轻人越来越不愿意待在农村；</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农业</a:t>
            </a:r>
            <a:r>
              <a:rPr lang="zh-CN" altLang="en-US" sz="1600" dirty="0">
                <a:latin typeface="微软雅黑" panose="020B0503020204020204" pitchFamily="34" charset="-122"/>
                <a:ea typeface="微软雅黑" panose="020B0503020204020204" pitchFamily="34" charset="-122"/>
              </a:rPr>
              <a:t>方面科技滞后、科技转化成本</a:t>
            </a:r>
            <a:r>
              <a:rPr lang="zh-CN" altLang="en-US" sz="1600" dirty="0" smtClean="0">
                <a:latin typeface="微软雅黑" panose="020B0503020204020204" pitchFamily="34" charset="-122"/>
                <a:ea typeface="微软雅黑" panose="020B0503020204020204" pitchFamily="34" charset="-122"/>
              </a:rPr>
              <a:t>高、劳动就业难等问题；</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a:latin typeface="微软雅黑" panose="020B0503020204020204" pitchFamily="34" charset="-122"/>
                <a:ea typeface="微软雅黑" panose="020B0503020204020204" pitchFamily="34" charset="-122"/>
              </a:rPr>
              <a:t>农村地域复杂，农民教育水平普遍偏低，交通不方便等问题是建设农村的主要</a:t>
            </a:r>
            <a:r>
              <a:rPr lang="zh-CN" altLang="en-US" sz="1600" dirty="0" smtClean="0">
                <a:latin typeface="微软雅黑" panose="020B0503020204020204" pitchFamily="34" charset="-122"/>
                <a:ea typeface="微软雅黑" panose="020B0503020204020204" pitchFamily="34" charset="-122"/>
              </a:rPr>
              <a:t>障碍；</a:t>
            </a:r>
            <a:endParaRPr lang="en-US" altLang="zh-CN" sz="1600" dirty="0" smtClean="0">
              <a:latin typeface="微软雅黑" panose="020B0503020204020204" pitchFamily="34" charset="-122"/>
              <a:ea typeface="微软雅黑" panose="020B0503020204020204" pitchFamily="34" charset="-122"/>
            </a:endParaRPr>
          </a:p>
          <a:p>
            <a:pPr>
              <a:lnSpc>
                <a:spcPct val="170000"/>
              </a:lnSpc>
            </a:pPr>
            <a:r>
              <a:rPr lang="zh-CN" altLang="en-US" sz="1600" dirty="0" smtClean="0">
                <a:latin typeface="微软雅黑" panose="020B0503020204020204" pitchFamily="34" charset="-122"/>
                <a:ea typeface="微软雅黑" panose="020B0503020204020204" pitchFamily="34" charset="-122"/>
              </a:rPr>
              <a:t>与</a:t>
            </a:r>
            <a:r>
              <a:rPr lang="zh-CN" altLang="en-US" sz="1600" dirty="0">
                <a:latin typeface="微软雅黑" panose="020B0503020204020204" pitchFamily="34" charset="-122"/>
                <a:ea typeface="微软雅黑" panose="020B0503020204020204" pitchFamily="34" charset="-122"/>
              </a:rPr>
              <a:t>“智慧城市”不同，“智慧农村”的概念提出晚，起点低，还没有找到大规模的行业发展路径，农村问题的特殊化，更</a:t>
            </a:r>
            <a:r>
              <a:rPr lang="zh-CN" altLang="en-US" sz="1600" dirty="0" smtClean="0">
                <a:latin typeface="微软雅黑" panose="020B0503020204020204" pitchFamily="34" charset="-122"/>
                <a:ea typeface="微软雅黑" panose="020B0503020204020204" pitchFamily="34" charset="-122"/>
              </a:rPr>
              <a:t>需要进行</a:t>
            </a:r>
            <a:r>
              <a:rPr lang="zh-CN" altLang="en-US" sz="1600" dirty="0">
                <a:latin typeface="微软雅黑" panose="020B0503020204020204" pitchFamily="34" charset="-122"/>
                <a:ea typeface="微软雅黑" panose="020B0503020204020204" pitchFamily="34" charset="-122"/>
              </a:rPr>
              <a:t>“有创造力的”探索</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5530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市场机会</a:t>
            </a:r>
            <a:endParaRPr lang="zh-CN" altLang="en-US" dirty="0"/>
          </a:p>
        </p:txBody>
      </p:sp>
      <p:sp>
        <p:nvSpPr>
          <p:cNvPr id="3" name="内容占位符 2"/>
          <p:cNvSpPr>
            <a:spLocks noGrp="1"/>
          </p:cNvSpPr>
          <p:nvPr>
            <p:ph idx="1"/>
          </p:nvPr>
        </p:nvSpPr>
        <p:spPr>
          <a:xfrm>
            <a:off x="677334" y="1511300"/>
            <a:ext cx="9063566" cy="5003799"/>
          </a:xfrm>
        </p:spPr>
        <p:txBody>
          <a:bodyPr/>
          <a:lstStyle/>
          <a:p>
            <a:pPr>
              <a:lnSpc>
                <a:spcPct val="150000"/>
              </a:lnSpc>
            </a:pPr>
            <a:r>
              <a:rPr lang="zh-CN" altLang="en-US" dirty="0">
                <a:latin typeface="微软雅黑" panose="020B0503020204020204" pitchFamily="34" charset="-122"/>
                <a:ea typeface="微软雅黑" panose="020B0503020204020204" pitchFamily="34" charset="-122"/>
              </a:rPr>
              <a:t>国家发展战略已逐步的转向了农村</a:t>
            </a:r>
            <a:r>
              <a:rPr lang="zh-CN" altLang="en-US" dirty="0" smtClean="0">
                <a:latin typeface="微软雅黑" panose="020B0503020204020204" pitchFamily="34" charset="-122"/>
                <a:ea typeface="微软雅黑" panose="020B0503020204020204" pitchFamily="34" charset="-122"/>
              </a:rPr>
              <a:t>，建设</a:t>
            </a:r>
            <a:r>
              <a:rPr lang="zh-CN" altLang="en-US" dirty="0">
                <a:latin typeface="微软雅黑" panose="020B0503020204020204" pitchFamily="34" charset="-122"/>
                <a:ea typeface="微软雅黑" panose="020B0503020204020204" pitchFamily="34" charset="-122"/>
              </a:rPr>
              <a:t>社会主义新农村就是最好的体现</a:t>
            </a:r>
            <a:r>
              <a:rPr lang="zh-CN" altLang="en-US" dirty="0" smtClean="0">
                <a:latin typeface="微软雅黑" panose="020B0503020204020204" pitchFamily="34" charset="-122"/>
                <a:ea typeface="微软雅黑" panose="020B0503020204020204" pitchFamily="34" charset="-122"/>
              </a:rPr>
              <a:t>。国家</a:t>
            </a:r>
            <a:r>
              <a:rPr lang="zh-CN" altLang="en-US" dirty="0">
                <a:latin typeface="微软雅黑" panose="020B0503020204020204" pitchFamily="34" charset="-122"/>
                <a:ea typeface="微软雅黑" panose="020B0503020204020204" pitchFamily="34" charset="-122"/>
              </a:rPr>
              <a:t>的扶持</a:t>
            </a:r>
            <a:r>
              <a:rPr lang="zh-CN" altLang="en-US" dirty="0" smtClean="0">
                <a:latin typeface="微软雅黑" panose="020B0503020204020204" pitchFamily="34" charset="-122"/>
                <a:ea typeface="微软雅黑" panose="020B0503020204020204" pitchFamily="34" charset="-122"/>
              </a:rPr>
              <a:t>，政府</a:t>
            </a:r>
            <a:r>
              <a:rPr lang="zh-CN" altLang="en-US" dirty="0">
                <a:latin typeface="微软雅黑" panose="020B0503020204020204" pitchFamily="34" charset="-122"/>
                <a:ea typeface="微软雅黑" panose="020B0503020204020204" pitchFamily="34" charset="-122"/>
              </a:rPr>
              <a:t>积极的态度</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智慧农村建设的巨大</a:t>
            </a:r>
            <a:r>
              <a:rPr lang="zh-CN" altLang="en-US" dirty="0" smtClean="0">
                <a:latin typeface="微软雅黑" panose="020B0503020204020204" pitchFamily="34" charset="-122"/>
                <a:ea typeface="微软雅黑" panose="020B0503020204020204" pitchFamily="34" charset="-122"/>
              </a:rPr>
              <a:t>推动力；</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据</a:t>
            </a:r>
            <a:r>
              <a:rPr lang="zh-CN" altLang="en-US" dirty="0">
                <a:latin typeface="微软雅黑" panose="020B0503020204020204" pitchFamily="34" charset="-122"/>
                <a:ea typeface="微软雅黑" panose="020B0503020204020204" pitchFamily="34" charset="-122"/>
              </a:rPr>
              <a:t>预测，以云计算和大数据应用为核心的智慧</a:t>
            </a:r>
            <a:r>
              <a:rPr lang="zh-CN" altLang="en-US" dirty="0" smtClean="0">
                <a:latin typeface="微软雅黑" panose="020B0503020204020204" pitchFamily="34" charset="-122"/>
                <a:ea typeface="微软雅黑" panose="020B0503020204020204" pitchFamily="34" charset="-122"/>
              </a:rPr>
              <a:t>农村</a:t>
            </a:r>
            <a:r>
              <a:rPr lang="zh-CN" altLang="en-US" dirty="0">
                <a:latin typeface="微软雅黑" panose="020B0503020204020204" pitchFamily="34" charset="-122"/>
                <a:ea typeface="微软雅黑" panose="020B0503020204020204" pitchFamily="34" charset="-122"/>
              </a:rPr>
              <a:t>后面</a:t>
            </a:r>
            <a:r>
              <a:rPr lang="zh-CN" altLang="en-US" dirty="0" smtClean="0">
                <a:latin typeface="微软雅黑" panose="020B0503020204020204" pitchFamily="34" charset="-122"/>
                <a:ea typeface="微软雅黑" panose="020B0503020204020204" pitchFamily="34" charset="-122"/>
              </a:rPr>
              <a:t>简称‘农业云平台’）未来</a:t>
            </a:r>
            <a:r>
              <a:rPr lang="zh-CN" altLang="en-US" dirty="0">
                <a:latin typeface="微软雅黑" panose="020B0503020204020204" pitchFamily="34" charset="-122"/>
                <a:ea typeface="微软雅黑" panose="020B0503020204020204" pitchFamily="34" charset="-122"/>
              </a:rPr>
              <a:t>的市场空间将有几千亿元</a:t>
            </a:r>
            <a:r>
              <a:rPr lang="zh-CN" altLang="en-US" dirty="0" smtClean="0">
                <a:latin typeface="微软雅黑" panose="020B0503020204020204" pitchFamily="34" charset="-122"/>
                <a:ea typeface="微软雅黑" panose="020B0503020204020204" pitchFamily="34" charset="-122"/>
              </a:rPr>
              <a:t>规模</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农业云平台不单单</a:t>
            </a:r>
            <a:r>
              <a:rPr lang="zh-CN" altLang="en-US" dirty="0">
                <a:latin typeface="微软雅黑" panose="020B0503020204020204" pitchFamily="34" charset="-122"/>
                <a:ea typeface="微软雅黑" panose="020B0503020204020204" pitchFamily="34" charset="-122"/>
              </a:rPr>
              <a:t>可以极大促进农业现代化发展，还可以有力整合农村的信息资源</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此外</a:t>
            </a:r>
            <a:r>
              <a:rPr lang="zh-CN" altLang="en-US" dirty="0">
                <a:latin typeface="微软雅黑" panose="020B0503020204020204" pitchFamily="34" charset="-122"/>
                <a:ea typeface="微软雅黑" panose="020B0503020204020204" pitchFamily="34" charset="-122"/>
              </a:rPr>
              <a:t>，农村广阔的发展前景、物联网标准的逐步完善、物联网技术的日益提高等都是智慧农村建设的优势</a:t>
            </a:r>
            <a:r>
              <a:rPr lang="zh-CN" altLang="en-US" dirty="0" smtClean="0">
                <a:latin typeface="微软雅黑" panose="020B0503020204020204" pitchFamily="34" charset="-122"/>
                <a:ea typeface="微软雅黑" panose="020B0503020204020204" pitchFamily="34" charset="-122"/>
              </a:rPr>
              <a:t>所在</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农业云</a:t>
            </a:r>
            <a:r>
              <a:rPr lang="zh-CN" altLang="en-US" dirty="0" smtClean="0">
                <a:latin typeface="微软雅黑" panose="020B0503020204020204" pitchFamily="34" charset="-122"/>
                <a:ea typeface="微软雅黑" panose="020B0503020204020204" pitchFamily="34" charset="-122"/>
              </a:rPr>
              <a:t>平台可以</a:t>
            </a:r>
            <a:r>
              <a:rPr lang="zh-CN" altLang="en-US" dirty="0">
                <a:latin typeface="微软雅黑" panose="020B0503020204020204" pitchFamily="34" charset="-122"/>
                <a:ea typeface="微软雅黑" panose="020B0503020204020204" pitchFamily="34" charset="-122"/>
              </a:rPr>
              <a:t>降低管理</a:t>
            </a:r>
            <a:r>
              <a:rPr lang="zh-CN" altLang="en-US" dirty="0" smtClean="0">
                <a:latin typeface="微软雅黑" panose="020B0503020204020204" pitchFamily="34" charset="-122"/>
                <a:ea typeface="微软雅黑" panose="020B0503020204020204" pitchFamily="34" charset="-122"/>
              </a:rPr>
              <a:t>成本</a:t>
            </a:r>
            <a:r>
              <a:rPr lang="zh-CN" altLang="en-US" dirty="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农业云平台可以增加农民收入和就业机会</a:t>
            </a:r>
            <a:r>
              <a:rPr lang="en-US" altLang="zh-CN" dirty="0" smtClean="0">
                <a:latin typeface="微软雅黑" panose="020B0503020204020204" pitchFamily="34" charset="-122"/>
                <a:ea typeface="微软雅黑" panose="020B0503020204020204" pitchFamily="34" charset="-122"/>
              </a:rPr>
              <a:t>……</a:t>
            </a:r>
          </a:p>
          <a:p>
            <a:pPr marL="0" indent="0">
              <a:lnSpc>
                <a:spcPct val="150000"/>
              </a:lnSpc>
              <a:buNone/>
            </a:pPr>
            <a:r>
              <a:rPr lang="zh-CN" altLang="en-US" b="1" dirty="0" smtClean="0">
                <a:latin typeface="微软雅黑" panose="020B0503020204020204" pitchFamily="34" charset="-122"/>
                <a:ea typeface="微软雅黑" panose="020B0503020204020204" pitchFamily="34" charset="-122"/>
              </a:rPr>
              <a:t>总之，农业云平台将会影响到农民生活的方方面面！</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9149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10420</TotalTime>
  <Words>7556</Words>
  <Application>Microsoft Office PowerPoint</Application>
  <PresentationFormat>自定义</PresentationFormat>
  <Paragraphs>670</Paragraphs>
  <Slides>52</Slides>
  <Notes>0</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平面</vt:lpstr>
      <vt:lpstr>惠农公众服务平台 MRD</vt:lpstr>
      <vt:lpstr>PowerPoint 演示文稿</vt:lpstr>
      <vt:lpstr>目录</vt:lpstr>
      <vt:lpstr>一、介绍   </vt:lpstr>
      <vt:lpstr>文档目的</vt:lpstr>
      <vt:lpstr>内容概要</vt:lpstr>
      <vt:lpstr> 二、市场问题和机会  </vt:lpstr>
      <vt:lpstr>市场问题</vt:lpstr>
      <vt:lpstr>市场机会</vt:lpstr>
      <vt:lpstr>三、市场概述    </vt:lpstr>
      <vt:lpstr>目标市场特征</vt:lpstr>
      <vt:lpstr>PowerPoint 演示文稿</vt:lpstr>
      <vt:lpstr>PowerPoint 演示文稿</vt:lpstr>
      <vt:lpstr>PowerPoint 演示文稿</vt:lpstr>
      <vt:lpstr>PowerPoint 演示文稿</vt:lpstr>
      <vt:lpstr>目标市场趋势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目标市场细分</vt:lpstr>
      <vt:lpstr>目标市场时间约束</vt:lpstr>
      <vt:lpstr>四、目标用户</vt:lpstr>
      <vt:lpstr>目标用户描述</vt:lpstr>
      <vt:lpstr>目标用户细分</vt:lpstr>
      <vt:lpstr>目标用户动机</vt:lpstr>
      <vt:lpstr>影响因素</vt:lpstr>
      <vt:lpstr>五、用户原型</vt:lpstr>
      <vt:lpstr>农民：王老汉  58岁   普通用户</vt:lpstr>
      <vt:lpstr>农民工：崔德贵   34岁    合伙人</vt:lpstr>
      <vt:lpstr>某企业  上市公司  面临业务增长压力     企业用户</vt:lpstr>
      <vt:lpstr>六、市场需求    </vt:lpstr>
      <vt:lpstr>PowerPoint 演示文稿</vt:lpstr>
      <vt:lpstr>功能类型</vt:lpstr>
      <vt:lpstr>功能类型</vt:lpstr>
      <vt:lpstr>功能类型</vt:lpstr>
      <vt:lpstr>开发环境类型</vt:lpstr>
      <vt:lpstr>兼容性类型</vt:lpstr>
      <vt:lpstr>兼容性类型</vt:lpstr>
      <vt:lpstr>兼容性类型</vt:lpstr>
      <vt:lpstr>推广步骤及推广方式</vt:lpstr>
      <vt:lpstr>培训及支持</vt:lpstr>
      <vt:lpstr>培训及支持</vt:lpstr>
      <vt:lpstr>培训及支持</vt:lpstr>
      <vt:lpstr>方案概述</vt:lpstr>
      <vt:lpstr>方案概述</vt:lpstr>
      <vt:lpstr>方案概述</vt:lpstr>
      <vt:lpstr>技术概述</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PM-01</dc:creator>
  <cp:lastModifiedBy>yezizhu530</cp:lastModifiedBy>
  <cp:revision>198</cp:revision>
  <dcterms:created xsi:type="dcterms:W3CDTF">2015-05-12T08:58:46Z</dcterms:created>
  <dcterms:modified xsi:type="dcterms:W3CDTF">2017-10-12T08:43:02Z</dcterms:modified>
</cp:coreProperties>
</file>