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264" r:id="rId5"/>
    <p:sldId id="268" r:id="rId6"/>
    <p:sldId id="265" r:id="rId7"/>
    <p:sldId id="267" r:id="rId8"/>
    <p:sldId id="263" r:id="rId9"/>
    <p:sldId id="260" r:id="rId10"/>
    <p:sldId id="271" r:id="rId11"/>
    <p:sldId id="269" r:id="rId12"/>
    <p:sldId id="272" r:id="rId13"/>
    <p:sldId id="270" r:id="rId14"/>
    <p:sldId id="273" r:id="rId15"/>
    <p:sldId id="287" r:id="rId16"/>
    <p:sldId id="277" r:id="rId17"/>
    <p:sldId id="275" r:id="rId18"/>
    <p:sldId id="261" r:id="rId19"/>
    <p:sldId id="279" r:id="rId20"/>
    <p:sldId id="285" r:id="rId21"/>
    <p:sldId id="286" r:id="rId22"/>
    <p:sldId id="274" r:id="rId23"/>
    <p:sldId id="283" r:id="rId24"/>
    <p:sldId id="280" r:id="rId25"/>
    <p:sldId id="282" r:id="rId26"/>
    <p:sldId id="262" r:id="rId27"/>
    <p:sldId id="278" r:id="rId28"/>
  </p:sldIdLst>
  <p:sldSz cx="12192000" cy="6858000"/>
  <p:notesSz cx="6858000" cy="9144000"/>
  <p:embeddedFontLst>
    <p:embeddedFont>
      <p:font typeface="Source Code Pro" panose="020B0509030403020204" pitchFamily="49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Oswald Light" panose="00000400000000000000" pitchFamily="2" charset="0"/>
      <p:regular r:id="rId36"/>
    </p:embeddedFont>
    <p:embeddedFont>
      <p:font typeface="Oswald" panose="00000500000000000000" pitchFamily="2" charset="0"/>
      <p:regular r:id="rId37"/>
      <p:bold r:id="rId3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48A6-2BD7-4373-9B8D-C243D320A5D9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68664-F02D-48D9-B565-49C97F965C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00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7D2F3-74F2-4BFC-A5DD-357455F9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52A5BE-CF72-46C2-B617-98D898C9F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6F467-0CD1-458E-AD2A-63939594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18CF-EE8B-4489-BA50-EC1EA1D74E8C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FD0E6D-ED92-4D3F-A14D-CFC7948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12829-9E84-451B-8D0A-5BC64509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3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DBDAF-0BF9-4197-B2A3-EA9A1F65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7D9C15-15CE-41D2-A880-8FB2BD43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951D7-9AB1-4033-AEF3-0AB7C9B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33E6A-F7F2-4896-906B-8D624C2521FB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E2BDA-B657-42C8-B1DA-3A2346A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42961-5401-4D26-9ABF-3CA371F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9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389637-54B6-42F5-A301-057BE27A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2D819F-27C9-41A7-B301-191198DA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6B51F-734F-46ED-AB88-CF0587DA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9FA4-F483-403B-B061-C6EE1DC5EF92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F4A5E-CA25-48E0-A25B-BC06CB2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5F7F2A-EA09-4E74-AF00-B4209461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5A70-4A0D-4A5D-86C6-93D90FCB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BDA20-57AA-4146-BBBF-E2EAF4DF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A0801B-A5B9-420E-9B16-CBC2A8ED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6F449-5EE1-4668-A98B-F2F7F95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D5CB0-6EB1-487C-8C94-EF701632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27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37F58-446F-4E78-AA08-77A233B1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5C141-8EA7-415A-8AA5-3C411C9C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D831E-04C1-42F4-87D2-A4D7B3C5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64C-9B1F-4326-9756-9ADDA1F0A39B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6DFA89-DB84-4CF0-921B-5321435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80BB24-9F67-476A-99B1-7C756459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43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8EAB0-6088-4F72-AC96-FB6B1D71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498B3D-E3A3-41CB-BA7F-C99D126E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84BC03-F0C8-49F6-9508-231EA4DB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651205-BA5F-4F9B-982A-A4D88B49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607-FF8A-4A0F-80E6-A90B5C9A1C1F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E56FD4-7DC4-4300-9D33-555B21F8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7988E-B4B5-4FD2-99E0-39F08D1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191F-9443-4E2F-BA35-C7356F7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ED6F9-C792-4030-8CF5-1EB5E2752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FFBB41-BB11-49A7-8DC0-AE46ECC3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31FAE4-6AC1-4D52-8B5A-5F72806AE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52922-122D-4BEE-ADE1-DFF4C33F6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D69FC-5624-4651-B795-CB5867D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1FA2-04D8-4535-AA7E-74B6181A61CF}" type="datetime1">
              <a:rPr lang="de-DE" smtClean="0"/>
              <a:t>18.12.2017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B01BBD-DF82-4C4E-80FE-643536C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E17B2B-A08F-44AE-BB16-10ABD61D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3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42BA-D9F5-4C90-86E6-26ACD2B8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58ABB-F366-4AEB-A3F7-47D54E7E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B48D-B4C0-46D0-A33C-4B3D16FF0ADE}" type="datetime1">
              <a:rPr lang="de-DE" smtClean="0"/>
              <a:t>18.12.2017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D0A728-E21A-45B7-A41F-E2B79E5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90A5C0-C653-45A8-8AD9-98C123A0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2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B6A63-E451-41AC-8B7C-39F7C88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F44F-2C4B-4059-B358-C87915A4D7A6}" type="datetime1">
              <a:rPr lang="de-DE" smtClean="0"/>
              <a:t>18.12.2017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DB6AB1-2F91-435D-96DA-243255DB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FFE961-07DD-4489-B90A-34EE4651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63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EEB09-3B18-4F73-AEE8-5003A049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5CC3-1944-4DEC-894B-A4C483AB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FE1AC0-1DA8-4EF2-8A63-30261EB95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9285C-97DA-4F9D-91AE-25EE881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6C66-2C8A-4AD6-98C6-C4F7D6717788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F1038-DA99-496A-8772-99E6D1E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523A1-1C35-4947-8FAB-D85E83C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1E23-AB8C-48CC-AD82-0B4FB88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33289E-28EA-4060-B9E8-95CDA98BC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16E670-7131-452C-BAD6-0C6D7483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7E8D8-4B03-418D-8500-14812BDB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24FE-2C25-4A90-8822-2C56E89E37D5}" type="datetime1">
              <a:rPr lang="de-DE" smtClean="0"/>
              <a:t>18.12.2017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6F4A7-F389-407F-A3BB-51FE668D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B5F1D-0B1E-4D16-B3E0-9B0A5308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771482-47E9-486D-8129-CB05966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9856-6F6B-425B-9263-5EF47788F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CC8616-8008-4A40-9F62-C820B495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AED62-8317-4D89-BBB8-9283B5996A8F}" type="datetime1">
              <a:rPr lang="de-DE" smtClean="0"/>
              <a:t>18.12.2017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15550-91F3-4052-971E-0DE57C8DF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Daniel Flasch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D656B-D989-4671-B4BA-28A7638E0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AFF03-B2A3-4F10-AFBA-713F9B73C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72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vbBcA" TargetMode="External"/><Relationship Id="rId2" Type="http://schemas.openxmlformats.org/officeDocument/2006/relationships/hyperlink" Target="https://git.io/vbBc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telescope.github.io/understanding-json-schem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JSON Schema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6204C2-B7AF-4426-901E-3F9794493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939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Daniel </a:t>
            </a:r>
            <a:r>
              <a:rPr lang="de-DE" dirty="0" err="1"/>
              <a:t>Flasch</a:t>
            </a:r>
            <a:endParaRPr lang="de-DE" dirty="0"/>
          </a:p>
          <a:p>
            <a:r>
              <a:rPr lang="de-DE" dirty="0"/>
              <a:t> Verteilte Anwendungssysteme, WS 17/18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379" y="2473336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Deklarationen und Metadaten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176E04B-1248-4A9E-B98A-06495C55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Sind </a:t>
            </a:r>
            <a:r>
              <a:rPr lang="de-DE" b="1" dirty="0"/>
              <a:t>optional</a:t>
            </a:r>
          </a:p>
          <a:p>
            <a:r>
              <a:rPr lang="de-DE" b="1" dirty="0"/>
              <a:t>$</a:t>
            </a:r>
            <a:r>
              <a:rPr lang="de-DE" b="1" dirty="0" err="1"/>
              <a:t>schema</a:t>
            </a:r>
            <a:r>
              <a:rPr lang="de-DE" b="1" dirty="0"/>
              <a:t> </a:t>
            </a:r>
            <a:r>
              <a:rPr lang="de-DE" dirty="0"/>
              <a:t>beschreibt die Schema-Version </a:t>
            </a:r>
          </a:p>
          <a:p>
            <a:r>
              <a:rPr lang="de-DE" b="1" dirty="0"/>
              <a:t>$</a:t>
            </a:r>
            <a:r>
              <a:rPr lang="de-DE" b="1" dirty="0" err="1"/>
              <a:t>id</a:t>
            </a:r>
            <a:r>
              <a:rPr lang="de-DE" b="1" dirty="0"/>
              <a:t> </a:t>
            </a:r>
            <a:r>
              <a:rPr lang="de-DE" dirty="0"/>
              <a:t>dient als Identifizierung </a:t>
            </a:r>
          </a:p>
          <a:p>
            <a:r>
              <a:rPr lang="de-DE" b="1" dirty="0"/>
              <a:t>title </a:t>
            </a:r>
            <a:r>
              <a:rPr lang="de-DE" dirty="0"/>
              <a:t>gibt Schema einen Titel</a:t>
            </a:r>
          </a:p>
          <a:p>
            <a:r>
              <a:rPr lang="de-DE" b="1" dirty="0" err="1"/>
              <a:t>description</a:t>
            </a:r>
            <a:r>
              <a:rPr lang="de-DE" b="1" dirty="0"/>
              <a:t> </a:t>
            </a:r>
            <a:r>
              <a:rPr lang="de-DE" dirty="0"/>
              <a:t>beschreibt das Schema genauer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9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CE1EC56-76AD-4776-8EBF-D9EDCC2551F9}"/>
              </a:ext>
            </a:extLst>
          </p:cNvPr>
          <p:cNvSpPr/>
          <p:nvPr/>
        </p:nvSpPr>
        <p:spPr>
          <a:xfrm>
            <a:off x="838200" y="4442301"/>
            <a:ext cx="7934632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http://yourdomain.com/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schemas</a:t>
            </a:r>
            <a:r>
              <a:rPr lang="de-DE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myschema.json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"some title for your schema"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"place to describe schema"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19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Einfachstes Schema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10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39875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948A53-8D15-4747-9022-CE5AA3C9D481}"/>
              </a:ext>
            </a:extLst>
          </p:cNvPr>
          <p:cNvSpPr/>
          <p:nvPr/>
        </p:nvSpPr>
        <p:spPr>
          <a:xfrm>
            <a:off x="6744929" y="3146356"/>
            <a:ext cx="4608869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"an"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"arbitrarily"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"nested"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  "data"</a:t>
            </a:r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dirty="0">
                <a:solidFill>
                  <a:srgbClr val="464646"/>
                </a:solidFill>
                <a:latin typeface="Source Code Pro" panose="020B0509030403020204" pitchFamily="49" charset="0"/>
              </a:rPr>
              <a:t>"structure"</a:t>
            </a:r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en-US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Type-Schlüsselwort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F8607-7C9D-4B71-89FA-E8C9205F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 definieren</a:t>
            </a:r>
          </a:p>
          <a:p>
            <a:r>
              <a:rPr lang="de-DE" dirty="0"/>
              <a:t>Einschränkung des Wertebereichs</a:t>
            </a:r>
          </a:p>
          <a:p>
            <a:r>
              <a:rPr lang="de-DE" dirty="0"/>
              <a:t>Mehrere Datentypen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11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35360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32189" y="3545920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32189" y="394338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B05BA8-EA82-4FA1-8200-CBE989AC3D02}"/>
              </a:ext>
            </a:extLst>
          </p:cNvPr>
          <p:cNvSpPr/>
          <p:nvPr/>
        </p:nvSpPr>
        <p:spPr>
          <a:xfrm>
            <a:off x="6732189" y="466307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FF8000"/>
                </a:solidFill>
                <a:latin typeface="Source Code Pro" panose="020B0509030403020204" pitchFamily="49" charset="0"/>
              </a:rPr>
              <a:t>true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42754C1-5931-4F88-AC29-8A9470336DE4}"/>
              </a:ext>
            </a:extLst>
          </p:cNvPr>
          <p:cNvSpPr/>
          <p:nvPr/>
        </p:nvSpPr>
        <p:spPr>
          <a:xfrm>
            <a:off x="6732189" y="506054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FDA771-8170-495B-89C1-3CBD52E99081}"/>
              </a:ext>
            </a:extLst>
          </p:cNvPr>
          <p:cNvSpPr/>
          <p:nvPr/>
        </p:nvSpPr>
        <p:spPr>
          <a:xfrm>
            <a:off x="850941" y="4653247"/>
            <a:ext cx="45961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0D0A2C-0AB7-4534-BE8F-B63DA0AF8B88}"/>
              </a:ext>
            </a:extLst>
          </p:cNvPr>
          <p:cNvSpPr/>
          <p:nvPr/>
        </p:nvSpPr>
        <p:spPr>
          <a:xfrm>
            <a:off x="6732189" y="54580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4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Datentypen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12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5C6824-37F8-47CB-86A7-EDB6C2D9A848}"/>
              </a:ext>
            </a:extLst>
          </p:cNvPr>
          <p:cNvSpPr/>
          <p:nvPr/>
        </p:nvSpPr>
        <p:spPr>
          <a:xfrm>
            <a:off x="838200" y="274476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boolean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0A18F4-3D00-4286-A552-B89CE937DACE}"/>
              </a:ext>
            </a:extLst>
          </p:cNvPr>
          <p:cNvSpPr/>
          <p:nvPr/>
        </p:nvSpPr>
        <p:spPr>
          <a:xfrm>
            <a:off x="6744930" y="274476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DF230F9-890F-4C72-A591-6FFFA31C480E}"/>
              </a:ext>
            </a:extLst>
          </p:cNvPr>
          <p:cNvSpPr/>
          <p:nvPr/>
        </p:nvSpPr>
        <p:spPr>
          <a:xfrm>
            <a:off x="6744930" y="313376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1A93DFF-54A0-47EC-976B-DF7FC82F5A78}"/>
              </a:ext>
            </a:extLst>
          </p:cNvPr>
          <p:cNvSpPr/>
          <p:nvPr/>
        </p:nvSpPr>
        <p:spPr>
          <a:xfrm>
            <a:off x="838199" y="4224319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14F3675-BF61-47B4-A648-9BB1A1EA114C}"/>
              </a:ext>
            </a:extLst>
          </p:cNvPr>
          <p:cNvSpPr/>
          <p:nvPr/>
        </p:nvSpPr>
        <p:spPr>
          <a:xfrm>
            <a:off x="6744929" y="42243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I'm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a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84C9848-BC28-48A6-847C-F70ACA2081F3}"/>
              </a:ext>
            </a:extLst>
          </p:cNvPr>
          <p:cNvSpPr/>
          <p:nvPr/>
        </p:nvSpPr>
        <p:spPr>
          <a:xfrm>
            <a:off x="6744929" y="4613315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4.2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7BEBAC-07B2-4DC3-BE20-164A1DF6F3A0}"/>
              </a:ext>
            </a:extLst>
          </p:cNvPr>
          <p:cNvSpPr/>
          <p:nvPr/>
        </p:nvSpPr>
        <p:spPr>
          <a:xfrm>
            <a:off x="6744929" y="500231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42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598D19-0DA6-4E62-8DA2-F7B90DF91A95}"/>
              </a:ext>
            </a:extLst>
          </p:cNvPr>
          <p:cNvSpPr/>
          <p:nvPr/>
        </p:nvSpPr>
        <p:spPr>
          <a:xfrm>
            <a:off x="6744930" y="352185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false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5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F5D8C3-D659-45D9-98E5-35DCF2DB49A0}"/>
              </a:ext>
            </a:extLst>
          </p:cNvPr>
          <p:cNvSpPr/>
          <p:nvPr/>
        </p:nvSpPr>
        <p:spPr>
          <a:xfrm>
            <a:off x="838200" y="1690688"/>
            <a:ext cx="460887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type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 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9068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0796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three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86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14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223025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3596190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66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Objekt-Pflicht-Eigenschaften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15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92333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2663031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</a:p>
          <a:p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„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required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:[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","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3919919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16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Objekt-Eigenschaften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16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1680857"/>
            <a:ext cx="4608870" cy="120032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"28"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AA9281-9AC9-4D80-A75C-DBD145A20966}"/>
              </a:ext>
            </a:extLst>
          </p:cNvPr>
          <p:cNvSpPr/>
          <p:nvPr/>
        </p:nvSpPr>
        <p:spPr>
          <a:xfrm>
            <a:off x="875071" y="1680857"/>
            <a:ext cx="5220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properties</a:t>
            </a:r>
            <a:r>
              <a:rPr lang="de-DE" dirty="0">
                <a:solidFill>
                  <a:srgbClr val="464646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highlight>
                  <a:srgbClr val="C0C0C0"/>
                </a:highlight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55043D9-3BEA-431C-8C24-CDC8D8834A5E}"/>
              </a:ext>
            </a:extLst>
          </p:cNvPr>
          <p:cNvSpPr/>
          <p:nvPr/>
        </p:nvSpPr>
        <p:spPr>
          <a:xfrm>
            <a:off x="6708059" y="2932339"/>
            <a:ext cx="460887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2009620-A11D-417E-A3D6-35A346F5EBB1}"/>
              </a:ext>
            </a:extLst>
          </p:cNvPr>
          <p:cNvSpPr/>
          <p:nvPr/>
        </p:nvSpPr>
        <p:spPr>
          <a:xfrm>
            <a:off x="6708059" y="4197616"/>
            <a:ext cx="460887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"John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"age"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28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"phone"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"012-2345-67"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10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	   Fortgeschrittene Techniken</a:t>
            </a:r>
            <a:endParaRPr lang="de-DE" dirty="0">
              <a:latin typeface="Oswald" panose="00000500000000000000" pitchFamily="2" charset="0"/>
            </a:endParaRP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58" y="2404062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F4EAAB9-B3E6-4EEB-8A44-605EE4E29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809" y="416093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6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(1/3)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Verwendung des Schlüsselworts </a:t>
            </a:r>
            <a:r>
              <a:rPr lang="de-DE" b="1" dirty="0"/>
              <a:t>item</a:t>
            </a:r>
          </a:p>
          <a:p>
            <a:r>
              <a:rPr lang="de-DE" dirty="0"/>
              <a:t>Festlegung eines Datentyps für alle Elemente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18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3612815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"two"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4019451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3214568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321456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one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two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772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65209-2EA1-48ED-BFA5-10E6352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4D60-87B6-4D76-8C09-3265EBB4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Grundlagen</a:t>
            </a:r>
          </a:p>
          <a:p>
            <a:r>
              <a:rPr lang="de-DE" dirty="0"/>
              <a:t>Fortgeschrittene Techniken</a:t>
            </a:r>
          </a:p>
          <a:p>
            <a:r>
              <a:rPr lang="de-DE" dirty="0"/>
              <a:t>Übung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D4A3694-4E69-420C-8710-E9C261B2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CFE0-37A4-4FA6-BC8C-881FED233F56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86A234-D16B-46C4-B5EE-959A1DB7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65BC6EC-DEDF-4434-AC68-CF87637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113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(2/3)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Prüfung von Tupeln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19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50963" y="4016846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361497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1600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"Pennsylvania"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"Avenue"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50004" y="3214568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24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"Sussex"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"Drive"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2A133D-574A-4D69-B0F6-84CE3623EFA0}"/>
              </a:ext>
            </a:extLst>
          </p:cNvPr>
          <p:cNvSpPr/>
          <p:nvPr/>
        </p:nvSpPr>
        <p:spPr>
          <a:xfrm>
            <a:off x="838200" y="2388671"/>
            <a:ext cx="4983760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"Avenue"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3051D5-59FA-4E83-B5FB-322CB6EBA24D}"/>
              </a:ext>
            </a:extLst>
          </p:cNvPr>
          <p:cNvSpPr/>
          <p:nvPr/>
        </p:nvSpPr>
        <p:spPr>
          <a:xfrm>
            <a:off x="6744930" y="441769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19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Arrays (3/3)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Prüfung auf Länge mit </a:t>
            </a:r>
            <a:r>
              <a:rPr lang="de-DE" dirty="0" err="1"/>
              <a:t>minItems</a:t>
            </a:r>
            <a:r>
              <a:rPr lang="de-DE" dirty="0"/>
              <a:t>/</a:t>
            </a:r>
            <a:r>
              <a:rPr lang="de-DE" dirty="0" err="1"/>
              <a:t>maxItems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Prüfung auf Einzigartigkeit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20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24667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2A133D-574A-4D69-B0F6-84CE3623EFA0}"/>
              </a:ext>
            </a:extLst>
          </p:cNvPr>
          <p:cNvSpPr/>
          <p:nvPr/>
        </p:nvSpPr>
        <p:spPr>
          <a:xfrm>
            <a:off x="1112240" y="2397948"/>
            <a:ext cx="498376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maxItems</a:t>
            </a:r>
            <a:r>
              <a:rPr lang="de-DE" sz="16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6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600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sz="16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6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E3051D5-59FA-4E83-B5FB-322CB6EBA24D}"/>
              </a:ext>
            </a:extLst>
          </p:cNvPr>
          <p:cNvSpPr/>
          <p:nvPr/>
        </p:nvSpPr>
        <p:spPr>
          <a:xfrm>
            <a:off x="6744930" y="2873484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10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"Street"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65D7748-148C-4D02-84CA-696B29B83942}"/>
              </a:ext>
            </a:extLst>
          </p:cNvPr>
          <p:cNvSpPr/>
          <p:nvPr/>
        </p:nvSpPr>
        <p:spPr>
          <a:xfrm>
            <a:off x="6744930" y="328779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24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"Sussex"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"Drive"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CE1AA02-D28F-4821-A651-839CEA7BC8AE}"/>
              </a:ext>
            </a:extLst>
          </p:cNvPr>
          <p:cNvSpPr/>
          <p:nvPr/>
        </p:nvSpPr>
        <p:spPr>
          <a:xfrm>
            <a:off x="1112240" y="4466163"/>
            <a:ext cx="49837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array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uniqueItems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D12402B-0C4D-40DD-A142-A5C26DDD375A}"/>
              </a:ext>
            </a:extLst>
          </p:cNvPr>
          <p:cNvSpPr/>
          <p:nvPr/>
        </p:nvSpPr>
        <p:spPr>
          <a:xfrm>
            <a:off x="6744930" y="447900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434DDF9-2595-46A1-BD6E-EFEDFCE2A87C}"/>
              </a:ext>
            </a:extLst>
          </p:cNvPr>
          <p:cNvSpPr/>
          <p:nvPr/>
        </p:nvSpPr>
        <p:spPr>
          <a:xfrm>
            <a:off x="6744930" y="4885766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3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 Wertebereiche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21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44930" y="168085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42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44930" y="2475519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B8B97D2-B5FF-451A-B91B-9B37C03BB0E2}"/>
              </a:ext>
            </a:extLst>
          </p:cNvPr>
          <p:cNvSpPr/>
          <p:nvPr/>
        </p:nvSpPr>
        <p:spPr>
          <a:xfrm>
            <a:off x="838200" y="1692000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yellow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green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6102B9A-D060-4AF2-8C2B-EDF02AEB5196}"/>
              </a:ext>
            </a:extLst>
          </p:cNvPr>
          <p:cNvSpPr/>
          <p:nvPr/>
        </p:nvSpPr>
        <p:spPr>
          <a:xfrm>
            <a:off x="6744930" y="208034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blue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280F44D-8D8F-4BF9-BF50-56ADDB0F4FC4}"/>
              </a:ext>
            </a:extLst>
          </p:cNvPr>
          <p:cNvSpPr/>
          <p:nvPr/>
        </p:nvSpPr>
        <p:spPr>
          <a:xfrm>
            <a:off x="6744930" y="4103451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3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B9471C1-CF46-4FE4-8277-C7472F4A9A77}"/>
              </a:ext>
            </a:extLst>
          </p:cNvPr>
          <p:cNvSpPr/>
          <p:nvPr/>
        </p:nvSpPr>
        <p:spPr>
          <a:xfrm>
            <a:off x="6744930" y="3301948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1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B90A684-1136-453A-95F2-0AB038FD892E}"/>
              </a:ext>
            </a:extLst>
          </p:cNvPr>
          <p:cNvSpPr/>
          <p:nvPr/>
        </p:nvSpPr>
        <p:spPr>
          <a:xfrm>
            <a:off x="838200" y="3292116"/>
            <a:ext cx="511031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"integer"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enum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1,2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1202AC5-512F-4402-BFE6-7C4D98B9DF05}"/>
              </a:ext>
            </a:extLst>
          </p:cNvPr>
          <p:cNvSpPr/>
          <p:nvPr/>
        </p:nvSpPr>
        <p:spPr>
          <a:xfrm>
            <a:off x="6744930" y="3701632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2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67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Wertebereiche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allOf</a:t>
            </a:r>
            <a:r>
              <a:rPr lang="de-DE" dirty="0"/>
              <a:t>/</a:t>
            </a:r>
            <a:r>
              <a:rPr lang="de-DE" dirty="0" err="1"/>
              <a:t>anyOf</a:t>
            </a:r>
            <a:r>
              <a:rPr lang="de-DE" dirty="0"/>
              <a:t>/</a:t>
            </a:r>
            <a:r>
              <a:rPr lang="de-DE" dirty="0" err="1"/>
              <a:t>oneOf</a:t>
            </a:r>
            <a:r>
              <a:rPr lang="de-DE" dirty="0"/>
              <a:t>/not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22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3069BA-2455-49E1-8360-B8F571081120}"/>
              </a:ext>
            </a:extLst>
          </p:cNvPr>
          <p:cNvSpPr/>
          <p:nvPr/>
        </p:nvSpPr>
        <p:spPr>
          <a:xfrm>
            <a:off x="6708059" y="2950084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long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5901EF-A678-4817-B6A5-9EDBC02FD598}"/>
              </a:ext>
            </a:extLst>
          </p:cNvPr>
          <p:cNvSpPr/>
          <p:nvPr/>
        </p:nvSpPr>
        <p:spPr>
          <a:xfrm>
            <a:off x="6708059" y="3356720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short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708059" y="4658583"/>
            <a:ext cx="46088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10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BC455F-97D8-492C-9BE7-7A73D166F5DA}"/>
              </a:ext>
            </a:extLst>
          </p:cNvPr>
          <p:cNvSpPr/>
          <p:nvPr/>
        </p:nvSpPr>
        <p:spPr>
          <a:xfrm>
            <a:off x="875071" y="2551837"/>
            <a:ext cx="460887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maxLength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FF8000"/>
                </a:solidFill>
                <a:latin typeface="Source Code Pro" panose="020B0509030403020204" pitchFamily="49" charset="0"/>
              </a:rPr>
              <a:t>5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FFB1FB-9005-4832-B42F-5123B9869C4A}"/>
              </a:ext>
            </a:extLst>
          </p:cNvPr>
          <p:cNvSpPr/>
          <p:nvPr/>
        </p:nvSpPr>
        <p:spPr>
          <a:xfrm>
            <a:off x="818963" y="4663043"/>
            <a:ext cx="46649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"not"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70FF213-92D6-4856-BBE6-F637FCF0A058}"/>
              </a:ext>
            </a:extLst>
          </p:cNvPr>
          <p:cNvSpPr/>
          <p:nvPr/>
        </p:nvSpPr>
        <p:spPr>
          <a:xfrm>
            <a:off x="6708059" y="2551837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5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CE4C25B-0729-4DA0-AEC7-2AADE06C9DE0}"/>
              </a:ext>
            </a:extLst>
          </p:cNvPr>
          <p:cNvSpPr/>
          <p:nvPr/>
        </p:nvSpPr>
        <p:spPr>
          <a:xfrm>
            <a:off x="6708059" y="5065219"/>
            <a:ext cx="4608870" cy="36933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 not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allowed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02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F494EF-36B2-44DD-92ED-0034DFBA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Definitionen in gleicher/anderer Datei möglich</a:t>
            </a:r>
          </a:p>
          <a:p>
            <a:r>
              <a:rPr lang="de-DE" dirty="0"/>
              <a:t>Referenzieren mit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b="1" dirty="0"/>
              <a:t> </a:t>
            </a:r>
            <a:r>
              <a:rPr lang="de-DE" dirty="0"/>
              <a:t>Schlüsselwort</a:t>
            </a:r>
          </a:p>
          <a:p>
            <a:r>
              <a:rPr lang="de-DE" dirty="0"/>
              <a:t>Nach </a:t>
            </a:r>
            <a:r>
              <a:rPr lang="de-DE" b="1" dirty="0"/>
              <a:t>$</a:t>
            </a:r>
            <a:r>
              <a:rPr lang="de-DE" b="1" dirty="0" err="1"/>
              <a:t>ref</a:t>
            </a:r>
            <a:r>
              <a:rPr lang="de-DE" dirty="0"/>
              <a:t> folgt der </a:t>
            </a:r>
            <a:r>
              <a:rPr lang="de-DE" b="1" dirty="0"/>
              <a:t>Pfad </a:t>
            </a:r>
            <a:r>
              <a:rPr lang="de-DE" dirty="0"/>
              <a:t>zur Definition</a:t>
            </a:r>
            <a:endParaRPr lang="de-DE" b="1" dirty="0"/>
          </a:p>
          <a:p>
            <a:r>
              <a:rPr lang="de-DE" dirty="0"/>
              <a:t>Beispiel verweist auf externe Datei</a:t>
            </a:r>
          </a:p>
          <a:p>
            <a:pPr lvl="1"/>
            <a:r>
              <a:rPr lang="de-DE" b="1" dirty="0" err="1"/>
              <a:t>definitions.json</a:t>
            </a:r>
            <a:r>
              <a:rPr lang="de-DE" b="1" dirty="0"/>
              <a:t> </a:t>
            </a:r>
            <a:r>
              <a:rPr lang="de-DE" dirty="0"/>
              <a:t>ist die Datei</a:t>
            </a:r>
          </a:p>
          <a:p>
            <a:pPr lvl="1"/>
            <a:r>
              <a:rPr lang="de-DE" b="1" dirty="0"/>
              <a:t># </a:t>
            </a:r>
            <a:r>
              <a:rPr lang="de-DE" dirty="0"/>
              <a:t>steht für das Wurzelelement </a:t>
            </a:r>
          </a:p>
          <a:p>
            <a:pPr lvl="1"/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/>
              <a:t>für den </a:t>
            </a:r>
            <a:r>
              <a:rPr lang="de-DE" b="1" dirty="0"/>
              <a:t>Schlüssel </a:t>
            </a:r>
            <a:r>
              <a:rPr lang="de-DE" dirty="0" err="1"/>
              <a:t>address</a:t>
            </a:r>
            <a:r>
              <a:rPr lang="de-DE" dirty="0"/>
              <a:t>, hinter der die Definition liegt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23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521107B-92F3-4CE1-B296-EEF965048D69}"/>
              </a:ext>
            </a:extLst>
          </p:cNvPr>
          <p:cNvSpPr/>
          <p:nvPr/>
        </p:nvSpPr>
        <p:spPr>
          <a:xfrm>
            <a:off x="838200" y="5299637"/>
            <a:ext cx="55611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definitions.json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#/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86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Wiederverwendung von Definitionen (2/2)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748DD-764D-4290-B161-3B1DE4AFDC90}"/>
              </a:ext>
            </a:extLst>
          </p:cNvPr>
          <p:cNvSpPr/>
          <p:nvPr/>
        </p:nvSpPr>
        <p:spPr>
          <a:xfrm>
            <a:off x="6198765" y="1690688"/>
            <a:ext cx="5442177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"1600 Pennsylvania Avenue NW"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"1st Street SE"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"Washington"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"DC"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5E1B8C-C111-47F7-9B6F-F2DF4671D6D2}"/>
              </a:ext>
            </a:extLst>
          </p:cNvPr>
          <p:cNvSpPr/>
          <p:nvPr/>
        </p:nvSpPr>
        <p:spPr>
          <a:xfrm>
            <a:off x="581457" y="1690688"/>
            <a:ext cx="5405306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"required"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street_address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"city"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"state"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billing_address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      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shipping_address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ref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"#/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definitions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/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sz="1200" b="1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40254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Übung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72" y="2401899"/>
            <a:ext cx="1108064" cy="11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29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Präsentation</a:t>
            </a:r>
          </a:p>
          <a:p>
            <a:pPr lvl="1"/>
            <a:r>
              <a:rPr lang="de-DE" dirty="0">
                <a:hlinkClick r:id="rId2"/>
              </a:rPr>
              <a:t>https://git.io/vbBcw</a:t>
            </a:r>
            <a:r>
              <a:rPr lang="de-DE" dirty="0"/>
              <a:t> (PowerPoint)</a:t>
            </a:r>
          </a:p>
          <a:p>
            <a:pPr lvl="1"/>
            <a:r>
              <a:rPr lang="de-DE" dirty="0">
                <a:hlinkClick r:id="rId3"/>
              </a:rPr>
              <a:t>https://git.io/vbBcA</a:t>
            </a:r>
            <a:r>
              <a:rPr lang="de-DE" dirty="0"/>
              <a:t> (PDF)</a:t>
            </a:r>
          </a:p>
          <a:p>
            <a:r>
              <a:rPr lang="de-DE" b="1" dirty="0"/>
              <a:t>Übungsseite</a:t>
            </a:r>
          </a:p>
          <a:p>
            <a:pPr lvl="1"/>
            <a:r>
              <a:rPr lang="de-DE" dirty="0"/>
              <a:t>194.95.221.248:8080</a:t>
            </a:r>
          </a:p>
          <a:p>
            <a:r>
              <a:rPr lang="de-DE" b="1" dirty="0"/>
              <a:t>Quellen</a:t>
            </a:r>
          </a:p>
          <a:p>
            <a:pPr lvl="1"/>
            <a:r>
              <a:rPr lang="de-DE" dirty="0">
                <a:hlinkClick r:id="rId4"/>
              </a:rPr>
              <a:t>http://json-schema.org/</a:t>
            </a:r>
          </a:p>
          <a:p>
            <a:pPr lvl="1"/>
            <a:r>
              <a:rPr lang="de-DE" dirty="0">
                <a:hlinkClick r:id="rId4"/>
              </a:rPr>
              <a:t>https://spacetelescope.github.io/understanding-json-schema/</a:t>
            </a:r>
            <a:endParaRPr lang="de-DE" dirty="0"/>
          </a:p>
          <a:p>
            <a:pPr lvl="1"/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2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Einführung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9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8D89662-61D6-447F-97EF-CEFC31A3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84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J</a:t>
            </a:r>
            <a:r>
              <a:rPr lang="de-DE" dirty="0"/>
              <a:t>ava </a:t>
            </a:r>
            <a:r>
              <a:rPr lang="de-DE" b="1" dirty="0" err="1"/>
              <a:t>S</a:t>
            </a:r>
            <a:r>
              <a:rPr lang="de-DE" dirty="0" err="1"/>
              <a:t>cript</a:t>
            </a:r>
            <a:r>
              <a:rPr lang="de-DE" dirty="0"/>
              <a:t> </a:t>
            </a:r>
            <a:r>
              <a:rPr lang="de-DE" b="1" dirty="0" err="1"/>
              <a:t>O</a:t>
            </a:r>
            <a:r>
              <a:rPr lang="de-DE" dirty="0" err="1"/>
              <a:t>bject</a:t>
            </a:r>
            <a:r>
              <a:rPr lang="de-DE" dirty="0"/>
              <a:t> </a:t>
            </a:r>
            <a:r>
              <a:rPr lang="de-DE" b="1" dirty="0"/>
              <a:t>N</a:t>
            </a:r>
            <a:r>
              <a:rPr lang="de-DE" dirty="0"/>
              <a:t>otation</a:t>
            </a:r>
          </a:p>
          <a:p>
            <a:r>
              <a:rPr lang="de-DE" dirty="0"/>
              <a:t>Kompaktes Datenformat</a:t>
            </a:r>
          </a:p>
          <a:p>
            <a:r>
              <a:rPr lang="de-DE" dirty="0"/>
              <a:t>JSON-Dokument = gültiges JavaScript</a:t>
            </a:r>
          </a:p>
          <a:p>
            <a:r>
              <a:rPr lang="de-DE" dirty="0"/>
              <a:t>Unabhängig  von Programmiersprache</a:t>
            </a:r>
          </a:p>
          <a:p>
            <a:r>
              <a:rPr lang="de-DE" dirty="0"/>
              <a:t>Codierung in UTF-8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3</a:t>
            </a:fld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41EBA6A-22AC-46FE-8D0A-6B964064E8E8}"/>
              </a:ext>
            </a:extLst>
          </p:cNvPr>
          <p:cNvSpPr/>
          <p:nvPr/>
        </p:nvSpPr>
        <p:spPr>
          <a:xfrm>
            <a:off x="5105400" y="4168652"/>
            <a:ext cx="6096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>
            <a:spAutoFit/>
          </a:bodyPr>
          <a:lstStyle/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topic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"JSON Schema"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"date"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"2017-12-12"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speaker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"Daniel </a:t>
            </a:r>
            <a:r>
              <a:rPr lang="de-DE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Flasch</a:t>
            </a:r>
            <a:r>
              <a:rPr lang="de-DE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449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Objektaufbau mit Key/Value</a:t>
            </a:r>
          </a:p>
          <a:p>
            <a:r>
              <a:rPr lang="de-DE" dirty="0"/>
              <a:t>Komma als Trennzeichen</a:t>
            </a:r>
          </a:p>
          <a:p>
            <a:r>
              <a:rPr lang="de-DE" dirty="0"/>
              <a:t>Datentypen </a:t>
            </a:r>
          </a:p>
          <a:p>
            <a:pPr lvl="1"/>
            <a:r>
              <a:rPr lang="de-DE" dirty="0"/>
              <a:t>Objekte { }</a:t>
            </a:r>
          </a:p>
          <a:p>
            <a:pPr lvl="1"/>
            <a:r>
              <a:rPr lang="de-DE" dirty="0"/>
              <a:t>Arrays []</a:t>
            </a:r>
          </a:p>
          <a:p>
            <a:pPr lvl="1"/>
            <a:r>
              <a:rPr lang="de-DE" dirty="0"/>
              <a:t>Zahlen: 42/4.2</a:t>
            </a:r>
          </a:p>
          <a:p>
            <a:pPr lvl="1"/>
            <a:r>
              <a:rPr lang="de-DE" dirty="0"/>
              <a:t>Strings “ “</a:t>
            </a:r>
          </a:p>
          <a:p>
            <a:pPr lvl="1"/>
            <a:r>
              <a:rPr lang="de-DE" dirty="0"/>
              <a:t>Boolean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/>
              <a:t>null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6AA751E-5A5A-485D-A028-D00A16217088}"/>
              </a:ext>
            </a:extLst>
          </p:cNvPr>
          <p:cNvSpPr/>
          <p:nvPr/>
        </p:nvSpPr>
        <p:spPr>
          <a:xfrm>
            <a:off x="5906729" y="1058734"/>
            <a:ext cx="4544961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isAlive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Source Code Pro" panose="020B0509030403020204" pitchFamily="49" charset="0"/>
              </a:rPr>
              <a:t>true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age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27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streetAddress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 2nd Street"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city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"New York"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state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"NY"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postalCode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"10021-3100"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phoneNumbers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home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"212 555-1234"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"mobile"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"123 456-7890"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3379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wird es verwendet?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E723BED-696C-49EC-8DBE-83B194028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687" y="3786981"/>
            <a:ext cx="428625" cy="42862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9999A00-B434-43F9-85BC-32D55175E41A}"/>
              </a:ext>
            </a:extLst>
          </p:cNvPr>
          <p:cNvSpPr/>
          <p:nvPr/>
        </p:nvSpPr>
        <p:spPr>
          <a:xfrm>
            <a:off x="3936000" y="1569987"/>
            <a:ext cx="4320000" cy="43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F8643D-BD50-4401-9967-B84CB63BEB76}"/>
              </a:ext>
            </a:extLst>
          </p:cNvPr>
          <p:cNvSpPr/>
          <p:nvPr/>
        </p:nvSpPr>
        <p:spPr>
          <a:xfrm>
            <a:off x="4656000" y="2289987"/>
            <a:ext cx="2880000" cy="288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>
                <a:solidFill>
                  <a:schemeClr val="tx1"/>
                </a:solidFill>
              </a:rPr>
              <a:t>JSON</a:t>
            </a:r>
            <a:endParaRPr lang="de-DE" b="1" dirty="0">
              <a:solidFill>
                <a:schemeClr val="tx1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52FB4DA-3D93-4708-839F-A13366A39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9837" y="2031873"/>
            <a:ext cx="1080000" cy="10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CE7CD11-A1F9-4C4D-8B81-069A2733C5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7897" y="1805381"/>
            <a:ext cx="144000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E8D1EA9-315F-4731-A505-324C44909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7961" y="3711172"/>
            <a:ext cx="1440000" cy="144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17A5F1-C23C-4127-836B-BEE67C7BF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0526" y="5009651"/>
            <a:ext cx="1080000" cy="108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D9B1224-7D68-4C9B-8089-A2169AC81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039" y="389117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6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XML und JSON</a:t>
            </a:r>
          </a:p>
        </p:txBody>
      </p:sp>
      <p:sp>
        <p:nvSpPr>
          <p:cNvPr id="21" name="Inhaltsplatzhalter 20">
            <a:extLst>
              <a:ext uri="{FF2B5EF4-FFF2-40B4-BE49-F238E27FC236}">
                <a16:creationId xmlns:a16="http://schemas.microsoft.com/office/drawing/2014/main" id="{297E9891-8BF2-40E3-A9D9-38357DAA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dirty="0"/>
              <a:t>Gemeinsamkeiten</a:t>
            </a:r>
          </a:p>
          <a:p>
            <a:r>
              <a:rPr lang="de-DE" dirty="0"/>
              <a:t>Selbstbeschreibend </a:t>
            </a:r>
          </a:p>
          <a:p>
            <a:r>
              <a:rPr lang="de-DE" dirty="0"/>
              <a:t>Hierarchischer Aufbau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sz="3200" b="1" dirty="0"/>
              <a:t>Vorteile JSON  </a:t>
            </a:r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… }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Geringerer Overhead</a:t>
            </a:r>
          </a:p>
          <a:p>
            <a:r>
              <a:rPr lang="de-DE" dirty="0"/>
              <a:t>Einfaches Parsen </a:t>
            </a:r>
          </a:p>
          <a:p>
            <a:r>
              <a:rPr lang="de-DE" dirty="0"/>
              <a:t>Native Verwendung im JS-Umfeld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6</a:t>
            </a:fld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4FF977-D732-44F6-B0EB-1C85AE0A3B25}"/>
              </a:ext>
            </a:extLst>
          </p:cNvPr>
          <p:cNvSpPr/>
          <p:nvPr/>
        </p:nvSpPr>
        <p:spPr>
          <a:xfrm>
            <a:off x="5604384" y="2149651"/>
            <a:ext cx="599767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:[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"John"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Doe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"Anna"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"Smith"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firstName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"Peter"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lastName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200" dirty="0">
                <a:solidFill>
                  <a:srgbClr val="464646"/>
                </a:solidFill>
                <a:latin typeface="Source Code Pro" panose="020B0509030403020204" pitchFamily="49" charset="0"/>
              </a:rPr>
              <a:t>"Jones"</a:t>
            </a:r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]}</a:t>
            </a:r>
            <a:endParaRPr lang="de-DE" sz="12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31E6873-4D26-4D62-9293-C34860E15BD4}"/>
              </a:ext>
            </a:extLst>
          </p:cNvPr>
          <p:cNvSpPr/>
          <p:nvPr/>
        </p:nvSpPr>
        <p:spPr>
          <a:xfrm>
            <a:off x="5604384" y="3609309"/>
            <a:ext cx="59976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John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Doe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chemeClr val="bg2">
                  <a:lumMod val="25000"/>
                </a:schemeClr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Anna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Smith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 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Peter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firstName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Jones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lastName</a:t>
            </a:r>
            <a:r>
              <a:rPr lang="en-US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&lt;/</a:t>
            </a:r>
            <a:r>
              <a:rPr lang="de-DE" sz="1200" dirty="0" err="1">
                <a:solidFill>
                  <a:schemeClr val="bg2">
                    <a:lumMod val="25000"/>
                  </a:schemeClr>
                </a:solidFill>
                <a:latin typeface="Source Code Pro" panose="020B0509030403020204" pitchFamily="49" charset="0"/>
              </a:rPr>
              <a:t>employees</a:t>
            </a:r>
            <a:r>
              <a:rPr lang="de-DE" sz="12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&gt;</a:t>
            </a:r>
            <a:endParaRPr lang="de-DE" sz="12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A0D4EF5-ECD3-4E01-9CCF-906EB7BA5222}"/>
              </a:ext>
            </a:extLst>
          </p:cNvPr>
          <p:cNvSpPr/>
          <p:nvPr/>
        </p:nvSpPr>
        <p:spPr>
          <a:xfrm>
            <a:off x="5439696" y="2149651"/>
            <a:ext cx="6499123" cy="3962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568C-3395-4B3C-80D7-E8AF938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JSON Schema?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6E770-B7EC-4A78-BCD9-0A5FFBF6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Äquivalent zu XML-Schema für JSON</a:t>
            </a:r>
          </a:p>
          <a:p>
            <a:r>
              <a:rPr lang="de-DE" dirty="0"/>
              <a:t>Ist selbst JSON-basiert</a:t>
            </a:r>
          </a:p>
          <a:p>
            <a:r>
              <a:rPr lang="de-DE" dirty="0"/>
              <a:t>Für Validierung und Dokumentation </a:t>
            </a:r>
          </a:p>
          <a:p>
            <a:r>
              <a:rPr lang="de-DE" dirty="0"/>
              <a:t>Bisher nur im Entwurf-Status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37733-F8B3-4C3E-A803-5F05F95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1D88-5C5F-47BF-8575-62828799C3D3}" type="datetime1">
              <a:rPr lang="de-DE" smtClean="0"/>
              <a:t>18.12.2017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7228-D4D8-4BBB-A244-7340EF0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Daniel Flasch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B9615-9A42-4020-ABBE-BFFD4333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FF03-B2A3-4F10-AFBA-713F9B73CAA7}" type="slidenum">
              <a:rPr lang="de-DE" smtClean="0"/>
              <a:t>7</a:t>
            </a:fld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B55E477-9B0B-4BF3-8A1E-A1BDF7AD0017}"/>
              </a:ext>
            </a:extLst>
          </p:cNvPr>
          <p:cNvSpPr/>
          <p:nvPr/>
        </p:nvSpPr>
        <p:spPr>
          <a:xfrm>
            <a:off x="6322142" y="1305211"/>
            <a:ext cx="5105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"$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http://json-schema.org/</a:t>
            </a:r>
            <a:r>
              <a:rPr lang="de-DE" sz="1400" u="sng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schema</a:t>
            </a:r>
            <a:r>
              <a:rPr lang="de-DE" sz="1400" u="sng" dirty="0">
                <a:solidFill>
                  <a:srgbClr val="464646"/>
                </a:solidFill>
                <a:latin typeface="Source Code Pro" panose="020B0509030403020204" pitchFamily="49" charset="0"/>
              </a:rPr>
              <a:t>#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"title"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object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required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[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],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properties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description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Product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identifier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name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string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"description"</a:t>
            </a:r>
            <a:r>
              <a:rPr lang="en-US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"Name of the product"</a:t>
            </a:r>
            <a:endParaRPr lang="en-US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price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{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"type"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number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,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dirty="0" err="1">
                <a:solidFill>
                  <a:srgbClr val="464646"/>
                </a:solidFill>
                <a:latin typeface="Source Code Pro" panose="020B0509030403020204" pitchFamily="49" charset="0"/>
              </a:rPr>
              <a:t>minimum</a:t>
            </a:r>
            <a:r>
              <a:rPr lang="de-DE" sz="1400" dirty="0">
                <a:solidFill>
                  <a:srgbClr val="464646"/>
                </a:solidFill>
                <a:latin typeface="Source Code Pro" panose="020B0509030403020204" pitchFamily="49" charset="0"/>
              </a:rPr>
              <a:t>"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:</a:t>
            </a:r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de-DE" sz="1400" dirty="0">
                <a:solidFill>
                  <a:srgbClr val="FF8000"/>
                </a:solidFill>
                <a:latin typeface="Source Code Pro" panose="020B0509030403020204" pitchFamily="49" charset="0"/>
              </a:rPr>
              <a:t>0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de-DE" sz="1400" b="1" dirty="0">
                <a:solidFill>
                  <a:srgbClr val="4472C4"/>
                </a:solidFill>
                <a:latin typeface="Source Code Pro" panose="020B0509030403020204" pitchFamily="49" charset="0"/>
              </a:rPr>
              <a:t>}</a:t>
            </a:r>
            <a:endParaRPr lang="de-DE" sz="14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5D7D14-C258-4555-8B86-655C4F7913DA}"/>
              </a:ext>
            </a:extLst>
          </p:cNvPr>
          <p:cNvSpPr/>
          <p:nvPr/>
        </p:nvSpPr>
        <p:spPr>
          <a:xfrm>
            <a:off x="6201697" y="1027906"/>
            <a:ext cx="5702710" cy="48517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B03B7-F114-407E-8B4A-53AB291F9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>
                <a:latin typeface="Oswald" panose="00000500000000000000" pitchFamily="2" charset="0"/>
              </a:rPr>
              <a:t>	   Grundlagen</a:t>
            </a:r>
          </a:p>
        </p:txBody>
      </p:sp>
      <p:sp>
        <p:nvSpPr>
          <p:cNvPr id="4" name="AutoShape 2" descr="data:image/jpeg;base64,/9j/4AAQSkZJRgABAQAAAQABAAD/2wCEAAkGBxAQDw8QEA8SFRUPEBUVFRcVFhUVFRceIBUWGBcYFRcYHSgiGh0lGxUVITEjJSorLi4uFx8zODMsNygtLisBCgoKBQUFDgUFDisZExkrKysrKysrKysrKysrKysrKysrKysrKysrKysrKysrKysrKysrKysrKysrKysrKysrK//AABEIAOEA4QMBIgACEQEDEQH/xAAcAAACAwEBAQEAAAAAAAAAAAAAAQYHCAUEAwL/xABMEAABAwICBgUIBQkECwEAAAABAAIDBBEFBwYSITFBURMiYXGBCBQyQpGhscEjUnKCsiQzNWJjdKLC0RVDkrMlNERTc5PD0uHw8Rf/xAAUAQEAAAAAAAAAAAAAAAAAAAAA/8QAFBEBAAAAAAAAAAAAAAAAAAAAAP/aAAwDAQACEQMRAD8AvBCaECQmhAkJrhaVaWUeGRdLVS6v1WN60jvst+ZsEHcSc4DeQO/Ys9aUZ5Vcxc2hibAzg99nyHtt6Lfeq8xPSvEKl2tNWzuP2y0f4W2HuQbA/tGDWDOmj1nGwGs25PIBelZFyzcTjWGkm5NUy5PetdoEhNCBITQgSE0IEhNCBKODTvC+ldCa6ESNcWlrnWII3j3KSLGumP6Rrv3mT8RQbApMQhmF4pWP+y4FelYlpK2WE60MskZPFjnMPtaVPtF848So7NmIqYxwkOq/weB8QUGnEKM6F6c0WKx60D9WRvpxP2Pb8nDtCk6BITQgSE0IEhNCAQhCASTX4mkDGucdzWknwF0EQzK07iwinB2OnmBETPi53JouFl3GcYqKyZ09RK573G9yd3YBwC6en+kb8RxCeocbt1iyIDcGAkNt37T4qOoBNrSdgBPcpxlnl5Li8pe4mOniNnvHpOP1WX49vBaK0f0Lw+hY1tPSxggem4azz3uO1BmfLOB4xnDSWOA86ZvB5rW6/LY2jc0DwX7QJCE0CQhNAk0Lh6T6WUWGx69VMG33NG17u5qDtpqmK/P2BriIaF728HOeG3+7ZfGDP9lwH4c7afVlHwLUF2LKWlmh2JvrqyRuH1Ra+okLXCJ5BGsbEG25aZ0bxg1tO2foJIg/0WybHEc7cl1UGJK2hmgcWTRPjcOD2lp96862ljWCU1ZGYqmBkjXC3WG0doO8FZqzVy/OEzNfES6nnJDCd7Dv1HHjsvY9iCGYZiM1NKyaCRzHsIIINvbzWpMsdOWYtTEus2eEASt58nt7DZZRUpy00gfQYnTStdZsjxFKOBa4gG/cbO+6g10hJrrgEcdqaAQhCBJoQgSEJoEozmZWugwiukYbOEJAPfsUnUJzjaTgtZbg0H3oMpIQhBrbKmgZBguHtYPzkAlceZfd5/FbwUsUNyeremwOgcd7GOjP3JHsHuaCpkgEIQgEIQgEISkeGgucQABck7ggjWYGl8WFUbp3WMjrtiZf0nW+A4rKWN4xPWzvqKiQvfIbkncOxo4AclIMztL3YpXSSBx6GIlkI4aoPpW5u3+KiCAV6ZQ5WWDK/EGbTYwwkbuT5O3kP/g8OSuXLZ9TEaxl2NcDAxw2OI3PI5X3K/AgAANg4ITQgSr/AD1ha7A6lxAvG+Et7CZWNNvAlWCqx8oKuEeEdHxqKiNo8D0n8iDNSEIQbO0VqumoaSS99eBhv4LqKP5ewGPCcPYd7aZg9ykKBITQgSE0IEhCaBKL5nUrpcHr2NFz0BIHdZSleXFIOkgmj+vG4e0FBiZC+1ZTmKWSJ2+N7mHvBIPwXxQaL8nStL8NniJ/M1TtUcg5jHfiLla6oTybKoievivsfHG4DuLwT7wr7QCEIQCEIQCq/PnSnzWg80jdaStu023iP1/aOr4qzpZA1rnOIAaCSTuAAuSVkXMTSR2I4jPOSdQO1IxyaDYe3egjKmmVmhZxWtDXginhs6YjZfkwHm74XUQpad0r2RsaS57g1oG8kmwWtsutFWYXQRQWHSOGvK7m47x3DcgklPC2NjWMaGtYAGgbAANwC/aEIBCEIBUb5Sleb0FON30kh7xZo9ziryWafKBqy/Fwy+yKnYAORJcT8vYgrNNrSSABck2AG9JdnQyidPiNDE0X1qmO/cHBzv4QUGu8Dg6Olp4/qxMHuC9yTW2AHIWTQCEIQCE0IBCEIBCEIMjZo4d5tjFdGG2Bl129usA4keJcoqrT8oiiLMUil9Wambbva51/c5qqxBZfk/SluMWvsfTSA+1hWmFl/Ih1sai7YZB8FpLF8Wp6SJ01TM2NjQSS4/Abye5B7kKsKnPHCWPLQypeAbazWM1T2i7wVMtGtLqHEWk0s7Xkb2HqvHe0/JB3E0kIK9zt0k8ywx0THWkrLxt5hvrn2EDxWX1YOd+kHnmLSRtdeOjaIm7bgu3vPfc6v3FX7WkkAAkncBtKC1sgdF/OKx9bI27KTYy+4vI+Q+K0Yo1l3o6MOw2mpyLP1A+X7bus4X42Jt3AKSoBCEIBCEIBZOzfqHPxuuv6kgYO4NH9StYrI2aR/wBNYh/x/wCVqCKqxchcOE2MseR/q0Mko5X2MH+YVXSu7ya6Q6+ITEbmxMB7y4n4BBeqEIQCEIQCEIQJNJNAkJpIKG8pZn02GnnHMPYY/wCqpZXF5SVY11XQwg9aKF7iOQe5oH+WVTqCycgYS7GQbbGU8hPtaPmrTzh0DkxOATU7ndNTtJbGT1ZBxAG4O5HwUX8m7ByG1lY4bHFsTNnIaziDxHWaPBXcgxBNE5jnMe0tc02IIsQeRC9WEYpNSTMnp5Cx8ZuCPgeY7FeGd2XolY7EqRnXYLzsaPSH1wOY481QSDWuW+mceLUgk2Nmjs2VnI8x2FdbS/GG0VDU1J/uonEDmbbAFljQDSmTC66KoaTqE6srfrMJ2+I3jtCtbP7SZj6Gjp4Xhzau0xtxaPRI8UFE1E7pHvkebukcXOPMk3J9pU6yW0d89xSNzm3jpfpX94PVHtUBWl8htH/NsM84cOvWO1/uj0UFmJIQgaSEIBCEIGso5yUZixusv/eubIO4tA+RWrVQnlHYIWzUtc1uyRvRPPaLuZ7tZBTC0J5ODPyKrdznA9jf/Kz2r08m3Ehq11MbXBZI3md4d7Or7UF3oSQgaEk0CTQhAkJqvs59J6rDaKCaleGufUhhuL7Ojkd8WhBYC5mkOPU1BA6epkaxrRsBO1x5NHErNdRm5jL2kechtxa7WgEdyiWK4vU1T9epnfK7m8koPdpnpC/Eq6arfs1zZjfqtGxo+feSuZhtDJUTRwxNLnyuDWgb9q84F9g4rRGS2XZo2Cvq2Wnkb9GwjbG08T+sfcgn2hej7cOoKakabmJnXd9Z5Jc892sTbssu2mkgT2ggggEEWIWYM49Cf7NrOlhb+T1RJZbcx29zPmOy/JahXG0s0fixGjlpZRseOqeLXD0XD/3igxqvvPVySNja97nCJuqwE31Re9h2XK9GO4TLR1M1NMLPheWnt5Ed4XgQdHRzCnVlZT0rb3nla3ZvAv1iO5oJ8FsuhpWwxRxMFmxsDQO4WVA+TtgPS1lRWuHVpmBjNmzWdvseYaP41NtNM34cOrhStg6ZsY+mc1wBaeDWjcTzuQgs5CobDs8JpMSiMkTWUj7MLd7hf1y7v4K+I3hwDmm4cAQRuIO4oGhCCUH5keGgucQA0XJOwAcyV46LGKaaN0sVRG9jL6zmuBDe/kqMznzIM73YfRv+iYbTPafTP1AeQ49qqemr5Y2yMjle1sos8AkBw7Qg2nRVcc8bJYnteyQXa5puCOxcfTnRxmJUE9K7Y57bxu+q8bWHuuBfsJUXyKwqqp8LHnBIZNIZIWHe1ptt7A43dbtvxVjoMR11HJBK+GZhY+Nxa5p3gjeF1tCtJZMMrYqqPaG9WRv1mG2s33AjtAV4Zx5cefNNbSN/KGDrtH94By/WCzo9haS0ggtJBB3g8QUGxdGNLKPEYmyU0zSSLlhID29hbvXcWIIZnsN2Pc082kg+5dqLTPE2Cza6cD7SDYiFCcna+WowiGWeR0j3PfdzjcnaFNkAhNCBKpfKQ/RtL++t/wAqVW0uBplolTYrDHBUmQNjkEg1CGm+q5u24Oyzigx4haRkyLwsjqyVAPa9p/lUB01yYqqON09I/wA4jbcuba0rRzDfWAHLb2IIboHjsNBXw1M8DZmMO0EXLd3XaPrBa1wfFIauCOogeHxyNuCPgeRWKiFY2TmnRw+qFPM8+bVDgDfdG47nDs5oNNoQDfihAIQhBUefeh3T04xCFn0lOLSgDa5nM89U7e4lZ5W354mva5jwC14IIO4g7CCs1V2Xr4dIoqENPQyyiWN2z83fWPsPVKC5cosB8xwmnaRZ895pO0uAt/A1iqHygMD6DEm1LW2bVx3Nh6zdjiTzNx7FpCNgaA0CwaAAOQG5V5npgXnWEvlaLvo3CUfZGx/8JJ8EGYVpnIzSjzzDxTyOvLR2Zt3lnqnw3exZmUsyw0m/s3EoJnOtFIejm5artmsfsmzvBBrZU1nXmN0LX4bRv+kcLTvafQB9QEcSN67+bOYjMOp+hp3B1TOzq229G0j03fILM00rnuc97i5ziSSdpJO0klB+FaGTGgPn0wrKln5PC7qg7pHDh3BRXL7RGXFaxsDQRGzrTP4MbfnzO4Dv5FaxwnDoqWCOnhYGsiaGtA7Pmg9YFgABuQhefEa6OnhlnldqshY57zyAFz8EHF040vgwqmM8pu47I4wes8/07VlDSHGJK2qmqpGtDpnaxDQABwG7sG9dLTrSuXFKx9Q+4Ze0TPqN4Dv5rh0VJJPIyKJhe+Rwa1o3klB8EK/tEcjoGsZJiMjnvIBMbDZjewu9b3KZMyswUf7Aw97pP+5B48jv0LB9t/xCny8WDYRT0cIgpoxHG0khoJI2795K9qATSQgaEk0AkQhCDLedWjzaLFXmNto6pglaALAEkh4HiL/eUCBV0+Us0dLhp4mOf4xf1VKoNT5M6RmuwqIPdeWlPQvPE29A/wCAt28wVO1nzyccS1K2qpiTaaEPA4XYbHx649i0GgaSEIBeeWgidLHO5gMkTXNa7iA61x7l6EIBfKrpmyxvieLtkaWuHMEWIX1QgxbpBhT6OrqKV4N4JXsuRbWAcQHDsIAPiuerf8ojAejq4a1o2VDdV/2mjZ7rKoEH2qqqSV2vI9znWtdxuexfbCMNlqp4qeFpc+Vwa0D4nsA2rxrSGSOgraOnFdOGmepYCzj0bDtAB5nefAcEEv0C0TiwqjZAwAvdZ0r+Lnf0CkiSEDVQ+UPpCYqSGhY6xqnaz/sNINvF2r7CrdWYM9cQ6bGZW61xBGyO3AHaT+IIK8Vv+TrgjZaupq3tJ82jDGXGzWedpHaA0j7yqBaF8nEDzGq59OPwoLeQkhA0JIQNCSEAmhCBITQgoHylJgamgZfa2GQnxcy34SqaVi581olxqRoN+ggjjPYes+3seFXSCxMh32xqPthkH4f6LTyzFkK2+NM7IJD+FaeQJCaECQmhAl+JpWsa573BrWgkk7AAN5JX0VDZ5Zga5dhlK/qj/WHNO/8AZg8uaCJZr6enFajUiuKaBxEYOwv4a57+A5KBIX0bA8sLw06rSAXW2Am9gT4FB81o/IPSjzqifRyOvJRkat+MZ9H2EEd1lnBSbLnSI4diVPPfqE9HJ2tcQDfuNj4INeIX5ikDmtc03DgCDzB2hftAlkfNI3xrED+3/latcrJGazbY3iI/bfyNQRNXx5NdWDHXw8Wujf7dYfJUOrW8nWvLMTmh4TUzj4tc23uLkGjEJoQJCaEAhCECTSTQJJ7gASeAumuZpRWCChq5XGwZA83PDZb5oMlaaV5qcSrZj69Q8DuB1W+5oXFTJvtPFJBank70hdiksvCKmcPFzm2/CVo5Uj5NdB1a+oO5zo4x4AuP4wruQCEIQCELkaV4/Dh9JLVTHYwdUcXO4NHaSgiWcOngw2m6CBw85qGnVtvjbuL+/eAsxvcSSSbkm5J3ldDSLGpq6qlqpzd8rr24NHBo7AFzUH3oaSSeWOGJpc+Rwa0DiStP4DltTRYM/DpWguqWa0r+PSbC0g/qkC3ceaiWQ2g+owYnUM60gtA0jc3/AHm3nw7NvFXSgxfpDg8tFVTU0zbOicR3jgR3rmrRee2hfnVP5/Ay8tM36QAbXs4nvbv7rrOiDTuR+lHnuHdC915aMhjr7y031D7iPBWKsr5M44+kxeANDnNqrwva0FxsdodYciAb8BdaoQCy/ntThmNSkD85FG/23HyWoVn7ykaINq6KYN/OQvaTb6rhYE/eKCnVJ8s8R82xeglJIHTBht+uCzb2XcFGF9qKoMUscrd8T2vHeCCPgg24hfDD5hJDE8evG0+4L7oBNCSBoQhAkJoQJRDNuS2C1/bFb3qYKFZxRl2C1luDQfegyihCEGmcgKER4M2TjUzyvPgej/6aslRfK+mbFguGtaAAaZr9nN93u97ipQgEIQgCVmLOfTQ4hWmCJ30FI4tbye7c5/t2DuV4Zr4pLSYNWTQ7H6rWA8td7WEjuDislkoEpnlZoccUrmseD0ENnynmODb9qiEELpHtYwEue4NaBvJJsAPFazy00TbhdBHFYdLIA+Z3NxG6/IbkEpijaxrWtADWgAAbAANgAX6TQg/Lmgggi4IsVmHN/QR2G1RnhZ+S1Bu226N3Fh5DiPZwWoF8K2jimYY5o2SMdva9oc0+BQU/5Pui0bYX4i9sglcXRs1tjNXYSWjjfmeSuZfmGJrGhrGhrWiwDQAB3AL9oEqm8oyiL8Op5gPzNSNY8g5rh8dVW0oBnmwHAqsn1Xwkf86MfNBltCEINkaEziTDaJ4Ox1Ow+5dpcLQOl6HC6CL6lOwe5d5AkJoQJCaECQhNAlyNLsLFXQVdOb/SwuGzfuuPguuhBiCaJzHOY4WcxxaRyINiF+FZ2d+hZo6w1kLD0FUS51hsY/1geQdv77qsUGmcjdKI6rDY6Vzh01ENQt3EsudRwHEWsO9pVkrFOE4pPSTNnp5XRyM3Ob8DzHYVcWjufLg1rK6l1juMkRt4lp49yC9EKv8AA83cNq6iGmjE2vO8Mbdmy55lWAghGdMD34FWhjS4jonEDfYTMc4+ABKyotwSxhzS1wBDgQQdxHEFVx/+J4UZpJXdMQ95cI9fVY2/qt1QDbxQQbILQ7p5nYjMz6OA6sII9J9trh2NBHiexaCXlwrDYaWFkFPGGRxizWjcNt/ivUgEIQgEIQgEIVO41nk2nnngFCSYZHMvrixsSL2sguJUdn7ppE+MYZA8OOuHTkbQ221rL872PgorpLnJidW10cZZTsdcHogdcjtc65HhZVy9xJJJJJNyTtJ70CXQ0ew11XV01M0EmaVrTbfYnrHwbc+C56vrIfQV8N8SqWWc9mrA1w2gH0nkcCRYDsvzQXHSQCONkY3MaGjwFl9UIQCEIQCE0IEmkmgSEIQeXFcNhqoZIJ2B8cjbOB+XIrN2YGU9Vh5dNT609Pc7Wj6Rg5PaN/ePYFpxIi6DDqFrHSbLPDK8l8kAjkO98XUJ+1beq7xbIJ4N6WtBHKVtj4aqCucsf01hv70z4rXaoPRXKTEqLE6God0T44Z2ueWuAIA42O9X4gEIQgEIQgEITQJCE0CWNtMf0jXfvMn4itkqlq7I59RVVE8ta1omme8BjSSASSAb8UFDL0UFDLUSCOCJ8j3bmsaXHlw4bd60Rg2R2GxWM8ks5BvtOo3us3eFYGC4BSUTNSlp44x+q0AnvKCpcuMmtQx1WJ7xZzacWsD+1dx7h7VdbWgAAAAAWAG4L9JIBCaSAQhNAkJoQCEIQCSEIGkhCAQhCBpIQgEIQgEIQgEIQgEIQgEIQgEJoQJNCECQhCAQhCAQhCD/2Q==">
            <a:extLst>
              <a:ext uri="{FF2B5EF4-FFF2-40B4-BE49-F238E27FC236}">
                <a16:creationId xmlns:a16="http://schemas.microsoft.com/office/drawing/2014/main" id="{0E4AD3FC-AF13-4788-BED0-ECDCF903B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C40BA8-2CDF-4A61-82C2-F699403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17" y="2401899"/>
            <a:ext cx="1108064" cy="110806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053B8D-562A-4B42-9B3C-6D12669E3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6000" y="393563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6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Oswald"/>
        <a:ea typeface=""/>
        <a:cs typeface=""/>
      </a:majorFont>
      <a:minorFont>
        <a:latin typeface="Oswal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1648</Words>
  <Application>Microsoft Office PowerPoint</Application>
  <PresentationFormat>Breitbild</PresentationFormat>
  <Paragraphs>424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Source Code Pro</vt:lpstr>
      <vt:lpstr>Calibri</vt:lpstr>
      <vt:lpstr>Oswald Light</vt:lpstr>
      <vt:lpstr>Oswald</vt:lpstr>
      <vt:lpstr>Arial</vt:lpstr>
      <vt:lpstr>Office</vt:lpstr>
      <vt:lpstr> JSON Schema </vt:lpstr>
      <vt:lpstr>Agenda</vt:lpstr>
      <vt:lpstr>   Einführung</vt:lpstr>
      <vt:lpstr>Was ist JSON?</vt:lpstr>
      <vt:lpstr>Die Syntax</vt:lpstr>
      <vt:lpstr>Wofür wird es verwendet?</vt:lpstr>
      <vt:lpstr>Vergleich XML und JSON</vt:lpstr>
      <vt:lpstr>Was ist JSON Schema?</vt:lpstr>
      <vt:lpstr>    Grundlagen</vt:lpstr>
      <vt:lpstr>Deklarationen und Metadaten</vt:lpstr>
      <vt:lpstr>Einfachstes Schema</vt:lpstr>
      <vt:lpstr>Type-Schlüsselwort</vt:lpstr>
      <vt:lpstr>Elementare Datentypen</vt:lpstr>
      <vt:lpstr>Arrays</vt:lpstr>
      <vt:lpstr>Objekte</vt:lpstr>
      <vt:lpstr>Objekt-Pflicht-Eigenschaften</vt:lpstr>
      <vt:lpstr>Objekt-Eigenschaften</vt:lpstr>
      <vt:lpstr>    Fortgeschrittene Techniken</vt:lpstr>
      <vt:lpstr>Arrays (1/3)</vt:lpstr>
      <vt:lpstr>Arrays (2/3)</vt:lpstr>
      <vt:lpstr>Arrays (3/3)</vt:lpstr>
      <vt:lpstr>Konkrete Wertebereiche</vt:lpstr>
      <vt:lpstr>Komplexe Wertebereiche</vt:lpstr>
      <vt:lpstr>Wiederverwendung von Definitionen (1/2)</vt:lpstr>
      <vt:lpstr>Wiederverwendung von Definitionen (2/2)</vt:lpstr>
      <vt:lpstr>    Übung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Schema</dc:title>
  <dc:creator>dflasch</dc:creator>
  <cp:lastModifiedBy>dflasch</cp:lastModifiedBy>
  <cp:revision>62</cp:revision>
  <dcterms:created xsi:type="dcterms:W3CDTF">2017-12-09T08:56:54Z</dcterms:created>
  <dcterms:modified xsi:type="dcterms:W3CDTF">2017-12-18T19:04:30Z</dcterms:modified>
</cp:coreProperties>
</file>