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9" r:id="rId4"/>
    <p:sldId id="264" r:id="rId5"/>
    <p:sldId id="268" r:id="rId6"/>
    <p:sldId id="265" r:id="rId7"/>
    <p:sldId id="267" r:id="rId8"/>
    <p:sldId id="263" r:id="rId9"/>
    <p:sldId id="260" r:id="rId10"/>
    <p:sldId id="269" r:id="rId11"/>
    <p:sldId id="271" r:id="rId12"/>
    <p:sldId id="272" r:id="rId13"/>
    <p:sldId id="270" r:id="rId14"/>
    <p:sldId id="273" r:id="rId15"/>
    <p:sldId id="274" r:id="rId16"/>
    <p:sldId id="275" r:id="rId17"/>
    <p:sldId id="277" r:id="rId18"/>
    <p:sldId id="261" r:id="rId19"/>
    <p:sldId id="279" r:id="rId20"/>
    <p:sldId id="280" r:id="rId21"/>
    <p:sldId id="282" r:id="rId22"/>
    <p:sldId id="262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48A6-2BD7-4373-9B8D-C243D320A5D9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8664-F02D-48D9-B565-49C97F965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D2F3-74F2-4BFC-A5DD-357455F9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2A5BE-CF72-46C2-B617-98D898C9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6F467-0CD1-458E-AD2A-63939594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18CF-EE8B-4489-BA50-EC1EA1D74E8C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D0E6D-ED92-4D3F-A14D-CFC7948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12829-9E84-451B-8D0A-5BC6450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BDAF-0BF9-4197-B2A3-EA9A1F6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7D9C15-15CE-41D2-A880-8FB2BD43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951D7-9AB1-4033-AEF3-0AB7C9B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E6A-F7F2-4896-906B-8D624C2521FB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E2BDA-B657-42C8-B1DA-3A2346A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42961-5401-4D26-9ABF-3CA371F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389637-54B6-42F5-A301-057BE27A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D819F-27C9-41A7-B301-191198DA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6B51F-734F-46ED-AB88-CF0587DA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FA4-F483-403B-B061-C6EE1DC5EF92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F4A5E-CA25-48E0-A25B-BC06CB20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5F7F2A-EA09-4E74-AF00-B420946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5A70-4A0D-4A5D-86C6-93D90FCB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BDA20-57AA-4146-BBBF-E2EAF4DF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0801B-A5B9-420E-9B16-CBC2A8ED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6F449-5EE1-4668-A98B-F2F7F95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D5CB0-6EB1-487C-8C94-EF701632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7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7F58-446F-4E78-AA08-77A233B1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5C141-8EA7-415A-8AA5-3C411C9C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D831E-04C1-42F4-87D2-A4D7B3C5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64C-9B1F-4326-9756-9ADDA1F0A39B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DFA89-DB84-4CF0-921B-5321435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0BB24-9F67-476A-99B1-7C756459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4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8EAB0-6088-4F72-AC96-FB6B1D71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98B3D-E3A3-41CB-BA7F-C99D126E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4BC03-F0C8-49F6-9508-231EA4DB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651205-BA5F-4F9B-982A-A4D88B49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07-FF8A-4A0F-80E6-A90B5C9A1C1F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56FD4-7DC4-4300-9D33-555B21F8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7988E-B4B5-4FD2-99E0-39F08D1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0191F-9443-4E2F-BA35-C7356F7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2ED6F9-C792-4030-8CF5-1EB5E275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FBB41-BB11-49A7-8DC0-AE46ECC3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31FAE4-6AC1-4D52-8B5A-5F72806A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52922-122D-4BEE-ADE1-DFF4C33F6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D69FC-5624-4651-B795-CB5867D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1FA2-04D8-4535-AA7E-74B6181A61CF}" type="datetime1">
              <a:rPr lang="de-DE" smtClean="0"/>
              <a:t>09.12.2017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B01BBD-DF82-4C4E-80FE-643536C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E17B2B-A08F-44AE-BB16-10ABD61D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42BA-D9F5-4C90-86E6-26ACD2B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58ABB-F366-4AEB-A3F7-47D54E7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B48D-B4C0-46D0-A33C-4B3D16FF0ADE}" type="datetime1">
              <a:rPr lang="de-DE" smtClean="0"/>
              <a:t>09.12.2017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D0A728-E21A-45B7-A41F-E2B79E50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0A5C0-C653-45A8-8AD9-98C123A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9B6A63-E451-41AC-8B7C-39F7C88D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F44F-2C4B-4059-B358-C87915A4D7A6}" type="datetime1">
              <a:rPr lang="de-DE" smtClean="0"/>
              <a:t>09.12.2017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DB6AB1-2F91-435D-96DA-243255DB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FFE961-07DD-4489-B90A-34EE4651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3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EEB09-3B18-4F73-AEE8-5003A049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5CC3-1944-4DEC-894B-A4C483AB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E1AC0-1DA8-4EF2-8A63-30261EB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9285C-97DA-4F9D-91AE-25EE881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6C66-2C8A-4AD6-98C6-C4F7D6717788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AF1038-DA99-496A-8772-99E6D1E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523A1-1C35-4947-8FAB-D85E83C1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1E23-AB8C-48CC-AD82-0B4FB88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33289E-28EA-4060-B9E8-95CDA98BC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16E670-7131-452C-BAD6-0C6D7483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7E8D8-4B03-418D-8500-14812BD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24FE-2C25-4A90-8822-2C56E89E37D5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6F4A7-F389-407F-A3BB-51FE668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FB5F1D-0B1E-4D16-B3E0-9B0A5308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771482-47E9-486D-8129-CB05966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9856-6F6B-425B-9263-5EF47788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CC8616-8008-4A40-9F62-C820B495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ED62-8317-4D89-BBB8-9283B5996A8F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15550-91F3-4052-971E-0DE57C8D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D656B-D989-4671-B4BA-28A7638E0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72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JSON Schema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204C2-B7AF-4426-901E-3F9794493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939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  <a:p>
            <a:r>
              <a:rPr lang="de-DE" dirty="0"/>
              <a:t> Verteilte Anwendungssysteme, WS 17/18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79" y="2473336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Einfachstes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39875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948A53-8D15-4747-9022-CE5AA3C9D481}"/>
              </a:ext>
            </a:extLst>
          </p:cNvPr>
          <p:cNvSpPr/>
          <p:nvPr/>
        </p:nvSpPr>
        <p:spPr>
          <a:xfrm>
            <a:off x="6744929" y="3146356"/>
            <a:ext cx="4608869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"arbitrarily"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"nested"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  "data"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"structure"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Deklarationen und Metadaten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176E04B-1248-4A9E-B98A-06495C55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b="1" dirty="0"/>
              <a:t>optional</a:t>
            </a:r>
          </a:p>
          <a:p>
            <a:r>
              <a:rPr lang="de-DE" b="1" dirty="0"/>
              <a:t>$</a:t>
            </a:r>
            <a:r>
              <a:rPr lang="de-DE" b="1" dirty="0" err="1"/>
              <a:t>schema</a:t>
            </a:r>
            <a:r>
              <a:rPr lang="de-DE" b="1" dirty="0"/>
              <a:t> </a:t>
            </a:r>
            <a:r>
              <a:rPr lang="de-DE" dirty="0"/>
              <a:t>beschreibt die Schema-Version </a:t>
            </a:r>
          </a:p>
          <a:p>
            <a:r>
              <a:rPr lang="de-DE" b="1" dirty="0"/>
              <a:t>$</a:t>
            </a:r>
            <a:r>
              <a:rPr lang="de-DE" b="1" dirty="0" err="1"/>
              <a:t>id</a:t>
            </a:r>
            <a:r>
              <a:rPr lang="de-DE" b="1" dirty="0"/>
              <a:t> </a:t>
            </a:r>
            <a:r>
              <a:rPr lang="de-DE" dirty="0"/>
              <a:t>dient als Identifizierung </a:t>
            </a:r>
          </a:p>
          <a:p>
            <a:r>
              <a:rPr lang="de-DE" b="1" dirty="0"/>
              <a:t>title </a:t>
            </a:r>
            <a:r>
              <a:rPr lang="de-DE" dirty="0"/>
              <a:t>gibt Schema einen Titel</a:t>
            </a:r>
          </a:p>
          <a:p>
            <a:r>
              <a:rPr lang="de-DE" b="1" dirty="0" err="1"/>
              <a:t>description</a:t>
            </a:r>
            <a:r>
              <a:rPr lang="de-DE" b="1" dirty="0"/>
              <a:t> </a:t>
            </a:r>
            <a:r>
              <a:rPr lang="de-DE" dirty="0"/>
              <a:t>beschreibt das Schema genauer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E1EC56-76AD-4776-8EBF-D9EDCC2551F9}"/>
              </a:ext>
            </a:extLst>
          </p:cNvPr>
          <p:cNvSpPr/>
          <p:nvPr/>
        </p:nvSpPr>
        <p:spPr>
          <a:xfrm>
            <a:off x="838200" y="4442301"/>
            <a:ext cx="79346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http://yourdomain.com/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schemas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myschema.json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"some title for your schema"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"place to describe schema"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1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Type-Schlüsselwort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F8607-7C9D-4B71-89FA-E8C9205F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 definieren</a:t>
            </a:r>
          </a:p>
          <a:p>
            <a:r>
              <a:rPr lang="de-DE" dirty="0"/>
              <a:t>Einschränkung des Wertebereichs</a:t>
            </a:r>
          </a:p>
          <a:p>
            <a:r>
              <a:rPr lang="de-DE" dirty="0"/>
              <a:t>Mehrere Datentypen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35360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32189" y="3545920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32189" y="394338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B05BA8-EA82-4FA1-8200-CBE989AC3D02}"/>
              </a:ext>
            </a:extLst>
          </p:cNvPr>
          <p:cNvSpPr/>
          <p:nvPr/>
        </p:nvSpPr>
        <p:spPr>
          <a:xfrm>
            <a:off x="6732189" y="466307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FF8000"/>
                </a:solidFill>
                <a:latin typeface="Source Code Pro" panose="020B0509030403020204" pitchFamily="49" charset="0"/>
              </a:rPr>
              <a:t>true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42754C1-5931-4F88-AC29-8A9470336DE4}"/>
              </a:ext>
            </a:extLst>
          </p:cNvPr>
          <p:cNvSpPr/>
          <p:nvPr/>
        </p:nvSpPr>
        <p:spPr>
          <a:xfrm>
            <a:off x="6732189" y="506054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FDA771-8170-495B-89C1-3CBD52E99081}"/>
              </a:ext>
            </a:extLst>
          </p:cNvPr>
          <p:cNvSpPr/>
          <p:nvPr/>
        </p:nvSpPr>
        <p:spPr>
          <a:xfrm>
            <a:off x="850941" y="4653247"/>
            <a:ext cx="459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0D0A2C-0AB7-4534-BE8F-B63DA0AF8B88}"/>
              </a:ext>
            </a:extLst>
          </p:cNvPr>
          <p:cNvSpPr/>
          <p:nvPr/>
        </p:nvSpPr>
        <p:spPr>
          <a:xfrm>
            <a:off x="6732189" y="54580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5C6824-37F8-47CB-86A7-EDB6C2D9A848}"/>
              </a:ext>
            </a:extLst>
          </p:cNvPr>
          <p:cNvSpPr/>
          <p:nvPr/>
        </p:nvSpPr>
        <p:spPr>
          <a:xfrm>
            <a:off x="838200" y="274476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boolean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274476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13376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A93DFF-54A0-47EC-976B-DF7FC82F5A78}"/>
              </a:ext>
            </a:extLst>
          </p:cNvPr>
          <p:cNvSpPr/>
          <p:nvPr/>
        </p:nvSpPr>
        <p:spPr>
          <a:xfrm>
            <a:off x="838199" y="422431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F3675-BF61-47B4-A648-9BB1A1EA114C}"/>
              </a:ext>
            </a:extLst>
          </p:cNvPr>
          <p:cNvSpPr/>
          <p:nvPr/>
        </p:nvSpPr>
        <p:spPr>
          <a:xfrm>
            <a:off x="6744929" y="42243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4C9848-BC28-48A6-847C-F70ACA2081F3}"/>
              </a:ext>
            </a:extLst>
          </p:cNvPr>
          <p:cNvSpPr/>
          <p:nvPr/>
        </p:nvSpPr>
        <p:spPr>
          <a:xfrm>
            <a:off x="6744929" y="461331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4.2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7BEBAC-07B2-4DC3-BE20-164A1DF6F3A0}"/>
              </a:ext>
            </a:extLst>
          </p:cNvPr>
          <p:cNvSpPr/>
          <p:nvPr/>
        </p:nvSpPr>
        <p:spPr>
          <a:xfrm>
            <a:off x="6744929" y="50023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598D19-0DA6-4E62-8DA2-F7B90DF91A95}"/>
              </a:ext>
            </a:extLst>
          </p:cNvPr>
          <p:cNvSpPr/>
          <p:nvPr/>
        </p:nvSpPr>
        <p:spPr>
          <a:xfrm>
            <a:off x="6744930" y="352185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false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three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324433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64316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{ 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7722DD-1D7D-489C-8D7D-92821FD6BB16}"/>
              </a:ext>
            </a:extLst>
          </p:cNvPr>
          <p:cNvSpPr/>
          <p:nvPr/>
        </p:nvSpPr>
        <p:spPr>
          <a:xfrm>
            <a:off x="838200" y="3265191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Aufzählungen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47551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B8B97D2-B5FF-451A-B91B-9B37C03BB0E2}"/>
              </a:ext>
            </a:extLst>
          </p:cNvPr>
          <p:cNvSpPr/>
          <p:nvPr/>
        </p:nvSpPr>
        <p:spPr>
          <a:xfrm>
            <a:off x="838200" y="1692000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green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6102B9A-D060-4AF2-8C2B-EDF02AEB5196}"/>
              </a:ext>
            </a:extLst>
          </p:cNvPr>
          <p:cNvSpPr/>
          <p:nvPr/>
        </p:nvSpPr>
        <p:spPr>
          <a:xfrm>
            <a:off x="6744930" y="208034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blue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80F44D-8D8F-4BF9-BF50-56ADDB0F4FC4}"/>
              </a:ext>
            </a:extLst>
          </p:cNvPr>
          <p:cNvSpPr/>
          <p:nvPr/>
        </p:nvSpPr>
        <p:spPr>
          <a:xfrm>
            <a:off x="6744930" y="410345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9471C1-CF46-4FE4-8277-C7472F4A9A77}"/>
              </a:ext>
            </a:extLst>
          </p:cNvPr>
          <p:cNvSpPr/>
          <p:nvPr/>
        </p:nvSpPr>
        <p:spPr>
          <a:xfrm>
            <a:off x="6744930" y="330194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B90A684-1136-453A-95F2-0AB038FD892E}"/>
              </a:ext>
            </a:extLst>
          </p:cNvPr>
          <p:cNvSpPr/>
          <p:nvPr/>
        </p:nvSpPr>
        <p:spPr>
          <a:xfrm>
            <a:off x="838200" y="3292116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"integer"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1,2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1202AC5-512F-4402-BFE6-7C4D98B9DF05}"/>
              </a:ext>
            </a:extLst>
          </p:cNvPr>
          <p:cNvSpPr/>
          <p:nvPr/>
        </p:nvSpPr>
        <p:spPr>
          <a:xfrm>
            <a:off x="6744930" y="370163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6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15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120032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"28"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932339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4197616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0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Objekt-Pflicht-Eigenschaften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92333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2663031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</a:p>
          <a:p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„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required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:[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","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3919919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16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	   Fortgeschrittene Techniken</a:t>
            </a:r>
            <a:endParaRPr lang="de-DE" dirty="0">
              <a:latin typeface="Oswald" panose="00000500000000000000" pitchFamily="2" charset="0"/>
            </a:endParaRP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58" y="2404062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4EAAB9-B3E6-4EEB-8A44-605EE4E2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0809" y="416093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Wertebereiche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allOf</a:t>
            </a:r>
            <a:r>
              <a:rPr lang="de-DE" dirty="0"/>
              <a:t>/</a:t>
            </a:r>
            <a:r>
              <a:rPr lang="de-DE" dirty="0" err="1"/>
              <a:t>anyOf</a:t>
            </a:r>
            <a:r>
              <a:rPr lang="de-DE" dirty="0"/>
              <a:t>/</a:t>
            </a:r>
            <a:r>
              <a:rPr lang="de-DE" dirty="0" err="1"/>
              <a:t>oneOf</a:t>
            </a:r>
            <a:r>
              <a:rPr lang="de-DE" dirty="0"/>
              <a:t>/not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18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295008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long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3356720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short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465858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10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2551837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maxLength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FFB1FB-9005-4832-B42F-5123B9869C4A}"/>
              </a:ext>
            </a:extLst>
          </p:cNvPr>
          <p:cNvSpPr/>
          <p:nvPr/>
        </p:nvSpPr>
        <p:spPr>
          <a:xfrm>
            <a:off x="818963" y="4663043"/>
            <a:ext cx="46649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"not"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255183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5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E4C25B-0729-4DA0-AEC7-2AADE06C9DE0}"/>
              </a:ext>
            </a:extLst>
          </p:cNvPr>
          <p:cNvSpPr/>
          <p:nvPr/>
        </p:nvSpPr>
        <p:spPr>
          <a:xfrm>
            <a:off x="6708059" y="50652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not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allowed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7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65209-2EA1-48ED-BFA5-10E6352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24D60-87B6-4D76-8C09-3265EBB4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Fortgeschrittene Techniken</a:t>
            </a:r>
          </a:p>
          <a:p>
            <a:r>
              <a:rPr lang="de-DE" dirty="0"/>
              <a:t>Übung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D4A3694-4E69-420C-8710-E9C261B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CFE0-37A4-4FA6-BC8C-881FED233F56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86A234-D16B-46C4-B5EE-959A1DB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65BC6EC-DEDF-4434-AC68-CF87637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11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Definitionen in gleicher/anderer Datei möglich</a:t>
            </a:r>
          </a:p>
          <a:p>
            <a:r>
              <a:rPr lang="de-DE" dirty="0"/>
              <a:t>Referenzieren mit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b="1" dirty="0"/>
              <a:t> </a:t>
            </a:r>
            <a:r>
              <a:rPr lang="de-DE" dirty="0"/>
              <a:t>Schlüsselwort</a:t>
            </a:r>
          </a:p>
          <a:p>
            <a:r>
              <a:rPr lang="de-DE" dirty="0"/>
              <a:t>Nach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dirty="0"/>
              <a:t> folgt der </a:t>
            </a:r>
            <a:r>
              <a:rPr lang="de-DE" b="1" dirty="0"/>
              <a:t>Pfad </a:t>
            </a:r>
            <a:r>
              <a:rPr lang="de-DE" dirty="0"/>
              <a:t>zur Definition</a:t>
            </a:r>
            <a:endParaRPr lang="de-DE" b="1" dirty="0"/>
          </a:p>
          <a:p>
            <a:r>
              <a:rPr lang="de-DE" dirty="0"/>
              <a:t>Beispiel verweist auf externe Datei</a:t>
            </a:r>
          </a:p>
          <a:p>
            <a:pPr lvl="1"/>
            <a:r>
              <a:rPr lang="de-DE" b="1" dirty="0" err="1"/>
              <a:t>definitions.json</a:t>
            </a:r>
            <a:r>
              <a:rPr lang="de-DE" b="1" dirty="0"/>
              <a:t> </a:t>
            </a:r>
            <a:r>
              <a:rPr lang="de-DE" dirty="0"/>
              <a:t>ist die Datei</a:t>
            </a:r>
          </a:p>
          <a:p>
            <a:pPr lvl="1"/>
            <a:r>
              <a:rPr lang="de-DE" b="1" dirty="0"/>
              <a:t># </a:t>
            </a:r>
            <a:r>
              <a:rPr lang="de-DE" dirty="0"/>
              <a:t>steht für das Wurzelelement </a:t>
            </a:r>
          </a:p>
          <a:p>
            <a:pPr lvl="1"/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/>
              <a:t>für den </a:t>
            </a:r>
            <a:r>
              <a:rPr lang="de-DE" b="1" dirty="0"/>
              <a:t>Schlüssel </a:t>
            </a:r>
            <a:r>
              <a:rPr lang="de-DE" dirty="0" err="1"/>
              <a:t>address</a:t>
            </a:r>
            <a:r>
              <a:rPr lang="de-DE" dirty="0"/>
              <a:t>, hinter der die </a:t>
            </a:r>
            <a:r>
              <a:rPr lang="de-DE" dirty="0" err="1"/>
              <a:t>Defintion</a:t>
            </a:r>
            <a:r>
              <a:rPr lang="de-DE" dirty="0"/>
              <a:t> liegt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19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21107B-92F3-4CE1-B296-EEF965048D69}"/>
              </a:ext>
            </a:extLst>
          </p:cNvPr>
          <p:cNvSpPr/>
          <p:nvPr/>
        </p:nvSpPr>
        <p:spPr>
          <a:xfrm>
            <a:off x="838200" y="5299637"/>
            <a:ext cx="55611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#/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86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(2/2)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20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198765" y="1690688"/>
            <a:ext cx="5442177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"1600 Pennsylvania Avenue NW"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"1st Street SE"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5E1B8C-C111-47F7-9B6F-F2DF4671D6D2}"/>
              </a:ext>
            </a:extLst>
          </p:cNvPr>
          <p:cNvSpPr/>
          <p:nvPr/>
        </p:nvSpPr>
        <p:spPr>
          <a:xfrm>
            <a:off x="581457" y="1690688"/>
            <a:ext cx="540530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"required"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"city"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"state"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      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4025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Übung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72" y="2401899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 zur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git.io/</a:t>
            </a:r>
            <a:r>
              <a:rPr lang="de-DE" b="1" dirty="0" err="1"/>
              <a:t>vbBcw</a:t>
            </a:r>
            <a:r>
              <a:rPr lang="de-DE" b="1" dirty="0"/>
              <a:t> (</a:t>
            </a:r>
            <a:r>
              <a:rPr lang="de-DE" b="1" dirty="0" err="1"/>
              <a:t>Powerpoint</a:t>
            </a:r>
            <a:r>
              <a:rPr lang="de-DE" b="1" dirty="0"/>
              <a:t>)</a:t>
            </a:r>
          </a:p>
          <a:p>
            <a:r>
              <a:rPr lang="de-DE" b="1" dirty="0"/>
              <a:t>git.io/</a:t>
            </a:r>
            <a:r>
              <a:rPr lang="de-DE" b="1" dirty="0" err="1"/>
              <a:t>vbBcA</a:t>
            </a:r>
            <a:r>
              <a:rPr lang="de-DE" b="1" dirty="0"/>
              <a:t> (PDF)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Einführung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9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8D89662-61D6-447F-97EF-CEFC31A3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4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J</a:t>
            </a:r>
            <a:r>
              <a:rPr lang="de-DE" dirty="0"/>
              <a:t>ava </a:t>
            </a:r>
            <a:r>
              <a:rPr lang="de-DE" b="1" dirty="0" err="1"/>
              <a:t>S</a:t>
            </a:r>
            <a:r>
              <a:rPr lang="de-DE" dirty="0" err="1"/>
              <a:t>cript</a:t>
            </a:r>
            <a:r>
              <a:rPr lang="de-DE" dirty="0"/>
              <a:t> </a:t>
            </a:r>
            <a:r>
              <a:rPr lang="de-DE" b="1" dirty="0" err="1"/>
              <a:t>O</a:t>
            </a:r>
            <a:r>
              <a:rPr lang="de-DE" dirty="0" err="1"/>
              <a:t>bject</a:t>
            </a:r>
            <a:r>
              <a:rPr lang="de-DE" dirty="0"/>
              <a:t> </a:t>
            </a:r>
            <a:r>
              <a:rPr lang="de-DE" b="1" dirty="0"/>
              <a:t>N</a:t>
            </a:r>
            <a:r>
              <a:rPr lang="de-DE" dirty="0"/>
              <a:t>otation</a:t>
            </a:r>
          </a:p>
          <a:p>
            <a:r>
              <a:rPr lang="de-DE" dirty="0"/>
              <a:t>Kompaktes Datenformat</a:t>
            </a:r>
          </a:p>
          <a:p>
            <a:r>
              <a:rPr lang="de-DE" dirty="0"/>
              <a:t>JSON-Dokument = gültiges JavaScript</a:t>
            </a:r>
          </a:p>
          <a:p>
            <a:r>
              <a:rPr lang="de-DE" dirty="0"/>
              <a:t>Unabhängig  von Programmiersprache</a:t>
            </a:r>
          </a:p>
          <a:p>
            <a:r>
              <a:rPr lang="de-DE" dirty="0"/>
              <a:t>Codierung in UTF-8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1EBA6A-22AC-46FE-8D0A-6B964064E8E8}"/>
              </a:ext>
            </a:extLst>
          </p:cNvPr>
          <p:cNvSpPr/>
          <p:nvPr/>
        </p:nvSpPr>
        <p:spPr>
          <a:xfrm>
            <a:off x="5105400" y="4168652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topic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"JSON Schema"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"date"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"2017-12-12"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speaker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"Daniel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Flasch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4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Objektaufbau mit Key/Value</a:t>
            </a:r>
          </a:p>
          <a:p>
            <a:r>
              <a:rPr lang="de-DE" dirty="0"/>
              <a:t>Komma als Trennzeichen</a:t>
            </a:r>
          </a:p>
          <a:p>
            <a:r>
              <a:rPr lang="de-DE" dirty="0"/>
              <a:t>Datentypen </a:t>
            </a:r>
          </a:p>
          <a:p>
            <a:pPr lvl="1"/>
            <a:r>
              <a:rPr lang="de-DE" dirty="0"/>
              <a:t>Objekte { }</a:t>
            </a:r>
          </a:p>
          <a:p>
            <a:pPr lvl="1"/>
            <a:r>
              <a:rPr lang="de-DE" dirty="0"/>
              <a:t>Arrays []</a:t>
            </a:r>
          </a:p>
          <a:p>
            <a:pPr lvl="1"/>
            <a:r>
              <a:rPr lang="de-DE" dirty="0"/>
              <a:t>Zahlen: 42/4.2</a:t>
            </a:r>
          </a:p>
          <a:p>
            <a:pPr lvl="1"/>
            <a:r>
              <a:rPr lang="de-DE" dirty="0"/>
              <a:t>Strings “ “</a:t>
            </a:r>
          </a:p>
          <a:p>
            <a:pPr lvl="1"/>
            <a:r>
              <a:rPr lang="de-DE" dirty="0"/>
              <a:t>Boolean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endParaRPr lang="de-DE" dirty="0"/>
          </a:p>
          <a:p>
            <a:pPr lvl="1"/>
            <a:r>
              <a:rPr lang="de-DE" dirty="0"/>
              <a:t>null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AA751E-5A5A-485D-A028-D00A16217088}"/>
              </a:ext>
            </a:extLst>
          </p:cNvPr>
          <p:cNvSpPr/>
          <p:nvPr/>
        </p:nvSpPr>
        <p:spPr>
          <a:xfrm>
            <a:off x="5906729" y="1058734"/>
            <a:ext cx="454496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isAlive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27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 2nd Street"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"New York"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"NY"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postalCode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"10021-3100"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phoneNumbers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home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"212 555-1234"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"mobile"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"123 456-7890"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337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wird es verwendet?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E723BED-696C-49EC-8DBE-83B194028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687" y="3786981"/>
            <a:ext cx="428625" cy="4286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999A00-B434-43F9-85BC-32D55175E41A}"/>
              </a:ext>
            </a:extLst>
          </p:cNvPr>
          <p:cNvSpPr/>
          <p:nvPr/>
        </p:nvSpPr>
        <p:spPr>
          <a:xfrm>
            <a:off x="3936000" y="1569987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F8643D-BD50-4401-9967-B84CB63BEB76}"/>
              </a:ext>
            </a:extLst>
          </p:cNvPr>
          <p:cNvSpPr/>
          <p:nvPr/>
        </p:nvSpPr>
        <p:spPr>
          <a:xfrm>
            <a:off x="4656000" y="2289987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tx1"/>
                </a:solidFill>
              </a:rPr>
              <a:t>JSON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2FB4DA-3D93-4708-839F-A13366A39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837" y="2031873"/>
            <a:ext cx="1080000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CE7CD11-A1F9-4C4D-8B81-069A2733C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897" y="1805381"/>
            <a:ext cx="144000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E8D1EA9-315F-4731-A505-324C44909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7961" y="3711172"/>
            <a:ext cx="1440000" cy="14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17A5F1-C23C-4127-836B-BEE67C7BF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0526" y="5009651"/>
            <a:ext cx="1080000" cy="108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D9B1224-7D68-4C9B-8089-A2169AC8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039" y="389117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XML und JSON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297E9891-8BF2-40E3-A9D9-38357DAA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/>
              <a:t>Gemeinsamkeiten</a:t>
            </a:r>
          </a:p>
          <a:p>
            <a:r>
              <a:rPr lang="de-DE" dirty="0"/>
              <a:t>Selbstbeschreibend </a:t>
            </a:r>
          </a:p>
          <a:p>
            <a:r>
              <a:rPr lang="de-DE" dirty="0"/>
              <a:t>Hierarchischer Aufbau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3200" b="1" dirty="0"/>
              <a:t>Vorteile JSON  </a:t>
            </a:r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… }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Geringerer Overhead</a:t>
            </a:r>
          </a:p>
          <a:p>
            <a:r>
              <a:rPr lang="de-DE" dirty="0"/>
              <a:t>Einfaches Parsen </a:t>
            </a:r>
          </a:p>
          <a:p>
            <a:r>
              <a:rPr lang="de-DE" dirty="0"/>
              <a:t>Native Verwendung im JS-Umfeld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6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E4FF977-D732-44F6-B0EB-1C85AE0A3B25}"/>
              </a:ext>
            </a:extLst>
          </p:cNvPr>
          <p:cNvSpPr/>
          <p:nvPr/>
        </p:nvSpPr>
        <p:spPr>
          <a:xfrm>
            <a:off x="5604384" y="2149651"/>
            <a:ext cx="599767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:[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"Anna"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"Peter"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"Jones"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]}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31E6873-4D26-4D62-9293-C34860E15BD4}"/>
              </a:ext>
            </a:extLst>
          </p:cNvPr>
          <p:cNvSpPr/>
          <p:nvPr/>
        </p:nvSpPr>
        <p:spPr>
          <a:xfrm>
            <a:off x="5604384" y="3609309"/>
            <a:ext cx="59976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John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Doe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Anna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Smith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Peter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Jones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A0D4EF5-ECD3-4E01-9CCF-906EB7BA5222}"/>
              </a:ext>
            </a:extLst>
          </p:cNvPr>
          <p:cNvSpPr/>
          <p:nvPr/>
        </p:nvSpPr>
        <p:spPr>
          <a:xfrm>
            <a:off x="5439696" y="2149651"/>
            <a:ext cx="6499123" cy="3962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 Schema?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Äquivalent zu XML-Schema für JSON</a:t>
            </a:r>
          </a:p>
          <a:p>
            <a:r>
              <a:rPr lang="de-DE" dirty="0"/>
              <a:t>Ist selbst JSON-basiert</a:t>
            </a:r>
          </a:p>
          <a:p>
            <a:r>
              <a:rPr lang="de-DE" dirty="0"/>
              <a:t>Definition von JSON-Datenstrukturen</a:t>
            </a:r>
          </a:p>
          <a:p>
            <a:r>
              <a:rPr lang="de-DE" dirty="0"/>
              <a:t>Für Validierung und Dokumentation </a:t>
            </a:r>
          </a:p>
          <a:p>
            <a:r>
              <a:rPr lang="de-DE" dirty="0"/>
              <a:t>Bisher nur im Entwurf-Status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7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55E477-9B0B-4BF3-8A1E-A1BDF7AD0017}"/>
              </a:ext>
            </a:extLst>
          </p:cNvPr>
          <p:cNvSpPr/>
          <p:nvPr/>
        </p:nvSpPr>
        <p:spPr>
          <a:xfrm>
            <a:off x="6322142" y="1305211"/>
            <a:ext cx="5105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sz="1400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required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description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identifier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"Name of the product"</a:t>
            </a:r>
            <a:endParaRPr 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price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minimum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0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15D7D14-C258-4555-8B86-655C4F7913DA}"/>
              </a:ext>
            </a:extLst>
          </p:cNvPr>
          <p:cNvSpPr/>
          <p:nvPr/>
        </p:nvSpPr>
        <p:spPr>
          <a:xfrm>
            <a:off x="6201697" y="1027906"/>
            <a:ext cx="5702710" cy="48517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Grundlagen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1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053B8D-562A-4B42-9B3C-6D12669E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0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Oswald"/>
        <a:ea typeface=""/>
        <a:cs typeface=""/>
      </a:majorFont>
      <a:minorFont>
        <a:latin typeface="Oswal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1359</Words>
  <Application>Microsoft Office PowerPoint</Application>
  <PresentationFormat>Breitbild</PresentationFormat>
  <Paragraphs>343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Oswald</vt:lpstr>
      <vt:lpstr>Oswald Light</vt:lpstr>
      <vt:lpstr>Source Code Pro</vt:lpstr>
      <vt:lpstr>Office</vt:lpstr>
      <vt:lpstr> JSON Schema </vt:lpstr>
      <vt:lpstr>Agenda</vt:lpstr>
      <vt:lpstr>   Einführung</vt:lpstr>
      <vt:lpstr>Was ist JSON?</vt:lpstr>
      <vt:lpstr>Die Syntax</vt:lpstr>
      <vt:lpstr>Wofür wird es verwendet?</vt:lpstr>
      <vt:lpstr>Vergleich XML und JSON</vt:lpstr>
      <vt:lpstr>Was ist JSON Schema?</vt:lpstr>
      <vt:lpstr>    Grundlagen</vt:lpstr>
      <vt:lpstr>Einfachstes Schema</vt:lpstr>
      <vt:lpstr>Deklarationen und Metadaten</vt:lpstr>
      <vt:lpstr>Type-Schlüsselwort</vt:lpstr>
      <vt:lpstr>Elementare Datentypen</vt:lpstr>
      <vt:lpstr>Komplexe Datentypen</vt:lpstr>
      <vt:lpstr>Aufzählungen</vt:lpstr>
      <vt:lpstr>Objekt-Eigenschaften</vt:lpstr>
      <vt:lpstr>Objekt-Pflicht-Eigenschaften</vt:lpstr>
      <vt:lpstr>    Fortgeschrittene Techniken</vt:lpstr>
      <vt:lpstr>Komplexe Wertebereiche</vt:lpstr>
      <vt:lpstr>Wiederverwendung von Definitionen (1/2)</vt:lpstr>
      <vt:lpstr>Wiederverwendung von Definitionen (2/2)</vt:lpstr>
      <vt:lpstr>    Übung</vt:lpstr>
      <vt:lpstr>Link zur 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Schema</dc:title>
  <dc:creator>dflasch</dc:creator>
  <cp:lastModifiedBy>dflasch</cp:lastModifiedBy>
  <cp:revision>48</cp:revision>
  <dcterms:created xsi:type="dcterms:W3CDTF">2017-12-09T08:56:54Z</dcterms:created>
  <dcterms:modified xsi:type="dcterms:W3CDTF">2017-12-09T19:40:05Z</dcterms:modified>
</cp:coreProperties>
</file>